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86" r:id="rId4"/>
    <p:sldId id="287" r:id="rId5"/>
    <p:sldId id="259" r:id="rId6"/>
    <p:sldId id="289" r:id="rId7"/>
    <p:sldId id="258" r:id="rId8"/>
    <p:sldId id="260" r:id="rId9"/>
    <p:sldId id="288" r:id="rId10"/>
    <p:sldId id="291" r:id="rId11"/>
    <p:sldId id="292" r:id="rId12"/>
    <p:sldId id="293" r:id="rId13"/>
    <p:sldId id="294" r:id="rId14"/>
    <p:sldId id="295" r:id="rId15"/>
    <p:sldId id="296" r:id="rId16"/>
    <p:sldId id="264" r:id="rId17"/>
    <p:sldId id="265" r:id="rId18"/>
    <p:sldId id="261" r:id="rId19"/>
    <p:sldId id="297" r:id="rId20"/>
    <p:sldId id="285" r:id="rId21"/>
    <p:sldId id="299" r:id="rId22"/>
    <p:sldId id="300" r:id="rId23"/>
    <p:sldId id="298" r:id="rId24"/>
    <p:sldId id="268" r:id="rId25"/>
    <p:sldId id="307" r:id="rId26"/>
    <p:sldId id="306" r:id="rId27"/>
    <p:sldId id="302" r:id="rId28"/>
    <p:sldId id="303" r:id="rId29"/>
    <p:sldId id="304" r:id="rId30"/>
    <p:sldId id="308" r:id="rId31"/>
    <p:sldId id="309" r:id="rId32"/>
    <p:sldId id="310" r:id="rId33"/>
    <p:sldId id="305" r:id="rId34"/>
    <p:sldId id="311" r:id="rId35"/>
    <p:sldId id="312" r:id="rId36"/>
    <p:sldId id="313" r:id="rId37"/>
    <p:sldId id="315" r:id="rId38"/>
    <p:sldId id="316" r:id="rId39"/>
    <p:sldId id="314" r:id="rId4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094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ACDAA4-4476-4880-9B9B-06D8BE9D55E4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8975699-06A3-49FF-8FCB-9E5F56DA447E}">
      <dgm:prSet phldrT="[Texto]"/>
      <dgm:spPr/>
      <dgm:t>
        <a:bodyPr/>
        <a:lstStyle/>
        <a:p>
          <a:r>
            <a:rPr lang="es-MX" dirty="0" smtClean="0"/>
            <a:t>Asistencia a la RETAIP del Responsable de Capacitación</a:t>
          </a:r>
          <a:endParaRPr lang="es-MX" dirty="0"/>
        </a:p>
      </dgm:t>
    </dgm:pt>
    <dgm:pt modelId="{50C7E0E1-EFD8-49F7-B092-5290EA8B495A}" type="parTrans" cxnId="{F8B93C72-072D-4F32-A487-3998B896BB43}">
      <dgm:prSet/>
      <dgm:spPr/>
      <dgm:t>
        <a:bodyPr/>
        <a:lstStyle/>
        <a:p>
          <a:endParaRPr lang="es-MX"/>
        </a:p>
      </dgm:t>
    </dgm:pt>
    <dgm:pt modelId="{285F128A-B6F3-46B1-A2B2-039C4042851F}" type="sibTrans" cxnId="{F8B93C72-072D-4F32-A487-3998B896BB43}">
      <dgm:prSet/>
      <dgm:spPr/>
      <dgm:t>
        <a:bodyPr/>
        <a:lstStyle/>
        <a:p>
          <a:endParaRPr lang="es-MX"/>
        </a:p>
      </dgm:t>
    </dgm:pt>
    <dgm:pt modelId="{99F0AD29-B0EA-4E09-9A29-7676F2BF7ACC}">
      <dgm:prSet phldrT="[Texto]"/>
      <dgm:spPr/>
      <dgm:t>
        <a:bodyPr/>
        <a:lstStyle/>
        <a:p>
          <a:r>
            <a:rPr lang="es-MX" dirty="0" smtClean="0"/>
            <a:t>100% Capacitados</a:t>
          </a:r>
        </a:p>
        <a:p>
          <a:r>
            <a:rPr lang="es-MX" dirty="0" smtClean="0"/>
            <a:t>en las 3 materias</a:t>
          </a:r>
          <a:endParaRPr lang="es-MX" dirty="0"/>
        </a:p>
      </dgm:t>
    </dgm:pt>
    <dgm:pt modelId="{5FE3281F-FE41-459D-8008-A3E21C87B58E}" type="parTrans" cxnId="{97A506E6-83B3-4D2F-A57D-321E001D2F79}">
      <dgm:prSet/>
      <dgm:spPr/>
      <dgm:t>
        <a:bodyPr/>
        <a:lstStyle/>
        <a:p>
          <a:endParaRPr lang="es-MX"/>
        </a:p>
      </dgm:t>
    </dgm:pt>
    <dgm:pt modelId="{48D2ABCF-DF00-4F3A-885A-97EFEC041F28}" type="sibTrans" cxnId="{97A506E6-83B3-4D2F-A57D-321E001D2F79}">
      <dgm:prSet/>
      <dgm:spPr/>
      <dgm:t>
        <a:bodyPr/>
        <a:lstStyle/>
        <a:p>
          <a:endParaRPr lang="es-MX"/>
        </a:p>
      </dgm:t>
    </dgm:pt>
    <dgm:pt modelId="{A5DF4F8B-6E47-4E63-8959-A82772AE8958}">
      <dgm:prSet phldrT="[Texto]"/>
      <dgm:spPr/>
      <dgm:t>
        <a:bodyPr/>
        <a:lstStyle/>
        <a:p>
          <a:r>
            <a:rPr lang="es-MX" dirty="0" smtClean="0"/>
            <a:t>Capacitación Focalizada</a:t>
          </a:r>
        </a:p>
        <a:p>
          <a:r>
            <a:rPr lang="es-MX" dirty="0" smtClean="0"/>
            <a:t>Datos Personales</a:t>
          </a:r>
          <a:endParaRPr lang="es-MX" dirty="0"/>
        </a:p>
      </dgm:t>
    </dgm:pt>
    <dgm:pt modelId="{7954191B-D0E2-4F8B-97F6-1BB02240FCE5}" type="parTrans" cxnId="{B92FAB6E-EBFC-4F89-AFBD-B53DB399F10A}">
      <dgm:prSet/>
      <dgm:spPr/>
      <dgm:t>
        <a:bodyPr/>
        <a:lstStyle/>
        <a:p>
          <a:endParaRPr lang="es-MX"/>
        </a:p>
      </dgm:t>
    </dgm:pt>
    <dgm:pt modelId="{31D06ECF-B20D-4D0C-9AB8-1084AA7E37AC}" type="sibTrans" cxnId="{B92FAB6E-EBFC-4F89-AFBD-B53DB399F10A}">
      <dgm:prSet/>
      <dgm:spPr/>
      <dgm:t>
        <a:bodyPr/>
        <a:lstStyle/>
        <a:p>
          <a:endParaRPr lang="es-MX"/>
        </a:p>
      </dgm:t>
    </dgm:pt>
    <dgm:pt modelId="{DD3575E9-C8B1-457A-BA36-D7230652C2F2}">
      <dgm:prSet phldrT="[Texto]"/>
      <dgm:spPr/>
      <dgm:t>
        <a:bodyPr/>
        <a:lstStyle/>
        <a:p>
          <a:r>
            <a:rPr lang="es-MX" dirty="0" smtClean="0"/>
            <a:t>Capacitación Focalizada</a:t>
          </a:r>
        </a:p>
        <a:p>
          <a:r>
            <a:rPr lang="es-MX" dirty="0" smtClean="0"/>
            <a:t>Transparencia</a:t>
          </a:r>
          <a:endParaRPr lang="es-MX" dirty="0"/>
        </a:p>
      </dgm:t>
    </dgm:pt>
    <dgm:pt modelId="{E303662A-072F-4A25-B8AD-FC5650BAC404}" type="parTrans" cxnId="{C1AE2149-2261-47F1-B852-6418898D7F9D}">
      <dgm:prSet/>
      <dgm:spPr/>
      <dgm:t>
        <a:bodyPr/>
        <a:lstStyle/>
        <a:p>
          <a:endParaRPr lang="es-MX"/>
        </a:p>
      </dgm:t>
    </dgm:pt>
    <dgm:pt modelId="{6046823E-292E-4458-8AE8-4E869D9F2899}" type="sibTrans" cxnId="{C1AE2149-2261-47F1-B852-6418898D7F9D}">
      <dgm:prSet/>
      <dgm:spPr/>
      <dgm:t>
        <a:bodyPr/>
        <a:lstStyle/>
        <a:p>
          <a:endParaRPr lang="es-MX"/>
        </a:p>
      </dgm:t>
    </dgm:pt>
    <dgm:pt modelId="{4E2A6CD6-BB37-4395-B7D9-29D78C918945}">
      <dgm:prSet phldrT="[Texto]"/>
      <dgm:spPr/>
      <dgm:t>
        <a:bodyPr/>
        <a:lstStyle/>
        <a:p>
          <a:r>
            <a:rPr lang="es-MX" dirty="0" smtClean="0"/>
            <a:t>Cumplimiento de acuerdos</a:t>
          </a:r>
          <a:endParaRPr lang="es-MX" dirty="0"/>
        </a:p>
      </dgm:t>
    </dgm:pt>
    <dgm:pt modelId="{6C59994E-9359-4510-9020-EB2C15D78970}" type="parTrans" cxnId="{7CB48275-2B10-47F5-A89F-742B831C94AA}">
      <dgm:prSet/>
      <dgm:spPr/>
      <dgm:t>
        <a:bodyPr/>
        <a:lstStyle/>
        <a:p>
          <a:endParaRPr lang="es-MX"/>
        </a:p>
      </dgm:t>
    </dgm:pt>
    <dgm:pt modelId="{EB64C823-9651-490D-9551-100A07807CE1}" type="sibTrans" cxnId="{7CB48275-2B10-47F5-A89F-742B831C94AA}">
      <dgm:prSet/>
      <dgm:spPr/>
      <dgm:t>
        <a:bodyPr/>
        <a:lstStyle/>
        <a:p>
          <a:endParaRPr lang="es-MX"/>
        </a:p>
      </dgm:t>
    </dgm:pt>
    <dgm:pt modelId="{4454D57E-B0AE-4318-9F54-5E7109EA1408}" type="pres">
      <dgm:prSet presAssocID="{51ACDAA4-4476-4880-9B9B-06D8BE9D55E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BC46846B-7372-492E-9D43-397CD2428C68}" type="pres">
      <dgm:prSet presAssocID="{B8975699-06A3-49FF-8FCB-9E5F56DA44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C6C597B-67E2-4FCA-95C4-FA9EBCC1250A}" type="pres">
      <dgm:prSet presAssocID="{285F128A-B6F3-46B1-A2B2-039C4042851F}" presName="sibTrans" presStyleLbl="sibTrans2D1" presStyleIdx="0" presStyleCnt="5"/>
      <dgm:spPr/>
      <dgm:t>
        <a:bodyPr/>
        <a:lstStyle/>
        <a:p>
          <a:endParaRPr lang="es-MX"/>
        </a:p>
      </dgm:t>
    </dgm:pt>
    <dgm:pt modelId="{60C2717A-B797-4C75-9720-6D87B92CFD06}" type="pres">
      <dgm:prSet presAssocID="{285F128A-B6F3-46B1-A2B2-039C4042851F}" presName="connectorText" presStyleLbl="sibTrans2D1" presStyleIdx="0" presStyleCnt="5"/>
      <dgm:spPr/>
      <dgm:t>
        <a:bodyPr/>
        <a:lstStyle/>
        <a:p>
          <a:endParaRPr lang="es-MX"/>
        </a:p>
      </dgm:t>
    </dgm:pt>
    <dgm:pt modelId="{8AD98A13-EFB1-4BA1-A14A-77CF7A7D10CC}" type="pres">
      <dgm:prSet presAssocID="{99F0AD29-B0EA-4E09-9A29-7676F2BF7AC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A053CD-EA98-4B07-94EE-1ACC4F79DB6A}" type="pres">
      <dgm:prSet presAssocID="{48D2ABCF-DF00-4F3A-885A-97EFEC041F28}" presName="sibTrans" presStyleLbl="sibTrans2D1" presStyleIdx="1" presStyleCnt="5"/>
      <dgm:spPr/>
      <dgm:t>
        <a:bodyPr/>
        <a:lstStyle/>
        <a:p>
          <a:endParaRPr lang="es-MX"/>
        </a:p>
      </dgm:t>
    </dgm:pt>
    <dgm:pt modelId="{CEA3B944-A273-4C3F-8331-CE84C920B1D6}" type="pres">
      <dgm:prSet presAssocID="{48D2ABCF-DF00-4F3A-885A-97EFEC041F28}" presName="connectorText" presStyleLbl="sibTrans2D1" presStyleIdx="1" presStyleCnt="5"/>
      <dgm:spPr/>
      <dgm:t>
        <a:bodyPr/>
        <a:lstStyle/>
        <a:p>
          <a:endParaRPr lang="es-MX"/>
        </a:p>
      </dgm:t>
    </dgm:pt>
    <dgm:pt modelId="{A1D4CC0D-C457-413E-8DFF-6C7ED3A90D5D}" type="pres">
      <dgm:prSet presAssocID="{A5DF4F8B-6E47-4E63-8959-A82772AE895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94AC488-67E0-48E3-AB5A-86BAFD7CBC77}" type="pres">
      <dgm:prSet presAssocID="{31D06ECF-B20D-4D0C-9AB8-1084AA7E37AC}" presName="sibTrans" presStyleLbl="sibTrans2D1" presStyleIdx="2" presStyleCnt="5"/>
      <dgm:spPr/>
      <dgm:t>
        <a:bodyPr/>
        <a:lstStyle/>
        <a:p>
          <a:endParaRPr lang="es-MX"/>
        </a:p>
      </dgm:t>
    </dgm:pt>
    <dgm:pt modelId="{E1966275-FE99-48FC-A3A3-E635772EB069}" type="pres">
      <dgm:prSet presAssocID="{31D06ECF-B20D-4D0C-9AB8-1084AA7E37AC}" presName="connectorText" presStyleLbl="sibTrans2D1" presStyleIdx="2" presStyleCnt="5"/>
      <dgm:spPr/>
      <dgm:t>
        <a:bodyPr/>
        <a:lstStyle/>
        <a:p>
          <a:endParaRPr lang="es-MX"/>
        </a:p>
      </dgm:t>
    </dgm:pt>
    <dgm:pt modelId="{326D3ECE-F448-4B20-A485-2F61E0A20D02}" type="pres">
      <dgm:prSet presAssocID="{DD3575E9-C8B1-457A-BA36-D7230652C2F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B4BD5F6-5B00-4B11-9B7A-4D10AE6F435A}" type="pres">
      <dgm:prSet presAssocID="{6046823E-292E-4458-8AE8-4E869D9F2899}" presName="sibTrans" presStyleLbl="sibTrans2D1" presStyleIdx="3" presStyleCnt="5"/>
      <dgm:spPr/>
      <dgm:t>
        <a:bodyPr/>
        <a:lstStyle/>
        <a:p>
          <a:endParaRPr lang="es-MX"/>
        </a:p>
      </dgm:t>
    </dgm:pt>
    <dgm:pt modelId="{D259F198-A947-42B5-A15A-24934A13928A}" type="pres">
      <dgm:prSet presAssocID="{6046823E-292E-4458-8AE8-4E869D9F2899}" presName="connectorText" presStyleLbl="sibTrans2D1" presStyleIdx="3" presStyleCnt="5"/>
      <dgm:spPr/>
      <dgm:t>
        <a:bodyPr/>
        <a:lstStyle/>
        <a:p>
          <a:endParaRPr lang="es-MX"/>
        </a:p>
      </dgm:t>
    </dgm:pt>
    <dgm:pt modelId="{2B875436-1939-4F6A-B908-C0933164DD71}" type="pres">
      <dgm:prSet presAssocID="{4E2A6CD6-BB37-4395-B7D9-29D78C91894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43DCC6-5E62-4AE2-BB54-D659BA0A3EC8}" type="pres">
      <dgm:prSet presAssocID="{EB64C823-9651-490D-9551-100A07807CE1}" presName="sibTrans" presStyleLbl="sibTrans2D1" presStyleIdx="4" presStyleCnt="5"/>
      <dgm:spPr/>
      <dgm:t>
        <a:bodyPr/>
        <a:lstStyle/>
        <a:p>
          <a:endParaRPr lang="es-MX"/>
        </a:p>
      </dgm:t>
    </dgm:pt>
    <dgm:pt modelId="{9CC4DD69-6384-49D8-9E25-871FC3615A67}" type="pres">
      <dgm:prSet presAssocID="{EB64C823-9651-490D-9551-100A07807CE1}" presName="connectorText" presStyleLbl="sibTrans2D1" presStyleIdx="4" presStyleCnt="5"/>
      <dgm:spPr/>
      <dgm:t>
        <a:bodyPr/>
        <a:lstStyle/>
        <a:p>
          <a:endParaRPr lang="es-MX"/>
        </a:p>
      </dgm:t>
    </dgm:pt>
  </dgm:ptLst>
  <dgm:cxnLst>
    <dgm:cxn modelId="{86B0F783-EC09-4124-9393-6AE85678D978}" type="presOf" srcId="{31D06ECF-B20D-4D0C-9AB8-1084AA7E37AC}" destId="{E1966275-FE99-48FC-A3A3-E635772EB069}" srcOrd="1" destOrd="0" presId="urn:microsoft.com/office/officeart/2005/8/layout/cycle2"/>
    <dgm:cxn modelId="{5A679486-4F96-4ECF-8B21-2FAA70EA08B5}" type="presOf" srcId="{4E2A6CD6-BB37-4395-B7D9-29D78C918945}" destId="{2B875436-1939-4F6A-B908-C0933164DD71}" srcOrd="0" destOrd="0" presId="urn:microsoft.com/office/officeart/2005/8/layout/cycle2"/>
    <dgm:cxn modelId="{45DC7F91-306E-4150-8F3C-46AA0A4B09F3}" type="presOf" srcId="{99F0AD29-B0EA-4E09-9A29-7676F2BF7ACC}" destId="{8AD98A13-EFB1-4BA1-A14A-77CF7A7D10CC}" srcOrd="0" destOrd="0" presId="urn:microsoft.com/office/officeart/2005/8/layout/cycle2"/>
    <dgm:cxn modelId="{FCAF14F4-B8DB-4557-ABB9-E9F2858762F1}" type="presOf" srcId="{6046823E-292E-4458-8AE8-4E869D9F2899}" destId="{8B4BD5F6-5B00-4B11-9B7A-4D10AE6F435A}" srcOrd="0" destOrd="0" presId="urn:microsoft.com/office/officeart/2005/8/layout/cycle2"/>
    <dgm:cxn modelId="{E766B1D2-414E-4530-9516-502B9126F401}" type="presOf" srcId="{A5DF4F8B-6E47-4E63-8959-A82772AE8958}" destId="{A1D4CC0D-C457-413E-8DFF-6C7ED3A90D5D}" srcOrd="0" destOrd="0" presId="urn:microsoft.com/office/officeart/2005/8/layout/cycle2"/>
    <dgm:cxn modelId="{ED59A9FD-F8C4-49E8-8FDC-064C1A2A344A}" type="presOf" srcId="{DD3575E9-C8B1-457A-BA36-D7230652C2F2}" destId="{326D3ECE-F448-4B20-A485-2F61E0A20D02}" srcOrd="0" destOrd="0" presId="urn:microsoft.com/office/officeart/2005/8/layout/cycle2"/>
    <dgm:cxn modelId="{97A506E6-83B3-4D2F-A57D-321E001D2F79}" srcId="{51ACDAA4-4476-4880-9B9B-06D8BE9D55E4}" destId="{99F0AD29-B0EA-4E09-9A29-7676F2BF7ACC}" srcOrd="1" destOrd="0" parTransId="{5FE3281F-FE41-459D-8008-A3E21C87B58E}" sibTransId="{48D2ABCF-DF00-4F3A-885A-97EFEC041F28}"/>
    <dgm:cxn modelId="{7CB48275-2B10-47F5-A89F-742B831C94AA}" srcId="{51ACDAA4-4476-4880-9B9B-06D8BE9D55E4}" destId="{4E2A6CD6-BB37-4395-B7D9-29D78C918945}" srcOrd="4" destOrd="0" parTransId="{6C59994E-9359-4510-9020-EB2C15D78970}" sibTransId="{EB64C823-9651-490D-9551-100A07807CE1}"/>
    <dgm:cxn modelId="{FD801C4E-6442-4612-A6A7-8F0F9C77463A}" type="presOf" srcId="{285F128A-B6F3-46B1-A2B2-039C4042851F}" destId="{AC6C597B-67E2-4FCA-95C4-FA9EBCC1250A}" srcOrd="0" destOrd="0" presId="urn:microsoft.com/office/officeart/2005/8/layout/cycle2"/>
    <dgm:cxn modelId="{632C411F-F8E2-4423-8DF6-5AF80B75B8C1}" type="presOf" srcId="{EB64C823-9651-490D-9551-100A07807CE1}" destId="{9CC4DD69-6384-49D8-9E25-871FC3615A67}" srcOrd="1" destOrd="0" presId="urn:microsoft.com/office/officeart/2005/8/layout/cycle2"/>
    <dgm:cxn modelId="{3AE37642-E955-4CA2-B1D4-CCD98CB26983}" type="presOf" srcId="{B8975699-06A3-49FF-8FCB-9E5F56DA447E}" destId="{BC46846B-7372-492E-9D43-397CD2428C68}" srcOrd="0" destOrd="0" presId="urn:microsoft.com/office/officeart/2005/8/layout/cycle2"/>
    <dgm:cxn modelId="{6C2120D2-57E1-4689-892B-470BA343C028}" type="presOf" srcId="{48D2ABCF-DF00-4F3A-885A-97EFEC041F28}" destId="{69A053CD-EA98-4B07-94EE-1ACC4F79DB6A}" srcOrd="0" destOrd="0" presId="urn:microsoft.com/office/officeart/2005/8/layout/cycle2"/>
    <dgm:cxn modelId="{81F08BED-0BA2-4317-8DC2-0DCB932E6E70}" type="presOf" srcId="{EB64C823-9651-490D-9551-100A07807CE1}" destId="{5D43DCC6-5E62-4AE2-BB54-D659BA0A3EC8}" srcOrd="0" destOrd="0" presId="urn:microsoft.com/office/officeart/2005/8/layout/cycle2"/>
    <dgm:cxn modelId="{C1AE2149-2261-47F1-B852-6418898D7F9D}" srcId="{51ACDAA4-4476-4880-9B9B-06D8BE9D55E4}" destId="{DD3575E9-C8B1-457A-BA36-D7230652C2F2}" srcOrd="3" destOrd="0" parTransId="{E303662A-072F-4A25-B8AD-FC5650BAC404}" sibTransId="{6046823E-292E-4458-8AE8-4E869D9F2899}"/>
    <dgm:cxn modelId="{B92FAB6E-EBFC-4F89-AFBD-B53DB399F10A}" srcId="{51ACDAA4-4476-4880-9B9B-06D8BE9D55E4}" destId="{A5DF4F8B-6E47-4E63-8959-A82772AE8958}" srcOrd="2" destOrd="0" parTransId="{7954191B-D0E2-4F8B-97F6-1BB02240FCE5}" sibTransId="{31D06ECF-B20D-4D0C-9AB8-1084AA7E37AC}"/>
    <dgm:cxn modelId="{C9BAF532-7F06-43F7-9569-EF5DB3340710}" type="presOf" srcId="{48D2ABCF-DF00-4F3A-885A-97EFEC041F28}" destId="{CEA3B944-A273-4C3F-8331-CE84C920B1D6}" srcOrd="1" destOrd="0" presId="urn:microsoft.com/office/officeart/2005/8/layout/cycle2"/>
    <dgm:cxn modelId="{34E42FBB-557F-4B4F-B960-E4492CB8081D}" type="presOf" srcId="{6046823E-292E-4458-8AE8-4E869D9F2899}" destId="{D259F198-A947-42B5-A15A-24934A13928A}" srcOrd="1" destOrd="0" presId="urn:microsoft.com/office/officeart/2005/8/layout/cycle2"/>
    <dgm:cxn modelId="{9674F081-64FE-4987-BDB2-F293A9036130}" type="presOf" srcId="{31D06ECF-B20D-4D0C-9AB8-1084AA7E37AC}" destId="{794AC488-67E0-48E3-AB5A-86BAFD7CBC77}" srcOrd="0" destOrd="0" presId="urn:microsoft.com/office/officeart/2005/8/layout/cycle2"/>
    <dgm:cxn modelId="{C21A77D4-6E37-440F-AC4B-DE314385DF59}" type="presOf" srcId="{51ACDAA4-4476-4880-9B9B-06D8BE9D55E4}" destId="{4454D57E-B0AE-4318-9F54-5E7109EA1408}" srcOrd="0" destOrd="0" presId="urn:microsoft.com/office/officeart/2005/8/layout/cycle2"/>
    <dgm:cxn modelId="{F8B93C72-072D-4F32-A487-3998B896BB43}" srcId="{51ACDAA4-4476-4880-9B9B-06D8BE9D55E4}" destId="{B8975699-06A3-49FF-8FCB-9E5F56DA447E}" srcOrd="0" destOrd="0" parTransId="{50C7E0E1-EFD8-49F7-B092-5290EA8B495A}" sibTransId="{285F128A-B6F3-46B1-A2B2-039C4042851F}"/>
    <dgm:cxn modelId="{CDB5349D-60DA-42A8-9DC9-46A2B5645CC0}" type="presOf" srcId="{285F128A-B6F3-46B1-A2B2-039C4042851F}" destId="{60C2717A-B797-4C75-9720-6D87B92CFD06}" srcOrd="1" destOrd="0" presId="urn:microsoft.com/office/officeart/2005/8/layout/cycle2"/>
    <dgm:cxn modelId="{FC28C509-8986-4B81-8757-23883152026E}" type="presParOf" srcId="{4454D57E-B0AE-4318-9F54-5E7109EA1408}" destId="{BC46846B-7372-492E-9D43-397CD2428C68}" srcOrd="0" destOrd="0" presId="urn:microsoft.com/office/officeart/2005/8/layout/cycle2"/>
    <dgm:cxn modelId="{12F01B82-A302-4293-8422-B4C331B4CD7A}" type="presParOf" srcId="{4454D57E-B0AE-4318-9F54-5E7109EA1408}" destId="{AC6C597B-67E2-4FCA-95C4-FA9EBCC1250A}" srcOrd="1" destOrd="0" presId="urn:microsoft.com/office/officeart/2005/8/layout/cycle2"/>
    <dgm:cxn modelId="{FA53AB3E-ED4D-45DF-BF72-F3376C7FED8D}" type="presParOf" srcId="{AC6C597B-67E2-4FCA-95C4-FA9EBCC1250A}" destId="{60C2717A-B797-4C75-9720-6D87B92CFD06}" srcOrd="0" destOrd="0" presId="urn:microsoft.com/office/officeart/2005/8/layout/cycle2"/>
    <dgm:cxn modelId="{EA1B0F52-B291-4C22-93D2-C1FDEEEA0FEB}" type="presParOf" srcId="{4454D57E-B0AE-4318-9F54-5E7109EA1408}" destId="{8AD98A13-EFB1-4BA1-A14A-77CF7A7D10CC}" srcOrd="2" destOrd="0" presId="urn:microsoft.com/office/officeart/2005/8/layout/cycle2"/>
    <dgm:cxn modelId="{259787F9-D26B-444A-96B9-9A7EE5A84D59}" type="presParOf" srcId="{4454D57E-B0AE-4318-9F54-5E7109EA1408}" destId="{69A053CD-EA98-4B07-94EE-1ACC4F79DB6A}" srcOrd="3" destOrd="0" presId="urn:microsoft.com/office/officeart/2005/8/layout/cycle2"/>
    <dgm:cxn modelId="{4598829B-CD41-4320-9A37-499C4FF70CC0}" type="presParOf" srcId="{69A053CD-EA98-4B07-94EE-1ACC4F79DB6A}" destId="{CEA3B944-A273-4C3F-8331-CE84C920B1D6}" srcOrd="0" destOrd="0" presId="urn:microsoft.com/office/officeart/2005/8/layout/cycle2"/>
    <dgm:cxn modelId="{1C50C4A4-DBDA-4541-8326-C3D134C1E677}" type="presParOf" srcId="{4454D57E-B0AE-4318-9F54-5E7109EA1408}" destId="{A1D4CC0D-C457-413E-8DFF-6C7ED3A90D5D}" srcOrd="4" destOrd="0" presId="urn:microsoft.com/office/officeart/2005/8/layout/cycle2"/>
    <dgm:cxn modelId="{C21D4F23-14B4-4041-9E28-202A8A47DEC9}" type="presParOf" srcId="{4454D57E-B0AE-4318-9F54-5E7109EA1408}" destId="{794AC488-67E0-48E3-AB5A-86BAFD7CBC77}" srcOrd="5" destOrd="0" presId="urn:microsoft.com/office/officeart/2005/8/layout/cycle2"/>
    <dgm:cxn modelId="{A4B59351-E500-4762-BF58-824728FD9471}" type="presParOf" srcId="{794AC488-67E0-48E3-AB5A-86BAFD7CBC77}" destId="{E1966275-FE99-48FC-A3A3-E635772EB069}" srcOrd="0" destOrd="0" presId="urn:microsoft.com/office/officeart/2005/8/layout/cycle2"/>
    <dgm:cxn modelId="{B280A605-AAF2-42B6-BF17-C332A616C1A0}" type="presParOf" srcId="{4454D57E-B0AE-4318-9F54-5E7109EA1408}" destId="{326D3ECE-F448-4B20-A485-2F61E0A20D02}" srcOrd="6" destOrd="0" presId="urn:microsoft.com/office/officeart/2005/8/layout/cycle2"/>
    <dgm:cxn modelId="{A5F29A4A-52DA-44C5-9540-8FD079AE98B6}" type="presParOf" srcId="{4454D57E-B0AE-4318-9F54-5E7109EA1408}" destId="{8B4BD5F6-5B00-4B11-9B7A-4D10AE6F435A}" srcOrd="7" destOrd="0" presId="urn:microsoft.com/office/officeart/2005/8/layout/cycle2"/>
    <dgm:cxn modelId="{814E1AC9-0AB1-418B-AF98-72E47C1DDB78}" type="presParOf" srcId="{8B4BD5F6-5B00-4B11-9B7A-4D10AE6F435A}" destId="{D259F198-A947-42B5-A15A-24934A13928A}" srcOrd="0" destOrd="0" presId="urn:microsoft.com/office/officeart/2005/8/layout/cycle2"/>
    <dgm:cxn modelId="{2A311478-BC72-432A-A721-EB8E330BDC80}" type="presParOf" srcId="{4454D57E-B0AE-4318-9F54-5E7109EA1408}" destId="{2B875436-1939-4F6A-B908-C0933164DD71}" srcOrd="8" destOrd="0" presId="urn:microsoft.com/office/officeart/2005/8/layout/cycle2"/>
    <dgm:cxn modelId="{D8223759-646A-4C46-B525-A59071937155}" type="presParOf" srcId="{4454D57E-B0AE-4318-9F54-5E7109EA1408}" destId="{5D43DCC6-5E62-4AE2-BB54-D659BA0A3EC8}" srcOrd="9" destOrd="0" presId="urn:microsoft.com/office/officeart/2005/8/layout/cycle2"/>
    <dgm:cxn modelId="{CAA4B680-47F2-4D5C-9BF5-F44A01A89092}" type="presParOf" srcId="{5D43DCC6-5E62-4AE2-BB54-D659BA0A3EC8}" destId="{9CC4DD69-6384-49D8-9E25-871FC3615A6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46846B-7372-492E-9D43-397CD2428C68}">
      <dsp:nvSpPr>
        <dsp:cNvPr id="0" name=""/>
        <dsp:cNvSpPr/>
      </dsp:nvSpPr>
      <dsp:spPr>
        <a:xfrm>
          <a:off x="3997674" y="225"/>
          <a:ext cx="1653722" cy="1653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Asistencia a la RETAIP del Responsable de Capacitación</a:t>
          </a:r>
          <a:endParaRPr lang="es-MX" sz="1500" kern="1200" dirty="0"/>
        </a:p>
      </dsp:txBody>
      <dsp:txXfrm>
        <a:off x="4239856" y="242407"/>
        <a:ext cx="1169358" cy="1169358"/>
      </dsp:txXfrm>
    </dsp:sp>
    <dsp:sp modelId="{AC6C597B-67E2-4FCA-95C4-FA9EBCC1250A}">
      <dsp:nvSpPr>
        <dsp:cNvPr id="0" name=""/>
        <dsp:cNvSpPr/>
      </dsp:nvSpPr>
      <dsp:spPr>
        <a:xfrm rot="2160000">
          <a:off x="5598900" y="1269980"/>
          <a:ext cx="438652" cy="558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5611466" y="1342931"/>
        <a:ext cx="307056" cy="334879"/>
      </dsp:txXfrm>
    </dsp:sp>
    <dsp:sp modelId="{8AD98A13-EFB1-4BA1-A14A-77CF7A7D10CC}">
      <dsp:nvSpPr>
        <dsp:cNvPr id="0" name=""/>
        <dsp:cNvSpPr/>
      </dsp:nvSpPr>
      <dsp:spPr>
        <a:xfrm>
          <a:off x="6005143" y="1458737"/>
          <a:ext cx="1653722" cy="1653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100% Capacitados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en las 3 materias</a:t>
          </a:r>
          <a:endParaRPr lang="es-MX" sz="1500" kern="1200" dirty="0"/>
        </a:p>
      </dsp:txBody>
      <dsp:txXfrm>
        <a:off x="6247325" y="1700919"/>
        <a:ext cx="1169358" cy="1169358"/>
      </dsp:txXfrm>
    </dsp:sp>
    <dsp:sp modelId="{69A053CD-EA98-4B07-94EE-1ACC4F79DB6A}">
      <dsp:nvSpPr>
        <dsp:cNvPr id="0" name=""/>
        <dsp:cNvSpPr/>
      </dsp:nvSpPr>
      <dsp:spPr>
        <a:xfrm rot="6480000">
          <a:off x="6233122" y="3174687"/>
          <a:ext cx="438652" cy="558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6319253" y="3223735"/>
        <a:ext cx="307056" cy="334879"/>
      </dsp:txXfrm>
    </dsp:sp>
    <dsp:sp modelId="{A1D4CC0D-C457-413E-8DFF-6C7ED3A90D5D}">
      <dsp:nvSpPr>
        <dsp:cNvPr id="0" name=""/>
        <dsp:cNvSpPr/>
      </dsp:nvSpPr>
      <dsp:spPr>
        <a:xfrm>
          <a:off x="5238358" y="3818659"/>
          <a:ext cx="1653722" cy="1653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Capacitación Focalizada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Datos Personales</a:t>
          </a:r>
          <a:endParaRPr lang="es-MX" sz="1500" kern="1200" dirty="0"/>
        </a:p>
      </dsp:txBody>
      <dsp:txXfrm>
        <a:off x="5480540" y="4060841"/>
        <a:ext cx="1169358" cy="1169358"/>
      </dsp:txXfrm>
    </dsp:sp>
    <dsp:sp modelId="{794AC488-67E0-48E3-AB5A-86BAFD7CBC77}">
      <dsp:nvSpPr>
        <dsp:cNvPr id="0" name=""/>
        <dsp:cNvSpPr/>
      </dsp:nvSpPr>
      <dsp:spPr>
        <a:xfrm rot="10800000">
          <a:off x="4617624" y="4366454"/>
          <a:ext cx="438652" cy="558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4749220" y="4478080"/>
        <a:ext cx="307056" cy="334879"/>
      </dsp:txXfrm>
    </dsp:sp>
    <dsp:sp modelId="{326D3ECE-F448-4B20-A485-2F61E0A20D02}">
      <dsp:nvSpPr>
        <dsp:cNvPr id="0" name=""/>
        <dsp:cNvSpPr/>
      </dsp:nvSpPr>
      <dsp:spPr>
        <a:xfrm>
          <a:off x="2756990" y="3818659"/>
          <a:ext cx="1653722" cy="1653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Capacitación Focalizada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Transparencia</a:t>
          </a:r>
          <a:endParaRPr lang="es-MX" sz="1500" kern="1200" dirty="0"/>
        </a:p>
      </dsp:txBody>
      <dsp:txXfrm>
        <a:off x="2999172" y="4060841"/>
        <a:ext cx="1169358" cy="1169358"/>
      </dsp:txXfrm>
    </dsp:sp>
    <dsp:sp modelId="{8B4BD5F6-5B00-4B11-9B7A-4D10AE6F435A}">
      <dsp:nvSpPr>
        <dsp:cNvPr id="0" name=""/>
        <dsp:cNvSpPr/>
      </dsp:nvSpPr>
      <dsp:spPr>
        <a:xfrm rot="15120000">
          <a:off x="2984969" y="3198301"/>
          <a:ext cx="438652" cy="558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 rot="10800000">
        <a:off x="3071100" y="3372505"/>
        <a:ext cx="307056" cy="334879"/>
      </dsp:txXfrm>
    </dsp:sp>
    <dsp:sp modelId="{2B875436-1939-4F6A-B908-C0933164DD71}">
      <dsp:nvSpPr>
        <dsp:cNvPr id="0" name=""/>
        <dsp:cNvSpPr/>
      </dsp:nvSpPr>
      <dsp:spPr>
        <a:xfrm>
          <a:off x="1990205" y="1458737"/>
          <a:ext cx="1653722" cy="16537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Cumplimiento de acuerdos</a:t>
          </a:r>
          <a:endParaRPr lang="es-MX" sz="1500" kern="1200" dirty="0"/>
        </a:p>
      </dsp:txBody>
      <dsp:txXfrm>
        <a:off x="2232387" y="1700919"/>
        <a:ext cx="1169358" cy="1169358"/>
      </dsp:txXfrm>
    </dsp:sp>
    <dsp:sp modelId="{5D43DCC6-5E62-4AE2-BB54-D659BA0A3EC8}">
      <dsp:nvSpPr>
        <dsp:cNvPr id="0" name=""/>
        <dsp:cNvSpPr/>
      </dsp:nvSpPr>
      <dsp:spPr>
        <a:xfrm rot="19440000">
          <a:off x="3591431" y="1284574"/>
          <a:ext cx="438652" cy="558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3603997" y="1434875"/>
        <a:ext cx="307056" cy="33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90" y="6597352"/>
            <a:ext cx="129540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1" descr="C:\Ayari\CAPACITACIÓN 2011\Ayari 2011\RETAIP Sarai\DOCS\logo retaip\logo-retaip_478.gif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99278"/>
            <a:ext cx="7200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2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56" y="6085458"/>
            <a:ext cx="777008" cy="77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072658"/>
            <a:ext cx="663170" cy="781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385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EF52-0837-4A8D-A1E7-02F476049621}" type="datetimeFigureOut">
              <a:rPr lang="es-MX" smtClean="0"/>
              <a:t>06/04/2015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54C-A691-4A24-9AB1-AD17E2584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007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EF52-0837-4A8D-A1E7-02F476049621}" type="datetimeFigureOut">
              <a:rPr lang="es-MX" smtClean="0"/>
              <a:t>06/04/2015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54C-A691-4A24-9AB1-AD17E2584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74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EF52-0837-4A8D-A1E7-02F476049621}" type="datetimeFigureOut">
              <a:rPr lang="es-MX" smtClean="0"/>
              <a:t>06/04/2015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54C-A691-4A24-9AB1-AD17E2584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734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EF52-0837-4A8D-A1E7-02F476049621}" type="datetimeFigureOut">
              <a:rPr lang="es-MX" smtClean="0"/>
              <a:t>06/04/2015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54C-A691-4A24-9AB1-AD17E2584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465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EF52-0837-4A8D-A1E7-02F476049621}" type="datetimeFigureOut">
              <a:rPr lang="es-MX" smtClean="0"/>
              <a:t>06/04/2015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54C-A691-4A24-9AB1-AD17E2584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399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EF52-0837-4A8D-A1E7-02F476049621}" type="datetimeFigureOut">
              <a:rPr lang="es-MX" smtClean="0"/>
              <a:t>06/04/2015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54C-A691-4A24-9AB1-AD17E2584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947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EF52-0837-4A8D-A1E7-02F476049621}" type="datetimeFigureOut">
              <a:rPr lang="es-MX" smtClean="0"/>
              <a:t>06/04/2015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54C-A691-4A24-9AB1-AD17E2584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8011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EF52-0837-4A8D-A1E7-02F476049621}" type="datetimeFigureOut">
              <a:rPr lang="es-MX" smtClean="0"/>
              <a:t>06/04/2015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54C-A691-4A24-9AB1-AD17E2584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79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EF52-0837-4A8D-A1E7-02F476049621}" type="datetimeFigureOut">
              <a:rPr lang="es-MX" smtClean="0"/>
              <a:t>06/04/2015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54C-A691-4A24-9AB1-AD17E2584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432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EF52-0837-4A8D-A1E7-02F476049621}" type="datetimeFigureOut">
              <a:rPr lang="es-MX" smtClean="0"/>
              <a:t>06/04/2015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A54C-A691-4A24-9AB1-AD17E2584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4593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7EF52-0837-4A8D-A1E7-02F476049621}" type="datetimeFigureOut">
              <a:rPr lang="es-MX" smtClean="0"/>
              <a:t>06/04/2015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DA54C-A691-4A24-9AB1-AD17E25846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036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mx/url?sa=i&amp;rct=j&amp;q=&amp;esrc=s&amp;frm=1&amp;source=images&amp;cd=&amp;cad=rja&amp;uact=8&amp;ved=0CAcQjRw&amp;url=http://www.cfgauss.com/&amp;ei=5fcBVe8DyZPIBIG0gYAM&amp;bvm=bv.88198703,d.aWw&amp;psig=AFQjCNEituUMAz7XROvW-8uBiAC5DI7Skw&amp;ust=1426278641181903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mx/url?sa=i&amp;rct=j&amp;q=&amp;esrc=s&amp;frm=1&amp;source=images&amp;cd=&amp;cad=rja&amp;uact=8&amp;ved=0CAcQjRw&amp;url=http://sueum.mx/categoria/cursos/&amp;ei=6PkBVYHyGdSnyASr34DYCA&amp;bvm=bv.88198703,d.aWw&amp;psig=AFQjCNEituUMAz7XROvW-8uBiAC5DI7Skw&amp;ust=1426278641181903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mx/url?sa=i&amp;rct=j&amp;q=&amp;esrc=s&amp;frm=1&amp;source=images&amp;cd=&amp;cad=rja&amp;uact=8&amp;ved=0CAcQjRw&amp;url=http://www.infinitysoft.com.mx/Capacitacion.aspx&amp;ei=AR0CVffDDcqnyASXw4DgDw&amp;bvm=bv.88198703,d.aWw&amp;psig=AFQjCNGfwo6F_LcDuvXPfdDvxRiiAnctAw&amp;ust=142628817901429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mx/url?sa=i&amp;rct=j&amp;q=&amp;esrc=s&amp;frm=1&amp;source=images&amp;cd=&amp;cad=rja&amp;uact=8&amp;ved=0CAcQjRw&amp;url=http://www.ceujap.com/&amp;ei=vB0CVf3gGMv9yQSwjYHYDA&amp;bvm=bv.88198703,d.aWw&amp;psig=AFQjCNH2p3fKlsLUwRDA63bZwyUHg2SdrA&amp;ust=1426288422982499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.mx/url?sa=i&amp;rct=j&amp;q=&amp;esrc=s&amp;frm=1&amp;source=images&amp;cd=&amp;cad=rja&amp;uact=8&amp;ved=0CAcQjRw&amp;url=http://www.ceujap.com/&amp;ei=vB0CVf3gGMv9yQSwjYHYDA&amp;bvm=bv.88198703,d.aWw&amp;psig=AFQjCNH2p3fKlsLUwRDA63bZwyUHg2SdrA&amp;ust=1426288422982499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.mx/url?sa=i&amp;rct=j&amp;q=&amp;esrc=s&amp;frm=1&amp;source=images&amp;cd=&amp;cad=rja&amp;uact=8&amp;ved=0CAcQjRw&amp;url=http://dinamicasojuegos.blogspot.com/2011/11/formacion-de-instructores-seguir.html&amp;ei=xR8CVcquAYeFyQSo_oHAAQ&amp;bvm=bv.88198703,d.aWw&amp;psig=AFQjCNFW3zmr5BXzZxQ_GiRUC8RicxMgVg&amp;ust=1426288953626185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mx/url?sa=i&amp;rct=j&amp;q=&amp;esrc=s&amp;frm=1&amp;source=images&amp;cd=&amp;cad=rja&amp;uact=8&amp;ved=0CAcQjRw&amp;url=http://negociosdineroyfranquicias.com/cursos-a-distancia/&amp;ei=PfwBVePJOMidyASBzIHoDQ&amp;bvm=bv.88198703,d.aWw&amp;psig=AFQjCNEituUMAz7XROvW-8uBiAC5DI7Skw&amp;ust=1426278641181903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0.jpeg"/><Relationship Id="rId9" Type="http://schemas.microsoft.com/office/2007/relationships/diagramDrawing" Target="../diagrams/drawing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m.mx/url?sa=i&amp;rct=j&amp;q=&amp;esrc=s&amp;frm=1&amp;source=images&amp;cd=&amp;ved=0CAcQjRw&amp;url=http://rubenbaston.org/curso-estrategia-digital-galicia/&amp;ei=ZvwBVbXwO9OMyASln4DoDg&amp;bvm=bv.88198703,d.aWw&amp;psig=AFQjCNEituUMAz7XROvW-8uBiAC5DI7Skw&amp;ust=1426278641181903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" y="404664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2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BIENVENIDOS</a:t>
            </a:r>
            <a:endParaRPr lang="es-ES" sz="72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3212976"/>
            <a:ext cx="9143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72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1ª Reunión</a:t>
            </a:r>
          </a:p>
        </p:txBody>
      </p:sp>
      <p:sp>
        <p:nvSpPr>
          <p:cNvPr id="2" name="1 Rectángulo"/>
          <p:cNvSpPr/>
          <p:nvPr/>
        </p:nvSpPr>
        <p:spPr>
          <a:xfrm>
            <a:off x="0" y="1844824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Responsables de Capacitación</a:t>
            </a:r>
          </a:p>
        </p:txBody>
      </p:sp>
      <p:sp>
        <p:nvSpPr>
          <p:cNvPr id="8" name="7 Rectángulo"/>
          <p:cNvSpPr/>
          <p:nvPr/>
        </p:nvSpPr>
        <p:spPr>
          <a:xfrm>
            <a:off x="7308304" y="5744289"/>
            <a:ext cx="18504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ES" sz="1200" b="1" dirty="0" smtClean="0">
                <a:solidFill>
                  <a:schemeClr val="accent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26 de marzo de 2015</a:t>
            </a:r>
            <a:endParaRPr lang="es-ES" sz="1200" b="1" dirty="0">
              <a:solidFill>
                <a:schemeClr val="accent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8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34365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0" y="119675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00" dirty="0" smtClean="0">
                <a:solidFill>
                  <a:schemeClr val="accent6">
                    <a:lumMod val="50000"/>
                  </a:schemeClr>
                </a:solidFill>
              </a:rPr>
              <a:t>Programa de Capacitación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00" dirty="0" smtClean="0">
                <a:solidFill>
                  <a:schemeClr val="accent6">
                    <a:lumMod val="50000"/>
                  </a:schemeClr>
                </a:solidFill>
              </a:rPr>
              <a:t>2015</a:t>
            </a:r>
            <a:endParaRPr lang="es-MX" altLang="es-MX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70" y="2347962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58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3568" y="1074797"/>
            <a:ext cx="76327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endParaRPr lang="es-MX" sz="24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s-MX" sz="2400" dirty="0" smtClean="0">
                <a:solidFill>
                  <a:srgbClr val="0070C0"/>
                </a:solidFill>
              </a:rPr>
              <a:t>Cursos </a:t>
            </a:r>
            <a:r>
              <a:rPr lang="es-MX" sz="2400" dirty="0">
                <a:solidFill>
                  <a:srgbClr val="0070C0"/>
                </a:solidFill>
              </a:rPr>
              <a:t>Generales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rgbClr val="0070C0"/>
                </a:solidFill>
              </a:rPr>
              <a:t>LTAIPDF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rgbClr val="0070C0"/>
                </a:solidFill>
              </a:rPr>
              <a:t>LPDPDF</a:t>
            </a:r>
          </a:p>
          <a:p>
            <a:pPr eaLnBrk="1" hangingPunct="1">
              <a:defRPr/>
            </a:pPr>
            <a:endParaRPr lang="es-MX" sz="24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s-MX" sz="2400" dirty="0">
                <a:solidFill>
                  <a:srgbClr val="0070C0"/>
                </a:solidFill>
              </a:rPr>
              <a:t>Cursos focalizados</a:t>
            </a:r>
            <a:endParaRPr lang="es-MX" sz="6000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s-MX" sz="1600" dirty="0" smtClean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MX" sz="1600" dirty="0" smtClean="0">
                <a:solidFill>
                  <a:srgbClr val="0070C0"/>
                </a:solidFill>
              </a:rPr>
              <a:t>En </a:t>
            </a:r>
            <a:r>
              <a:rPr lang="es-MX" sz="1600" dirty="0">
                <a:solidFill>
                  <a:srgbClr val="0070C0"/>
                </a:solidFill>
              </a:rPr>
              <a:t>materia de Datos </a:t>
            </a:r>
            <a:r>
              <a:rPr lang="es-MX" sz="1600" dirty="0" smtClean="0">
                <a:solidFill>
                  <a:srgbClr val="0070C0"/>
                </a:solidFill>
              </a:rPr>
              <a:t>Personales</a:t>
            </a:r>
          </a:p>
          <a:p>
            <a:pPr>
              <a:defRPr/>
            </a:pPr>
            <a:r>
              <a:rPr lang="es-MX" sz="1600" dirty="0" smtClean="0">
                <a:solidFill>
                  <a:srgbClr val="0070C0"/>
                </a:solidFill>
              </a:rPr>
              <a:t>	(Modulares)</a:t>
            </a:r>
          </a:p>
          <a:p>
            <a:pPr>
              <a:defRPr/>
            </a:pPr>
            <a:endParaRPr lang="es-MX" sz="1600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rgbClr val="0070C0"/>
                </a:solidFill>
              </a:rPr>
              <a:t>En materia de Transparencia </a:t>
            </a:r>
            <a:endParaRPr lang="es-MX" sz="1600" dirty="0" smtClean="0">
              <a:solidFill>
                <a:srgbClr val="0070C0"/>
              </a:solidFill>
            </a:endParaRPr>
          </a:p>
          <a:p>
            <a:pPr>
              <a:defRPr/>
            </a:pPr>
            <a:r>
              <a:rPr lang="es-MX" sz="1600" dirty="0" smtClean="0">
                <a:solidFill>
                  <a:srgbClr val="0070C0"/>
                </a:solidFill>
              </a:rPr>
              <a:t>(Prueba de daño, recurso de revisión, archivos)</a:t>
            </a:r>
            <a:endParaRPr lang="es-MX" sz="1600" dirty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endParaRPr lang="es-MX" sz="2000" b="1" dirty="0" smtClean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es-MX" sz="2000" b="1" dirty="0" smtClean="0">
                <a:solidFill>
                  <a:srgbClr val="0070C0"/>
                </a:solidFill>
              </a:rPr>
              <a:t>El </a:t>
            </a:r>
            <a:r>
              <a:rPr lang="es-MX" sz="2000" b="1" dirty="0">
                <a:solidFill>
                  <a:srgbClr val="0070C0"/>
                </a:solidFill>
              </a:rPr>
              <a:t>calendario de cursos se puede consultar en la siguiente liga:</a:t>
            </a:r>
          </a:p>
          <a:p>
            <a:pPr algn="ctr" eaLnBrk="1" hangingPunct="1">
              <a:defRPr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</a:rPr>
              <a:t>http://</a:t>
            </a:r>
            <a:r>
              <a:rPr lang="es-MX" sz="1400" dirty="0" smtClean="0">
                <a:solidFill>
                  <a:schemeClr val="accent6">
                    <a:lumMod val="50000"/>
                  </a:schemeClr>
                </a:solidFill>
              </a:rPr>
              <a:t>www.cevat.org.mx/cursos/calendario_cursos_participantes.php?d=12&amp;m=3&amp;y=2014</a:t>
            </a:r>
            <a:endParaRPr lang="es-MX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6866" name="Picture 2" descr="http://www.cfgauss.com/wp-content/uploads/2012/12/curso_presencial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799" y="692696"/>
            <a:ext cx="5119198" cy="29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sueum.mx/wp-content/uploads/2013/03/cursos-con-futuro-profesion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3"/>
            <a:ext cx="3120281" cy="234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2 Rectángulo"/>
          <p:cNvSpPr>
            <a:spLocks noChangeArrowheads="1"/>
          </p:cNvSpPr>
          <p:nvPr/>
        </p:nvSpPr>
        <p:spPr bwMode="auto">
          <a:xfrm>
            <a:off x="1691681" y="2211829"/>
            <a:ext cx="6480719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Oficio dirigido a la Lic. Rocío Aguilar </a:t>
            </a:r>
            <a:r>
              <a:rPr lang="es-MX" altLang="es-MX" sz="1800" dirty="0" err="1" smtClean="0">
                <a:solidFill>
                  <a:srgbClr val="0070C0"/>
                </a:solidFill>
              </a:rPr>
              <a:t>Solache</a:t>
            </a:r>
            <a:r>
              <a:rPr lang="es-MX" altLang="es-MX" sz="1800" dirty="0" smtClean="0">
                <a:solidFill>
                  <a:srgbClr val="0070C0"/>
                </a:solidFill>
              </a:rPr>
              <a:t>, Directora de Capacitación y Cultura de la Transparencia.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Garantizar la asistencia de más de 20 y menos de 40 participantes;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Que los participantes se registren en el Sistema de Capacitación.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Llevar a cabo la logística del evento;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Se analiza la petición y se convienen las fechas de impartición.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672408" y="560874"/>
            <a:ext cx="47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s-MX" altLang="es-MX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Requisitos para solicitar cursos generales en los Entes por el INFODF: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0" y="5291916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  <a:defRPr/>
            </a:pPr>
            <a:r>
              <a:rPr lang="es-MX" altLang="es-MX" b="1" dirty="0" smtClean="0">
                <a:solidFill>
                  <a:srgbClr val="0070C0"/>
                </a:solidFill>
              </a:rPr>
              <a:t>En caso de que no haya registros en el Sistema de Capacitación se cancelará el curso</a:t>
            </a:r>
            <a:endParaRPr lang="es-MX" altLang="es-MX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389993" y="6597650"/>
            <a:ext cx="800554" cy="2603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3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181" y="6343650"/>
            <a:ext cx="601809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Rectángulo"/>
          <p:cNvSpPr>
            <a:spLocks noChangeArrowheads="1"/>
          </p:cNvSpPr>
          <p:nvPr/>
        </p:nvSpPr>
        <p:spPr bwMode="auto">
          <a:xfrm>
            <a:off x="1115615" y="1268760"/>
            <a:ext cx="648072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MX" altLang="es-MX" sz="1800" dirty="0" smtClean="0">
              <a:solidFill>
                <a:srgbClr val="0070C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Requisitos: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MX" altLang="es-MX" sz="1800" dirty="0" smtClean="0">
              <a:solidFill>
                <a:srgbClr val="0070C0"/>
              </a:solidFill>
            </a:endParaRP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Informar a la DCCT por oficio la fecha de realización del curso.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Que los participantes se registren en el Sistema de Capacitación.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Llevar a cabo la logística del evento.</a:t>
            </a:r>
          </a:p>
          <a:p>
            <a:pPr marL="285750" indent="-285750" algn="just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LA DCCT aplicará la evaluación de enseñanza aprendizaje.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es-MX" altLang="es-MX" sz="1800" dirty="0" smtClean="0">
              <a:solidFill>
                <a:srgbClr val="0070C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12404" y="288719"/>
            <a:ext cx="54871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MX" altLang="es-MX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Cursos impartidos por instructores internos (FORI)</a:t>
            </a:r>
          </a:p>
        </p:txBody>
      </p:sp>
      <p:pic>
        <p:nvPicPr>
          <p:cNvPr id="1026" name="Picture 2" descr="http://www.infinitysoft.com.mx/images/Factura_Electronica_Cap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2014230" cy="15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2036" y="1844824"/>
            <a:ext cx="68403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b="1" u="sng" dirty="0" smtClean="0">
                <a:solidFill>
                  <a:srgbClr val="0070C0"/>
                </a:solidFill>
              </a:rPr>
              <a:t>Presenciales</a:t>
            </a:r>
            <a:r>
              <a:rPr lang="es-MX" b="1" u="sng" dirty="0">
                <a:solidFill>
                  <a:srgbClr val="0070C0"/>
                </a:solidFill>
              </a:rPr>
              <a:t>: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solidFill>
                  <a:srgbClr val="0070C0"/>
                </a:solidFill>
              </a:rPr>
              <a:t>Instituto </a:t>
            </a:r>
            <a:r>
              <a:rPr lang="es-MX" dirty="0">
                <a:solidFill>
                  <a:srgbClr val="0070C0"/>
                </a:solidFill>
              </a:rPr>
              <a:t>de Investigaciones Jurídicas-UNAM</a:t>
            </a:r>
          </a:p>
          <a:p>
            <a:pPr eaLnBrk="1" hangingPunct="1">
              <a:defRPr/>
            </a:pPr>
            <a:r>
              <a:rPr lang="es-MX" dirty="0">
                <a:solidFill>
                  <a:srgbClr val="0070C0"/>
                </a:solidFill>
              </a:rPr>
              <a:t>Fecha probable de inicio: </a:t>
            </a:r>
            <a:r>
              <a:rPr lang="es-MX" b="1" dirty="0" smtClean="0">
                <a:solidFill>
                  <a:srgbClr val="0070C0"/>
                </a:solidFill>
              </a:rPr>
              <a:t>8 de mayo de 2015</a:t>
            </a:r>
            <a:endParaRPr lang="es-MX" b="1" dirty="0">
              <a:solidFill>
                <a:srgbClr val="0070C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s-MX" dirty="0">
              <a:solidFill>
                <a:srgbClr val="0070C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MX" dirty="0">
                <a:solidFill>
                  <a:srgbClr val="0070C0"/>
                </a:solidFill>
              </a:rPr>
              <a:t>Universidad Autónoma Metropolitana-Xochimilco</a:t>
            </a:r>
          </a:p>
          <a:p>
            <a:pPr eaLnBrk="1" hangingPunct="1">
              <a:defRPr/>
            </a:pPr>
            <a:r>
              <a:rPr lang="es-MX" dirty="0">
                <a:solidFill>
                  <a:srgbClr val="0070C0"/>
                </a:solidFill>
              </a:rPr>
              <a:t>Fecha probable de inicio: </a:t>
            </a:r>
            <a:r>
              <a:rPr lang="es-MX" b="1" dirty="0" smtClean="0">
                <a:solidFill>
                  <a:srgbClr val="0070C0"/>
                </a:solidFill>
              </a:rPr>
              <a:t>5 de junio de 2015</a:t>
            </a:r>
          </a:p>
          <a:p>
            <a:pPr eaLnBrk="1" hangingPunct="1">
              <a:defRPr/>
            </a:pPr>
            <a:endParaRPr lang="es-MX" b="1" dirty="0">
              <a:solidFill>
                <a:srgbClr val="0070C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solidFill>
                  <a:srgbClr val="0070C0"/>
                </a:solidFill>
              </a:rPr>
              <a:t>Escuela de Administración Pública (Datos Personales)</a:t>
            </a:r>
          </a:p>
          <a:p>
            <a:pPr>
              <a:defRPr/>
            </a:pPr>
            <a:r>
              <a:rPr lang="es-MX" dirty="0">
                <a:solidFill>
                  <a:srgbClr val="0070C0"/>
                </a:solidFill>
              </a:rPr>
              <a:t>Fecha probable de inicio: </a:t>
            </a:r>
            <a:r>
              <a:rPr lang="es-MX" b="1" dirty="0" smtClean="0">
                <a:solidFill>
                  <a:srgbClr val="0070C0"/>
                </a:solidFill>
              </a:rPr>
              <a:t>Tercer trimestre</a:t>
            </a:r>
          </a:p>
          <a:p>
            <a:pPr>
              <a:defRPr/>
            </a:pPr>
            <a:endParaRPr lang="es-MX" dirty="0">
              <a:solidFill>
                <a:srgbClr val="0070C0"/>
              </a:solidFill>
            </a:endParaRPr>
          </a:p>
          <a:p>
            <a:pPr algn="ctr" eaLnBrk="1" hangingPunct="1">
              <a:defRPr/>
            </a:pPr>
            <a:r>
              <a:rPr lang="es-MX" b="1" u="sng" dirty="0">
                <a:solidFill>
                  <a:srgbClr val="0070C0"/>
                </a:solidFill>
              </a:rPr>
              <a:t>A distancia:</a:t>
            </a:r>
          </a:p>
          <a:p>
            <a:pPr eaLnBrk="1" hangingPunct="1">
              <a:defRPr/>
            </a:pPr>
            <a:endParaRPr lang="es-MX" dirty="0">
              <a:solidFill>
                <a:srgbClr val="0070C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MX" dirty="0">
                <a:solidFill>
                  <a:srgbClr val="0070C0"/>
                </a:solidFill>
              </a:rPr>
              <a:t>Universidad Autónoma Metropolitana-Xochimilco</a:t>
            </a:r>
          </a:p>
          <a:p>
            <a:pPr eaLnBrk="1" hangingPunct="1">
              <a:defRPr/>
            </a:pPr>
            <a:r>
              <a:rPr lang="es-MX" dirty="0">
                <a:solidFill>
                  <a:srgbClr val="0070C0"/>
                </a:solidFill>
              </a:rPr>
              <a:t>Fecha probable de inicio: </a:t>
            </a:r>
            <a:r>
              <a:rPr lang="es-MX" b="1" dirty="0" smtClean="0">
                <a:solidFill>
                  <a:srgbClr val="0070C0"/>
                </a:solidFill>
              </a:rPr>
              <a:t>19 de junio de 2015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ceujap.com/ceujap_diplomados/wp-content/themes/theme1067/images/img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15"/>
            <a:ext cx="4824536" cy="1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2036" y="2060848"/>
            <a:ext cx="68403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endParaRPr lang="es-MX" b="1" u="sng" dirty="0">
              <a:solidFill>
                <a:srgbClr val="0070C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solidFill>
                  <a:srgbClr val="0070C0"/>
                </a:solidFill>
              </a:rPr>
              <a:t>Convocatoria dos semanas antes (correo y Oficio a titulares)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s-MX" dirty="0" smtClean="0">
              <a:solidFill>
                <a:srgbClr val="0070C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solidFill>
                  <a:srgbClr val="0070C0"/>
                </a:solidFill>
              </a:rPr>
              <a:t>Un servidor público por Ente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s-MX" dirty="0" smtClean="0">
              <a:solidFill>
                <a:srgbClr val="0070C0"/>
              </a:solidFill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s-MX" dirty="0" smtClean="0">
                <a:solidFill>
                  <a:srgbClr val="0070C0"/>
                </a:solidFill>
              </a:rPr>
              <a:t>Dirigido a los RC, ROIP, Enlace de Datos Personales, preferentemente.</a:t>
            </a: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endParaRPr lang="es-MX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http://ceujap.com/ceujap_diplomados/wp-content/themes/theme1067/images/img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215"/>
            <a:ext cx="4824536" cy="1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2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Rectángulo"/>
          <p:cNvSpPr>
            <a:spLocks noChangeArrowheads="1"/>
          </p:cNvSpPr>
          <p:nvPr/>
        </p:nvSpPr>
        <p:spPr bwMode="auto">
          <a:xfrm>
            <a:off x="854359" y="1412776"/>
            <a:ext cx="64087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Se pretenden realizar dos talleres, el primero se realizará en el 2º trimestre.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MX" altLang="es-MX" sz="1800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Perfil: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MX" altLang="es-MX" sz="1800" dirty="0" smtClean="0">
              <a:solidFill>
                <a:srgbClr val="0070C0"/>
              </a:solidFill>
            </a:endParaRP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Máximo 20 participantes.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Responsable de Capacitación (</a:t>
            </a:r>
            <a:r>
              <a:rPr lang="es-MX" altLang="es-MX" sz="1800" b="1" dirty="0" smtClean="0">
                <a:solidFill>
                  <a:srgbClr val="0070C0"/>
                </a:solidFill>
              </a:rPr>
              <a:t>Dirigido a Entes que no han participado en el taller</a:t>
            </a:r>
            <a:r>
              <a:rPr lang="es-MX" altLang="es-MX" sz="1800" dirty="0" smtClean="0">
                <a:solidFill>
                  <a:srgbClr val="0070C0"/>
                </a:solidFill>
              </a:rPr>
              <a:t>).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Conocimientos del tema.</a:t>
            </a:r>
          </a:p>
          <a:p>
            <a:pPr marL="285750" indent="-285750" eaLnBrk="1" hangingPunct="1">
              <a:spcBef>
                <a:spcPct val="0"/>
              </a:spcBef>
              <a:defRPr/>
            </a:pPr>
            <a:r>
              <a:rPr lang="es-MX" altLang="es-MX" sz="1800" dirty="0" smtClean="0">
                <a:solidFill>
                  <a:srgbClr val="0070C0"/>
                </a:solidFill>
              </a:rPr>
              <a:t>Replique los cursos introductorios.</a:t>
            </a:r>
          </a:p>
        </p:txBody>
      </p:sp>
      <p:pic>
        <p:nvPicPr>
          <p:cNvPr id="3074" name="Picture 2" descr="http://3.bp.blogspot.com/-bggMLyo3xe4/TrqRgojZr_I/AAAAAAAAFbA/AOF-UVCZTLE/s1600/theSpeak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056" y="3501008"/>
            <a:ext cx="261937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340868" y="548680"/>
            <a:ext cx="4363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MX" altLang="es-MX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Cursos Formación de Instructores:</a:t>
            </a:r>
          </a:p>
        </p:txBody>
      </p:sp>
    </p:spTree>
    <p:extLst>
      <p:ext uri="{BB962C8B-B14F-4D97-AF65-F5344CB8AC3E}">
        <p14:creationId xmlns:p14="http://schemas.microsoft.com/office/powerpoint/2010/main" val="28763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650391" y="1628800"/>
            <a:ext cx="813124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MX" sz="2400" dirty="0" smtClean="0">
                <a:solidFill>
                  <a:srgbClr val="0070C0"/>
                </a:solidFill>
              </a:rPr>
              <a:t>El </a:t>
            </a:r>
            <a:r>
              <a:rPr lang="es-MX" sz="2400" dirty="0">
                <a:solidFill>
                  <a:srgbClr val="0070C0"/>
                </a:solidFill>
              </a:rPr>
              <a:t>INFODF cuenta con un espacio específico para la capacitación denominado: Centro Virtual de Aprendizaje en Transparencia</a:t>
            </a:r>
          </a:p>
          <a:p>
            <a:pPr algn="ctr" eaLnBrk="1" hangingPunct="1">
              <a:defRPr/>
            </a:pPr>
            <a:r>
              <a:rPr lang="es-MX" sz="2400" dirty="0">
                <a:solidFill>
                  <a:srgbClr val="0070C0"/>
                </a:solidFill>
              </a:rPr>
              <a:t>CEVAT</a:t>
            </a:r>
          </a:p>
          <a:p>
            <a:pPr algn="ctr" eaLnBrk="1" hangingPunct="1">
              <a:defRPr/>
            </a:pPr>
            <a:endParaRPr lang="es-MX" sz="2400" dirty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es-MX" sz="2400" dirty="0">
                <a:solidFill>
                  <a:srgbClr val="0070C0"/>
                </a:solidFill>
              </a:rPr>
              <a:t>Cursos: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rgbClr val="0070C0"/>
                </a:solidFill>
              </a:rPr>
              <a:t>LTAIPDF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rgbClr val="0070C0"/>
                </a:solidFill>
              </a:rPr>
              <a:t>LPDPDF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rgbClr val="0070C0"/>
                </a:solidFill>
              </a:rPr>
              <a:t>Ética Pública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rgbClr val="0070C0"/>
                </a:solidFill>
              </a:rPr>
              <a:t>Introducción a la Administración Pública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rgbClr val="0070C0"/>
                </a:solidFill>
              </a:rPr>
              <a:t>Indicadores de Gestión Pública Gubernamental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MX" sz="1600" dirty="0">
                <a:solidFill>
                  <a:srgbClr val="0070C0"/>
                </a:solidFill>
              </a:rPr>
              <a:t>Administración de Documentos y Gestión de Archivos</a:t>
            </a:r>
            <a:endParaRPr lang="es-MX" sz="2400" dirty="0">
              <a:solidFill>
                <a:srgbClr val="0070C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52531" y="5291916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>
                <a:solidFill>
                  <a:schemeClr val="accent6">
                    <a:lumMod val="50000"/>
                  </a:schemeClr>
                </a:solidFill>
              </a:rPr>
              <a:t>http://www.cevat.org.mx/aulavirtual/cursos/login/index.php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894912" y="620499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Modalidad a distancia</a:t>
            </a:r>
          </a:p>
        </p:txBody>
      </p:sp>
      <p:pic>
        <p:nvPicPr>
          <p:cNvPr id="5" name="Picture 2" descr="http://negociosdineroyfranquicias.com/wp-content/uploads/2012/09/cursos-cortos-onlin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2168862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5576" y="1268809"/>
            <a:ext cx="3467715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Capacitación Focalizada:</a:t>
            </a:r>
            <a:endParaRPr lang="es-E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Picture 4" descr="http://t0.gstatic.com/images?q=tbn:ANd9GcSjSrJT0JIR-Rr6SGxCEGZv08tbg9bFOZ1CIrGfklEnILzQvI_Wvlj39uF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764158"/>
            <a:ext cx="4327525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Anillo"/>
          <p:cNvSpPr/>
          <p:nvPr/>
        </p:nvSpPr>
        <p:spPr>
          <a:xfrm>
            <a:off x="4643438" y="476820"/>
            <a:ext cx="2952750" cy="3024188"/>
          </a:xfrm>
          <a:prstGeom prst="donut">
            <a:avLst>
              <a:gd name="adj" fmla="val 3279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 rot="5400000">
            <a:off x="5508625" y="621283"/>
            <a:ext cx="1152525" cy="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rot="10800000" flipV="1">
            <a:off x="7019925" y="1988120"/>
            <a:ext cx="1360488" cy="9525"/>
          </a:xfrm>
          <a:prstGeom prst="line">
            <a:avLst/>
          </a:prstGeom>
          <a:ln w="76200"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10800000" flipV="1">
            <a:off x="3860800" y="1988120"/>
            <a:ext cx="1358900" cy="952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12 Anillo"/>
          <p:cNvSpPr/>
          <p:nvPr/>
        </p:nvSpPr>
        <p:spPr>
          <a:xfrm>
            <a:off x="5795963" y="1629345"/>
            <a:ext cx="720725" cy="719138"/>
          </a:xfrm>
          <a:prstGeom prst="donut">
            <a:avLst>
              <a:gd name="adj" fmla="val 9133"/>
            </a:avLst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385035" y="3895879"/>
            <a:ext cx="65168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 el cambio de administración de las delegaciones, se impartirán cursos introductorios, que incluirán LTAIPD, LPDP, Obligaciones de Transparencia e </a:t>
            </a:r>
            <a:r>
              <a:rPr lang="es-MX" sz="20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Infomex</a:t>
            </a:r>
            <a:r>
              <a:rPr lang="es-MX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.</a:t>
            </a:r>
            <a:endParaRPr lang="es-MX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8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34365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0" y="1196752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MX" altLang="es-MX" sz="2800" dirty="0">
                <a:solidFill>
                  <a:schemeClr val="accent6">
                    <a:lumMod val="50000"/>
                  </a:schemeClr>
                </a:solidFill>
              </a:rPr>
              <a:t>Certificados y Constancias de </a:t>
            </a:r>
            <a:r>
              <a:rPr lang="es-MX" altLang="es-MX" sz="2800" dirty="0" smtClean="0">
                <a:solidFill>
                  <a:schemeClr val="accent6">
                    <a:lumMod val="50000"/>
                  </a:schemeClr>
                </a:solidFill>
              </a:rPr>
              <a:t>Vigencia </a:t>
            </a:r>
            <a:r>
              <a:rPr lang="es-MX" altLang="es-MX" sz="2800" dirty="0">
                <a:solidFill>
                  <a:schemeClr val="accent6">
                    <a:lumMod val="50000"/>
                  </a:schemeClr>
                </a:solidFill>
              </a:rPr>
              <a:t>100% </a:t>
            </a:r>
            <a:r>
              <a:rPr lang="es-MX" altLang="es-MX" sz="2800" dirty="0" smtClean="0">
                <a:solidFill>
                  <a:schemeClr val="accent6">
                    <a:lumMod val="50000"/>
                  </a:schemeClr>
                </a:solidFill>
              </a:rPr>
              <a:t>Capacitados</a:t>
            </a:r>
            <a:endParaRPr lang="es-MX" altLang="es-MX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70" y="2924944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8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998726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Mensaje de Bienvenida de los Comisionados</a:t>
            </a:r>
            <a:endParaRPr lang="es-ES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"/>
          <p:cNvSpPr txBox="1"/>
          <p:nvPr/>
        </p:nvSpPr>
        <p:spPr>
          <a:xfrm>
            <a:off x="920847" y="411056"/>
            <a:ext cx="7924800" cy="708025"/>
          </a:xfrm>
          <a:prstGeom prst="rect">
            <a:avLst/>
          </a:prstGeom>
          <a:noFill/>
        </p:spPr>
        <p:txBody>
          <a:bodyPr>
            <a:normAutofit fontScale="62500" lnSpcReduction="2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CONSTANCIAS DE VIGENCIA Y CERTIFICADOS 100% CAPACITADOS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157339" y="1346647"/>
            <a:ext cx="5257800" cy="1587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25"/>
          <p:cNvGrpSpPr>
            <a:grpSpLocks/>
          </p:cNvGrpSpPr>
          <p:nvPr/>
        </p:nvGrpSpPr>
        <p:grpSpPr bwMode="auto">
          <a:xfrm>
            <a:off x="6043539" y="1197422"/>
            <a:ext cx="2057400" cy="2708275"/>
            <a:chOff x="762000" y="1557456"/>
            <a:chExt cx="2057400" cy="2708593"/>
          </a:xfrm>
        </p:grpSpPr>
        <p:sp>
          <p:nvSpPr>
            <p:cNvPr id="12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/>
                <a:t>             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21392" y="1557456"/>
              <a:ext cx="1219200" cy="27085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7000" b="1" dirty="0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823912" y="2667248"/>
              <a:ext cx="1930400" cy="978015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+mn-lt"/>
                </a:rPr>
                <a:t>Ética Pública</a:t>
              </a:r>
              <a:endParaRPr lang="es-ES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+mn-lt"/>
              </a:endParaRPr>
            </a:p>
          </p:txBody>
        </p:sp>
      </p:grpSp>
      <p:grpSp>
        <p:nvGrpSpPr>
          <p:cNvPr id="15" name="Group 22"/>
          <p:cNvGrpSpPr>
            <a:grpSpLocks/>
          </p:cNvGrpSpPr>
          <p:nvPr/>
        </p:nvGrpSpPr>
        <p:grpSpPr bwMode="auto">
          <a:xfrm>
            <a:off x="1187376" y="1232347"/>
            <a:ext cx="2057400" cy="2708275"/>
            <a:chOff x="3543300" y="1591943"/>
            <a:chExt cx="2057400" cy="2708593"/>
          </a:xfrm>
        </p:grpSpPr>
        <p:sp>
          <p:nvSpPr>
            <p:cNvPr id="16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/>
                <a:t>             </a:t>
              </a:r>
            </a:p>
          </p:txBody>
        </p:sp>
        <p:sp>
          <p:nvSpPr>
            <p:cNvPr id="17" name="TextBox 14"/>
            <p:cNvSpPr txBox="1"/>
            <p:nvPr/>
          </p:nvSpPr>
          <p:spPr>
            <a:xfrm>
              <a:off x="3933968" y="1591943"/>
              <a:ext cx="1219200" cy="27085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8" name="TextBox 15"/>
            <p:cNvSpPr txBox="1"/>
            <p:nvPr/>
          </p:nvSpPr>
          <p:spPr>
            <a:xfrm>
              <a:off x="3602038" y="2701735"/>
              <a:ext cx="1930400" cy="665241"/>
            </a:xfrm>
            <a:prstGeom prst="rect">
              <a:avLst/>
            </a:prstGeom>
            <a:noFill/>
          </p:spPr>
          <p:txBody>
            <a:bodyPr/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2800" b="1" spc="60" dirty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+mn-lt"/>
                </a:rPr>
                <a:t>LTAIPDF</a:t>
              </a:r>
            </a:p>
          </p:txBody>
        </p:sp>
      </p:grpSp>
      <p:grpSp>
        <p:nvGrpSpPr>
          <p:cNvPr id="19" name="Group 23"/>
          <p:cNvGrpSpPr>
            <a:grpSpLocks/>
          </p:cNvGrpSpPr>
          <p:nvPr/>
        </p:nvGrpSpPr>
        <p:grpSpPr bwMode="auto">
          <a:xfrm>
            <a:off x="3594026" y="1227584"/>
            <a:ext cx="2057400" cy="2708275"/>
            <a:chOff x="6324600" y="1587511"/>
            <a:chExt cx="2057400" cy="2708593"/>
          </a:xfrm>
        </p:grpSpPr>
        <p:sp>
          <p:nvSpPr>
            <p:cNvPr id="20" name="Oval 4"/>
            <p:cNvSpPr/>
            <p:nvPr/>
          </p:nvSpPr>
          <p:spPr>
            <a:xfrm>
              <a:off x="6324600" y="1954267"/>
              <a:ext cx="2057400" cy="2056053"/>
            </a:xfrm>
            <a:prstGeom prst="ellipse">
              <a:avLst/>
            </a:prstGeom>
            <a:solidFill>
              <a:srgbClr val="7030A0"/>
            </a:soli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/>
                <a:t>             </a:t>
              </a:r>
            </a:p>
          </p:txBody>
        </p:sp>
        <p:sp>
          <p:nvSpPr>
            <p:cNvPr id="21" name="TextBox 16"/>
            <p:cNvSpPr txBox="1"/>
            <p:nvPr/>
          </p:nvSpPr>
          <p:spPr>
            <a:xfrm>
              <a:off x="6721604" y="1587511"/>
              <a:ext cx="1219200" cy="27085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17000" b="1" dirty="0">
                  <a:solidFill>
                    <a:srgbClr val="660066">
                      <a:alpha val="64000"/>
                    </a:srgbClr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2" name="TextBox 17"/>
            <p:cNvSpPr txBox="1"/>
            <p:nvPr/>
          </p:nvSpPr>
          <p:spPr>
            <a:xfrm>
              <a:off x="6411913" y="2835433"/>
              <a:ext cx="1930400" cy="665241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 algn="ctr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600" b="1" spc="60" dirty="0">
                  <a:solidFill>
                    <a:schemeClr val="accent6">
                      <a:lumMod val="40000"/>
                      <a:lumOff val="60000"/>
                    </a:schemeClr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  <a:latin typeface="+mn-lt"/>
                </a:rPr>
                <a:t>LPDPDF</a:t>
              </a:r>
              <a:endParaRPr lang="es-ES" sz="3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  <a:latin typeface="+mn-lt"/>
              </a:endParaRPr>
            </a:p>
          </p:txBody>
        </p:sp>
      </p:grpSp>
      <p:sp>
        <p:nvSpPr>
          <p:cNvPr id="23" name="2 Rectángulo"/>
          <p:cNvSpPr>
            <a:spLocks noChangeArrowheads="1"/>
          </p:cNvSpPr>
          <p:nvPr/>
        </p:nvSpPr>
        <p:spPr bwMode="auto">
          <a:xfrm>
            <a:off x="755576" y="4437112"/>
            <a:ext cx="782955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800" dirty="0">
                <a:solidFill>
                  <a:srgbClr val="0070C0"/>
                </a:solidFill>
              </a:rPr>
              <a:t>Los criterios, requisitos y el calendario para la entrega de documentación se encuentran en la página de la RETAIP: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MX" sz="18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MX" altLang="es-MX" sz="1600" b="1" dirty="0">
                <a:solidFill>
                  <a:schemeClr val="accent6">
                    <a:lumMod val="50000"/>
                  </a:schemeClr>
                </a:solidFill>
              </a:rPr>
              <a:t>http://www.cevat.org.mx/retaip/index.php</a:t>
            </a:r>
            <a:endParaRPr lang="es-MX" altLang="es-MX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4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473075" y="476250"/>
            <a:ext cx="856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>
                <a:solidFill>
                  <a:srgbClr val="0070C0"/>
                </a:solidFill>
              </a:rPr>
              <a:t>ReDes Capacitación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575" y="1268413"/>
            <a:ext cx="41640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37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success-cartoon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7" y="1620329"/>
            <a:ext cx="3852665" cy="288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1547664" y="737816"/>
            <a:ext cx="6553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 dirty="0">
                <a:solidFill>
                  <a:srgbClr val="0070C0"/>
                </a:solidFill>
              </a:rPr>
              <a:t>“Felicidades a los ganadores </a:t>
            </a:r>
            <a:r>
              <a:rPr lang="es-ES" altLang="es-MX" sz="2800" dirty="0" smtClean="0">
                <a:solidFill>
                  <a:srgbClr val="0070C0"/>
                </a:solidFill>
              </a:rPr>
              <a:t>2014”</a:t>
            </a:r>
            <a:endParaRPr lang="es-ES" altLang="es-MX" sz="2800" dirty="0">
              <a:solidFill>
                <a:srgbClr val="0070C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763075" y="3985673"/>
            <a:ext cx="4753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3600" b="1" dirty="0" smtClean="0">
                <a:solidFill>
                  <a:srgbClr val="0070C0"/>
                </a:solidFill>
              </a:rPr>
              <a:t>47 Entes Obligados</a:t>
            </a:r>
            <a:endParaRPr lang="es-ES" altLang="es-MX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6624441"/>
              </p:ext>
            </p:extLst>
          </p:nvPr>
        </p:nvGraphicFramePr>
        <p:xfrm>
          <a:off x="1331640" y="145680"/>
          <a:ext cx="6696744" cy="616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322"/>
                <a:gridCol w="6270422"/>
              </a:tblGrid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No.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Ente Obligado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Agencia de Gestión Urbana de la Ciudad de México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Auditoría Superior de la Ciudad de México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Caja de Previsión de la Policía Preventiva del DF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Caja de Previsión para Trabajadores a Lista de Raya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5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Centro de Atención a Emergencias y Protección Ciudadana de la Ciudad de México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Comisión de Derechos Humanos del Distrito Federal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7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Consejo de la Judicatura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8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Coordinación de los Centros de Transferencia Modal del DF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9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Corporación Mexicana de Impresión, S.A. de C.V.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Delegación Azcapotzalco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11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Delegación Milpa Alta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Delegación Tláhuac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Delegación Tlalpan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14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Escuela de Administración Pública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15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Fideicomiso de Recuperación Crediticia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Fideicomiso Educación Garantizada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17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Fideicomiso para la Promoción y Desarrollo del Cine Mexicano en 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18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Fideicomiso Público del Fondo de Apoyo a la Procuración de Justicia del Distrito Federal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19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Fondo Mixto de Promoción Turística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Fondo para el Desarrollo Social de la Ciudad de México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21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Fondo para la Atención y Apoyo a las Víctimas del Delito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Instituto de Educación Media Superior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Instituto de Vivienda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24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Instituto Electoral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  <a:tr h="1740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25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Instituto Técnico de Formación Policial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49" marR="66549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86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590853"/>
              </p:ext>
            </p:extLst>
          </p:nvPr>
        </p:nvGraphicFramePr>
        <p:xfrm>
          <a:off x="1259632" y="404664"/>
          <a:ext cx="6696744" cy="52505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322"/>
                <a:gridCol w="627042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No.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Ente Obligado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Junta de Asistencia Privada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27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Junta Local de Conciliación y Arbitraje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28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Metrobús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29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Partido Verde Ecologista de México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Policía Auxiliar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31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Policía Bancaria e Industrial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Procuraduría Ambiental y del Ordenamiento Territorial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Procuraduría General de Justicia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34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Secretaría de Cultura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35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Secretaría de Desarrollo Social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Secretaría de Desarrollo Urbano y Vivienda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37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Secretaría de Educación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38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Secretaría de Gobierno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39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Secretaría de Protección Civil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40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Secretaría de Salud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41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Secretaría de Seguridad Pública 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42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Servicios de Salud Pública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43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Sistema de Aguas de la Ciudad de México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44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Sistema de Radio y Televisión Digital del Gobierno del Distrito Federal (Capital 21)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45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Sistema para el Desarrollo Integral de la Familia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46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Tribunal Electoral del Distrito Federal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47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Tribunal Superior de Justicia del Distrito Federal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3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107503" y="836712"/>
            <a:ext cx="903649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 dirty="0" smtClean="0">
                <a:solidFill>
                  <a:schemeClr val="tx2"/>
                </a:solidFill>
              </a:rPr>
              <a:t>Reconocimientos</a:t>
            </a:r>
            <a:endParaRPr lang="es-ES" altLang="es-MX" sz="2800" dirty="0">
              <a:solidFill>
                <a:schemeClr val="tx2"/>
              </a:solidFill>
            </a:endParaRPr>
          </a:p>
        </p:txBody>
      </p:sp>
      <p:sp>
        <p:nvSpPr>
          <p:cNvPr id="10" name="3 Rectángulo"/>
          <p:cNvSpPr>
            <a:spLocks noChangeArrowheads="1"/>
          </p:cNvSpPr>
          <p:nvPr/>
        </p:nvSpPr>
        <p:spPr bwMode="auto">
          <a:xfrm>
            <a:off x="107505" y="1628800"/>
            <a:ext cx="903649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MX" sz="2000" dirty="0" smtClean="0">
                <a:solidFill>
                  <a:srgbClr val="0070C0"/>
                </a:solidFill>
              </a:rPr>
              <a:t>El INFODF entrega 3 reconocimientos: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20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S" altLang="es-MX" sz="2000" dirty="0">
                <a:solidFill>
                  <a:srgbClr val="0070C0"/>
                </a:solidFill>
              </a:rPr>
              <a:t>Reconocimiento al Desempeño Sobresaliente en Capacitación (</a:t>
            </a:r>
            <a:r>
              <a:rPr lang="es-ES" altLang="es-MX" sz="2000" dirty="0" err="1">
                <a:solidFill>
                  <a:srgbClr val="0070C0"/>
                </a:solidFill>
              </a:rPr>
              <a:t>ReDeS</a:t>
            </a:r>
            <a:r>
              <a:rPr lang="es-ES" altLang="es-MX" sz="2000" dirty="0">
                <a:solidFill>
                  <a:srgbClr val="0070C0"/>
                </a:solidFill>
              </a:rPr>
              <a:t>)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s-ES" altLang="es-MX" sz="20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S" altLang="es-MX" sz="2000" dirty="0" smtClean="0">
                <a:solidFill>
                  <a:srgbClr val="0070C0"/>
                </a:solidFill>
              </a:rPr>
              <a:t>Mejores </a:t>
            </a:r>
            <a:r>
              <a:rPr lang="es-ES" altLang="es-MX" sz="2000" dirty="0">
                <a:solidFill>
                  <a:srgbClr val="0070C0"/>
                </a:solidFill>
              </a:rPr>
              <a:t>Prácticas de </a:t>
            </a:r>
            <a:r>
              <a:rPr lang="es-ES" altLang="es-MX" sz="2000" dirty="0" smtClean="0">
                <a:solidFill>
                  <a:srgbClr val="0070C0"/>
                </a:solidFill>
              </a:rPr>
              <a:t>Transparencia.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s-ES" altLang="es-MX" sz="20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S" altLang="es-MX" sz="2000" dirty="0" smtClean="0">
                <a:solidFill>
                  <a:srgbClr val="0070C0"/>
                </a:solidFill>
              </a:rPr>
              <a:t>Mejores </a:t>
            </a:r>
            <a:r>
              <a:rPr lang="es-ES" altLang="es-MX" sz="2000" dirty="0">
                <a:solidFill>
                  <a:srgbClr val="0070C0"/>
                </a:solidFill>
              </a:rPr>
              <a:t>Prácticas </a:t>
            </a:r>
            <a:r>
              <a:rPr lang="es-ES" altLang="es-MX" sz="2000" dirty="0" smtClean="0">
                <a:solidFill>
                  <a:srgbClr val="0070C0"/>
                </a:solidFill>
              </a:rPr>
              <a:t>en Datos Personales.</a:t>
            </a:r>
            <a:endParaRPr lang="es-ES" altLang="es-MX" sz="2000" dirty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2000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3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34365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4" descr="http://www.useful-free-stuff.com/Data/icons/3d-glossy-green-orb-icon-alphanumeric-full-set/3d-glossy-green-orb-icon-alphanumeric-plus-sig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500438"/>
            <a:ext cx="8509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9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2888"/>
            <a:ext cx="1166813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6"/>
          <p:cNvGraphicFramePr/>
          <p:nvPr>
            <p:extLst>
              <p:ext uri="{D42A27DB-BD31-4B8C-83A1-F6EECF244321}">
                <p14:modId xmlns:p14="http://schemas.microsoft.com/office/powerpoint/2010/main" val="4028846234"/>
              </p:ext>
            </p:extLst>
          </p:nvPr>
        </p:nvGraphicFramePr>
        <p:xfrm>
          <a:off x="-252536" y="764704"/>
          <a:ext cx="96490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684213" y="115888"/>
            <a:ext cx="856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 dirty="0" err="1">
                <a:solidFill>
                  <a:srgbClr val="0070C0"/>
                </a:solidFill>
              </a:rPr>
              <a:t>ReDes</a:t>
            </a:r>
            <a:r>
              <a:rPr lang="es-ES" altLang="es-MX" sz="2800" dirty="0">
                <a:solidFill>
                  <a:srgbClr val="0070C0"/>
                </a:solidFill>
              </a:rPr>
              <a:t> Capacitación </a:t>
            </a:r>
            <a:r>
              <a:rPr lang="es-ES" altLang="es-MX" sz="2800" dirty="0" smtClean="0">
                <a:solidFill>
                  <a:srgbClr val="0070C0"/>
                </a:solidFill>
              </a:rPr>
              <a:t>2015</a:t>
            </a:r>
            <a:endParaRPr lang="es-ES" altLang="es-MX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57458"/>
              </p:ext>
            </p:extLst>
          </p:nvPr>
        </p:nvGraphicFramePr>
        <p:xfrm>
          <a:off x="1259632" y="1002848"/>
          <a:ext cx="6698306" cy="4946432"/>
        </p:xfrm>
        <a:graphic>
          <a:graphicData uri="http://schemas.openxmlformats.org/drawingml/2006/table">
            <a:tbl>
              <a:tblPr/>
              <a:tblGrid>
                <a:gridCol w="2723178"/>
                <a:gridCol w="2934702"/>
                <a:gridCol w="1040426"/>
              </a:tblGrid>
              <a:tr h="774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Aspectos a Evaluar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Concepto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Porcentaje Asignado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868"/>
                    </a:solidFill>
                  </a:tcPr>
                </a:tc>
              </a:tr>
              <a:tr h="64371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Capacitación </a:t>
                      </a:r>
                      <a:endParaRPr lang="es-MX" sz="1400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MX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Certificados 100% capacitados, vigentes)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Ley de Transparencia y Acceso a la Información Pública del Distrito Federal 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MX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LTAIPDF).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37.5%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4407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Ética Pública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15%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64371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Cursos</a:t>
                      </a:r>
                      <a:endParaRPr lang="es-ES" sz="1400" kern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Cursos Focalizados en materia de Acceso a la información</a:t>
                      </a:r>
                      <a:endParaRPr lang="es-ES" sz="1400" kern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b="1" kern="12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17.5%</a:t>
                      </a:r>
                      <a:endParaRPr lang="es-ES" sz="1400" b="1" kern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50068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Participación en la  RETAIPDF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Nombramiento o Ratificación del Responsable de Capacitación 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10%</a:t>
                      </a:r>
                      <a:endParaRPr lang="es-E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407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Asistencia  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del Responsable de Capacitación</a:t>
                      </a:r>
                      <a:r>
                        <a:rPr lang="es-MX" sz="1400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s-MX" sz="140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las reuniones de la RETAIP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10%</a:t>
                      </a:r>
                      <a:endParaRPr lang="es-E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0376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Cumplimiento de los acuerdos establecidos en la RETAIPDF.</a:t>
                      </a:r>
                      <a:endParaRPr lang="es-E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 smtClean="0">
                          <a:solidFill>
                            <a:srgbClr val="002060"/>
                          </a:solidFill>
                          <a:latin typeface="+mn-lt"/>
                          <a:ea typeface="Calibri"/>
                          <a:cs typeface="Times New Roman"/>
                        </a:rPr>
                        <a:t>10%</a:t>
                      </a:r>
                      <a:endParaRPr lang="es-E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5517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MX" sz="1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2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100%</a:t>
                      </a:r>
                      <a:endParaRPr lang="es-E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91" marR="614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224201" y="9096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altLang="es-MX" sz="2000" dirty="0" smtClean="0">
                <a:solidFill>
                  <a:srgbClr val="0070C0"/>
                </a:solidFill>
              </a:rPr>
              <a:t>Mejores Prácticas en Transparencia</a:t>
            </a:r>
          </a:p>
          <a:p>
            <a:pPr algn="ctr"/>
            <a:r>
              <a:rPr lang="es-ES" sz="2000" dirty="0" smtClean="0">
                <a:solidFill>
                  <a:srgbClr val="0070C0"/>
                </a:solidFill>
              </a:rPr>
              <a:t>Capacitación 20%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6586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473075" y="1628775"/>
            <a:ext cx="856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>
                <a:solidFill>
                  <a:srgbClr val="0070C0"/>
                </a:solidFill>
              </a:rPr>
              <a:t>Página de la RETAIP</a:t>
            </a:r>
          </a:p>
        </p:txBody>
      </p:sp>
      <p:pic>
        <p:nvPicPr>
          <p:cNvPr id="3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789238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6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080"/>
            <a:ext cx="91440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2 Rectángulo"/>
          <p:cNvSpPr>
            <a:spLocks noChangeArrowheads="1"/>
          </p:cNvSpPr>
          <p:nvPr/>
        </p:nvSpPr>
        <p:spPr bwMode="auto">
          <a:xfrm>
            <a:off x="1692275" y="476250"/>
            <a:ext cx="6184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2400" b="1">
                <a:solidFill>
                  <a:schemeClr val="tx2"/>
                </a:solidFill>
              </a:rPr>
              <a:t>http://www.cevat.org.mx/retaip/index.php</a:t>
            </a:r>
          </a:p>
        </p:txBody>
      </p:sp>
    </p:spTree>
    <p:extLst>
      <p:ext uri="{BB962C8B-B14F-4D97-AF65-F5344CB8AC3E}">
        <p14:creationId xmlns:p14="http://schemas.microsoft.com/office/powerpoint/2010/main" val="6586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69269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¡¡¡¡¡Felicitaciones !!!!!</a:t>
            </a:r>
            <a:endParaRPr lang="es-ES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931529" y="2623264"/>
            <a:ext cx="75035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MX" altLang="es-MX" sz="4000" dirty="0" smtClean="0">
                <a:solidFill>
                  <a:srgbClr val="0070C0"/>
                </a:solidFill>
              </a:rPr>
              <a:t>Entrega de Constancias de Vigencia</a:t>
            </a:r>
          </a:p>
          <a:p>
            <a:pPr algn="ctr">
              <a:spcBef>
                <a:spcPct val="0"/>
              </a:spcBef>
            </a:pPr>
            <a:r>
              <a:rPr lang="es-MX" altLang="es-MX" sz="4000" dirty="0" smtClean="0">
                <a:solidFill>
                  <a:srgbClr val="0070C0"/>
                </a:solidFill>
              </a:rPr>
              <a:t>2014</a:t>
            </a:r>
            <a:endParaRPr lang="es-MX" altLang="es-MX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0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323528" y="1628775"/>
            <a:ext cx="8562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>
                <a:solidFill>
                  <a:srgbClr val="0070C0"/>
                </a:solidFill>
              </a:rPr>
              <a:t>Sistema de Capacitación</a:t>
            </a:r>
          </a:p>
        </p:txBody>
      </p:sp>
      <p:pic>
        <p:nvPicPr>
          <p:cNvPr id="3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08920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9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03" b="5231"/>
          <a:stretch>
            <a:fillRect/>
          </a:stretch>
        </p:blipFill>
        <p:spPr bwMode="auto">
          <a:xfrm>
            <a:off x="107949" y="1484784"/>
            <a:ext cx="8856663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2339975" y="704850"/>
            <a:ext cx="5257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MX" altLang="es-MX" sz="2800">
                <a:solidFill>
                  <a:schemeClr val="tx2"/>
                </a:solidFill>
              </a:rPr>
              <a:t>http://www.cevat.org.mx/cursos/</a:t>
            </a:r>
          </a:p>
        </p:txBody>
      </p:sp>
    </p:spTree>
    <p:extLst>
      <p:ext uri="{BB962C8B-B14F-4D97-AF65-F5344CB8AC3E}">
        <p14:creationId xmlns:p14="http://schemas.microsoft.com/office/powerpoint/2010/main" val="22339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542925" y="476250"/>
            <a:ext cx="85629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 dirty="0">
                <a:solidFill>
                  <a:srgbClr val="0070C0"/>
                </a:solidFill>
              </a:rPr>
              <a:t>Trabajos de la RETAIPDF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MX" sz="2800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 dirty="0">
                <a:solidFill>
                  <a:srgbClr val="0070C0"/>
                </a:solidFill>
              </a:rPr>
              <a:t>Presentación del tríptico ganador 2014</a:t>
            </a:r>
          </a:p>
        </p:txBody>
      </p:sp>
      <p:pic>
        <p:nvPicPr>
          <p:cNvPr id="3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32125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9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 sz="3200"/>
          </a:p>
        </p:txBody>
      </p:sp>
      <p:pic>
        <p:nvPicPr>
          <p:cNvPr id="3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34365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36849" y="1340768"/>
            <a:ext cx="367221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 dirty="0">
                <a:solidFill>
                  <a:srgbClr val="0070C0"/>
                </a:solidFill>
              </a:rPr>
              <a:t>Tríptico ganador</a:t>
            </a:r>
          </a:p>
        </p:txBody>
      </p:sp>
      <p:pic>
        <p:nvPicPr>
          <p:cNvPr id="5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" y="2041669"/>
            <a:ext cx="3744416" cy="26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61969"/>
              </p:ext>
            </p:extLst>
          </p:nvPr>
        </p:nvGraphicFramePr>
        <p:xfrm>
          <a:off x="3851920" y="862626"/>
          <a:ext cx="5008063" cy="3214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0494"/>
                <a:gridCol w="2417569"/>
              </a:tblGrid>
              <a:tr h="3025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Ente Obligado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</a:rPr>
                        <a:t>Participante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</a:tr>
              <a:tr h="264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Asamblea Legislativa del D.F.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Jorge Ernesto Higuera y Ticó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</a:tr>
              <a:tr h="52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Caja de Previsión a trabajadores a Lista de Raya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Sara Guadalupe </a:t>
                      </a:r>
                      <a:r>
                        <a:rPr lang="es-MX" sz="1400" dirty="0" err="1">
                          <a:effectLst/>
                        </a:rPr>
                        <a:t>Gutierrez</a:t>
                      </a:r>
                      <a:r>
                        <a:rPr lang="es-MX" sz="1400" dirty="0">
                          <a:effectLst/>
                        </a:rPr>
                        <a:t> Parra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</a:tr>
              <a:tr h="794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Contaduría Mayor de Hacienda de la ALDF (Auditoria Superior de la Ciudad de México)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Adriana Temez manzano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</a:tr>
              <a:tr h="264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Delegación Tláhuac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Janethe Garcés Villaruel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</a:tr>
              <a:tr h="264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Partido Nueva Alianza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Ruth Miramón Flores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</a:tr>
              <a:tr h="264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Partido Verde Ecologista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Elena Nolasco Gutiérrez</a:t>
                      </a:r>
                      <a:endParaRPr lang="es-MX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</a:tr>
              <a:tr h="5294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Secretaria de Gobierno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</a:rPr>
                        <a:t>Magnolia Flores Verdad Hidalgo Monroy</a:t>
                      </a:r>
                      <a:endParaRPr lang="es-MX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</a:tr>
            </a:tbl>
          </a:graphicData>
        </a:graphic>
      </p:graphicFrame>
      <p:sp>
        <p:nvSpPr>
          <p:cNvPr id="7" name="3 Rectángulo"/>
          <p:cNvSpPr>
            <a:spLocks noChangeArrowheads="1"/>
          </p:cNvSpPr>
          <p:nvPr/>
        </p:nvSpPr>
        <p:spPr bwMode="auto">
          <a:xfrm>
            <a:off x="3955320" y="4253026"/>
            <a:ext cx="4931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000" dirty="0">
                <a:solidFill>
                  <a:srgbClr val="0070C0"/>
                </a:solidFill>
              </a:rPr>
              <a:t>Impresión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619936"/>
              </p:ext>
            </p:extLst>
          </p:nvPr>
        </p:nvGraphicFramePr>
        <p:xfrm>
          <a:off x="3995935" y="4685499"/>
          <a:ext cx="4897583" cy="595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3346"/>
                <a:gridCol w="2364237"/>
              </a:tblGrid>
              <a:tr h="3151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Ente Obligado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</a:rPr>
                        <a:t>Participante</a:t>
                      </a:r>
                      <a:endParaRPr lang="es-MX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5" marR="68595" marT="0" marB="0"/>
                </a:tc>
              </a:tr>
              <a:tr h="28014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Secretaría de Educación</a:t>
                      </a:r>
                      <a:endParaRPr lang="es-MX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5" marR="6859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Gabriela Téllez Hernández </a:t>
                      </a:r>
                      <a:endParaRPr lang="es-MX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95" marR="68595" marT="0" marB="0"/>
                </a:tc>
              </a:tr>
            </a:tbl>
          </a:graphicData>
        </a:graphic>
      </p:graphicFrame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3905480" y="404664"/>
            <a:ext cx="49315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000" dirty="0" smtClean="0">
                <a:solidFill>
                  <a:srgbClr val="0070C0"/>
                </a:solidFill>
              </a:rPr>
              <a:t>Realizadores</a:t>
            </a:r>
            <a:endParaRPr lang="es-ES" altLang="es-MX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rubenbaston.org/wp-content/uploads/2011/09/curs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5781650" cy="396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323528" y="180656"/>
            <a:ext cx="8562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 dirty="0">
                <a:solidFill>
                  <a:srgbClr val="0070C0"/>
                </a:solidFill>
              </a:rPr>
              <a:t>¿</a:t>
            </a:r>
            <a:r>
              <a:rPr lang="es-ES" altLang="es-MX" sz="2800" dirty="0" smtClean="0">
                <a:solidFill>
                  <a:srgbClr val="0070C0"/>
                </a:solidFill>
              </a:rPr>
              <a:t>La Red hacia donde?</a:t>
            </a:r>
            <a:endParaRPr lang="es-ES" altLang="es-MX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6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107505" y="1143908"/>
            <a:ext cx="903649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20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r>
              <a:rPr lang="es-ES" altLang="es-MX" sz="2000" dirty="0" smtClean="0">
                <a:solidFill>
                  <a:srgbClr val="0070C0"/>
                </a:solidFill>
              </a:rPr>
              <a:t>Acción para difundir la cultura de la transparencia en 2015</a:t>
            </a:r>
            <a:endParaRPr lang="es-ES" altLang="es-MX" sz="2000" dirty="0">
              <a:solidFill>
                <a:srgbClr val="0070C0"/>
              </a:solidFill>
            </a:endParaRPr>
          </a:p>
          <a:p>
            <a:pPr>
              <a:spcBef>
                <a:spcPct val="0"/>
              </a:spcBef>
              <a:buNone/>
            </a:pPr>
            <a:r>
              <a:rPr lang="es-ES" altLang="es-MX" sz="2000" dirty="0">
                <a:solidFill>
                  <a:srgbClr val="0070C0"/>
                </a:solidFill>
              </a:rPr>
              <a:t> </a:t>
            </a:r>
            <a:r>
              <a:rPr lang="es-ES" altLang="es-MX" sz="2000" dirty="0" smtClean="0">
                <a:solidFill>
                  <a:srgbClr val="0070C0"/>
                </a:solidFill>
              </a:rPr>
              <a:t>      (Por equipos decidir que acción implementar para 2015)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s-ES" altLang="es-MX" sz="2000" dirty="0" smtClean="0">
              <a:solidFill>
                <a:srgbClr val="0070C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s-ES" altLang="es-MX" sz="20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 startAt="2"/>
            </a:pPr>
            <a:r>
              <a:rPr lang="es-ES" altLang="es-MX" sz="2000" dirty="0" smtClean="0">
                <a:solidFill>
                  <a:srgbClr val="0070C0"/>
                </a:solidFill>
              </a:rPr>
              <a:t>Caso de éxito en capacitación para la 2ª Reunión</a:t>
            </a:r>
          </a:p>
          <a:p>
            <a:pPr>
              <a:spcBef>
                <a:spcPct val="0"/>
              </a:spcBef>
              <a:buNone/>
            </a:pPr>
            <a:r>
              <a:rPr lang="es-ES" altLang="es-MX" sz="2000" dirty="0">
                <a:solidFill>
                  <a:srgbClr val="0070C0"/>
                </a:solidFill>
              </a:rPr>
              <a:t> </a:t>
            </a:r>
            <a:r>
              <a:rPr lang="es-ES" altLang="es-MX" sz="2000" dirty="0" smtClean="0">
                <a:solidFill>
                  <a:srgbClr val="0070C0"/>
                </a:solidFill>
              </a:rPr>
              <a:t>      (Presentación por parte de un representante del Ente)</a:t>
            </a:r>
            <a:endParaRPr lang="es-ES" altLang="es-MX" sz="20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</a:pPr>
            <a:endParaRPr lang="es-ES" altLang="es-MX" sz="2000" dirty="0">
              <a:solidFill>
                <a:srgbClr val="0070C0"/>
              </a:solidFill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 startAt="2"/>
            </a:pPr>
            <a:endParaRPr lang="es-ES" altLang="es-MX" sz="2000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2000" dirty="0" smtClean="0">
              <a:solidFill>
                <a:srgbClr val="0070C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MX" sz="2000" dirty="0">
              <a:solidFill>
                <a:srgbClr val="0070C0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79712" y="620688"/>
            <a:ext cx="5466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es-MX" sz="2800" dirty="0" smtClean="0">
                <a:solidFill>
                  <a:schemeClr val="tx2"/>
                </a:solidFill>
              </a:rPr>
              <a:t>Propuestas de trabajos </a:t>
            </a:r>
            <a:r>
              <a:rPr lang="es-ES" altLang="es-MX" sz="2800" dirty="0">
                <a:solidFill>
                  <a:schemeClr val="tx2"/>
                </a:solidFill>
              </a:rPr>
              <a:t>de la </a:t>
            </a:r>
            <a:r>
              <a:rPr lang="es-ES" altLang="es-MX" sz="2800" dirty="0" smtClean="0">
                <a:solidFill>
                  <a:schemeClr val="tx2"/>
                </a:solidFill>
              </a:rPr>
              <a:t>RETAIP </a:t>
            </a:r>
            <a:endParaRPr lang="es-ES" altLang="es-MX" sz="2800" dirty="0">
              <a:solidFill>
                <a:schemeClr val="tx2"/>
              </a:solidFill>
            </a:endParaRPr>
          </a:p>
        </p:txBody>
      </p:sp>
      <p:grpSp>
        <p:nvGrpSpPr>
          <p:cNvPr id="16" name="15 Grupo"/>
          <p:cNvGrpSpPr>
            <a:grpSpLocks/>
          </p:cNvGrpSpPr>
          <p:nvPr/>
        </p:nvGrpSpPr>
        <p:grpSpPr bwMode="auto">
          <a:xfrm>
            <a:off x="4860032" y="3341531"/>
            <a:ext cx="4186059" cy="2660076"/>
            <a:chOff x="-180528" y="1196752"/>
            <a:chExt cx="10081120" cy="5805264"/>
          </a:xfrm>
        </p:grpSpPr>
        <p:pic>
          <p:nvPicPr>
            <p:cNvPr id="17" name="Picture 6" descr="http://www.hays4sheriff.com/images/man-thinking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0528" y="3501008"/>
              <a:ext cx="2017756" cy="350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8" name="14 Grupo"/>
            <p:cNvGrpSpPr>
              <a:grpSpLocks/>
            </p:cNvGrpSpPr>
            <p:nvPr/>
          </p:nvGrpSpPr>
          <p:grpSpPr bwMode="auto">
            <a:xfrm>
              <a:off x="827584" y="1196752"/>
              <a:ext cx="9073008" cy="5661248"/>
              <a:chOff x="827584" y="1196752"/>
              <a:chExt cx="9073008" cy="5661248"/>
            </a:xfrm>
          </p:grpSpPr>
          <p:pic>
            <p:nvPicPr>
              <p:cNvPr id="19" name="Picture 9" descr="http://www.themillionairesecrets.net/images/thinking_woman.jp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3037166"/>
                <a:ext cx="3744416" cy="3820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19 Rectángulo"/>
              <p:cNvSpPr/>
              <p:nvPr/>
            </p:nvSpPr>
            <p:spPr>
              <a:xfrm>
                <a:off x="4764924" y="1196752"/>
                <a:ext cx="3790804" cy="671683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s-MX" sz="1400" b="1" dirty="0">
                    <a:ln w="31550" cmpd="sng">
                      <a:gradFill>
                        <a:gsLst>
                          <a:gs pos="25000">
                            <a:schemeClr val="accent1">
                              <a:shade val="25000"/>
                              <a:satMod val="190000"/>
                            </a:schemeClr>
                          </a:gs>
                          <a:gs pos="80000">
                            <a:schemeClr val="accent1">
                              <a:tint val="75000"/>
                              <a:satMod val="190000"/>
                            </a:schemeClr>
                          </a:gs>
                        </a:gsLst>
                        <a:lin ang="5400000"/>
                      </a:gradFill>
                      <a:prstDash val="solid"/>
                    </a:ln>
                    <a:solidFill>
                      <a:srgbClr val="FFFFFF"/>
                    </a:solidFill>
                    <a:effectLst>
                      <a:outerShdw blurRad="41275" dist="12700" dir="120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Trabajo en equipo:</a:t>
                </a:r>
                <a:endParaRPr lang="es-ES" sz="1400" b="1" dirty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FFFFFF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pic>
            <p:nvPicPr>
              <p:cNvPr id="21" name="Picture 7" descr="http://kccachola.files.wordpress.com/2008/09/thinking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2F4F1"/>
                  </a:clrFrom>
                  <a:clrTo>
                    <a:srgbClr val="F2F4F1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99" t="4807"/>
              <a:stretch>
                <a:fillRect/>
              </a:stretch>
            </p:blipFill>
            <p:spPr bwMode="auto">
              <a:xfrm>
                <a:off x="5940152" y="3812246"/>
                <a:ext cx="3960440" cy="3045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21 Llamada de nube"/>
              <p:cNvSpPr/>
              <p:nvPr/>
            </p:nvSpPr>
            <p:spPr>
              <a:xfrm>
                <a:off x="4355976" y="1916832"/>
                <a:ext cx="3096344" cy="1512168"/>
              </a:xfrm>
              <a:prstGeom prst="cloudCallout">
                <a:avLst>
                  <a:gd name="adj1" fmla="val 59183"/>
                  <a:gd name="adj2" fmla="val 79102"/>
                </a:avLst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800"/>
              </a:p>
            </p:txBody>
          </p:sp>
          <p:sp>
            <p:nvSpPr>
              <p:cNvPr id="23" name="22 Llamada de nube"/>
              <p:cNvSpPr/>
              <p:nvPr/>
            </p:nvSpPr>
            <p:spPr>
              <a:xfrm>
                <a:off x="1979712" y="2348880"/>
                <a:ext cx="3168352" cy="1872208"/>
              </a:xfrm>
              <a:prstGeom prst="cloudCallout">
                <a:avLst>
                  <a:gd name="adj1" fmla="val -20846"/>
                  <a:gd name="adj2" fmla="val 74805"/>
                </a:avLst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800"/>
              </a:p>
            </p:txBody>
          </p:sp>
          <p:pic>
            <p:nvPicPr>
              <p:cNvPr id="24" name="Picture 8" descr="http://www.bible-truth.org/ManThinkin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3861048"/>
                <a:ext cx="3995935" cy="29969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24 Llamada de nube"/>
              <p:cNvSpPr/>
              <p:nvPr/>
            </p:nvSpPr>
            <p:spPr>
              <a:xfrm>
                <a:off x="827584" y="1844824"/>
                <a:ext cx="3096344" cy="1584176"/>
              </a:xfrm>
              <a:prstGeom prst="cloudCallout">
                <a:avLst>
                  <a:gd name="adj1" fmla="val -51985"/>
                  <a:gd name="adj2" fmla="val 64178"/>
                </a:avLst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800"/>
              </a:p>
            </p:txBody>
          </p:sp>
          <p:sp>
            <p:nvSpPr>
              <p:cNvPr id="26" name="25 Llamada de nube"/>
              <p:cNvSpPr/>
              <p:nvPr/>
            </p:nvSpPr>
            <p:spPr>
              <a:xfrm>
                <a:off x="4355976" y="2564904"/>
                <a:ext cx="2016224" cy="1368152"/>
              </a:xfrm>
              <a:prstGeom prst="cloudCallout">
                <a:avLst>
                  <a:gd name="adj1" fmla="val -1477"/>
                  <a:gd name="adj2" fmla="val 76289"/>
                </a:avLst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 sz="800"/>
              </a:p>
            </p:txBody>
          </p:sp>
          <p:sp>
            <p:nvSpPr>
              <p:cNvPr id="27" name="26 Rectángulo"/>
              <p:cNvSpPr/>
              <p:nvPr/>
            </p:nvSpPr>
            <p:spPr>
              <a:xfrm>
                <a:off x="1907703" y="2420888"/>
                <a:ext cx="4176463" cy="114185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es-MX" sz="1400" dirty="0">
                    <a:ln w="18415" cmpd="sng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</a:rPr>
                  <a:t>Hagamos un primer sondeo</a:t>
                </a:r>
                <a:endParaRPr lang="es-ES" sz="1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66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683568" y="1412776"/>
            <a:ext cx="7843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>
                <a:solidFill>
                  <a:srgbClr val="0070C0"/>
                </a:solidFill>
              </a:rPr>
              <a:t>Acuerdos</a:t>
            </a:r>
          </a:p>
        </p:txBody>
      </p:sp>
      <p:pic>
        <p:nvPicPr>
          <p:cNvPr id="3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968" y="2573239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6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Rectángulo"/>
          <p:cNvSpPr>
            <a:spLocks noChangeArrowheads="1"/>
          </p:cNvSpPr>
          <p:nvPr/>
        </p:nvSpPr>
        <p:spPr bwMode="auto">
          <a:xfrm>
            <a:off x="942975" y="116632"/>
            <a:ext cx="7843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>
                <a:solidFill>
                  <a:srgbClr val="0070C0"/>
                </a:solidFill>
              </a:rPr>
              <a:t>Detección de Necesidades de Aprendizaje 2015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t="18962" r="39334" b="18561"/>
          <a:stretch/>
        </p:blipFill>
        <p:spPr bwMode="auto">
          <a:xfrm>
            <a:off x="3160555" y="764704"/>
            <a:ext cx="3408678" cy="48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8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/>
          <p:cNvSpPr txBox="1">
            <a:spLocks/>
          </p:cNvSpPr>
          <p:nvPr/>
        </p:nvSpPr>
        <p:spPr>
          <a:xfrm>
            <a:off x="755576" y="260648"/>
            <a:ext cx="7543800" cy="57606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Char char="o"/>
            </a:pPr>
            <a:r>
              <a:rPr lang="es-ES" altLang="es-MX" sz="2400" b="1" dirty="0" smtClean="0">
                <a:solidFill>
                  <a:schemeClr val="tx2"/>
                </a:solidFill>
              </a:rPr>
              <a:t>Mandar por correo </a:t>
            </a:r>
            <a:r>
              <a:rPr lang="es-ES" altLang="es-MX" sz="2400" b="1" dirty="0" smtClean="0">
                <a:solidFill>
                  <a:schemeClr val="tx2"/>
                </a:solidFill>
              </a:rPr>
              <a:t>electrónico la propuesta </a:t>
            </a:r>
            <a:r>
              <a:rPr lang="es-ES" altLang="es-MX" sz="2400" b="1" dirty="0" smtClean="0">
                <a:solidFill>
                  <a:schemeClr val="tx2"/>
                </a:solidFill>
              </a:rPr>
              <a:t>de Difusión de la Cultura de la Transparencia para implementarla </a:t>
            </a:r>
            <a:r>
              <a:rPr lang="es-ES" altLang="es-MX" sz="2400" b="1" dirty="0">
                <a:solidFill>
                  <a:schemeClr val="tx2"/>
                </a:solidFill>
              </a:rPr>
              <a:t>en 2015, a más tardar el </a:t>
            </a:r>
            <a:r>
              <a:rPr lang="es-ES" altLang="es-MX" sz="2400" b="1" dirty="0" smtClean="0">
                <a:solidFill>
                  <a:schemeClr val="tx2"/>
                </a:solidFill>
              </a:rPr>
              <a:t>30 </a:t>
            </a:r>
            <a:r>
              <a:rPr lang="es-ES" altLang="es-MX" sz="2400" b="1" dirty="0">
                <a:solidFill>
                  <a:schemeClr val="tx2"/>
                </a:solidFill>
              </a:rPr>
              <a:t>de abril de 2015.</a:t>
            </a:r>
            <a:endParaRPr lang="es-ES" altLang="es-MX" sz="2400" b="1" dirty="0" smtClean="0">
              <a:solidFill>
                <a:schemeClr val="tx2"/>
              </a:solidFill>
            </a:endParaRPr>
          </a:p>
          <a:p>
            <a:pPr algn="just">
              <a:buFont typeface="Courier New" pitchFamily="49" charset="0"/>
              <a:buChar char="o"/>
            </a:pPr>
            <a:r>
              <a:rPr lang="es-ES" altLang="es-MX" sz="2400" b="1" dirty="0" smtClean="0">
                <a:solidFill>
                  <a:schemeClr val="tx2"/>
                </a:solidFill>
              </a:rPr>
              <a:t>Mandar </a:t>
            </a:r>
            <a:r>
              <a:rPr lang="es-ES" altLang="es-MX" sz="2400" b="1" dirty="0" smtClean="0">
                <a:solidFill>
                  <a:schemeClr val="tx2"/>
                </a:solidFill>
              </a:rPr>
              <a:t>el formato de Detección de Necesidades de Aprendizaje 2015 al correo luis.mejia@infodf.org.mx a más tardar el </a:t>
            </a:r>
            <a:r>
              <a:rPr lang="es-ES" altLang="es-MX" sz="2400" b="1" dirty="0" smtClean="0">
                <a:solidFill>
                  <a:schemeClr val="tx2"/>
                </a:solidFill>
              </a:rPr>
              <a:t>30 </a:t>
            </a:r>
            <a:r>
              <a:rPr lang="es-ES" altLang="es-MX" sz="2400" b="1" dirty="0" smtClean="0">
                <a:solidFill>
                  <a:schemeClr val="tx2"/>
                </a:solidFill>
              </a:rPr>
              <a:t>de </a:t>
            </a:r>
            <a:r>
              <a:rPr lang="es-ES" altLang="es-MX" sz="2400" b="1" dirty="0">
                <a:solidFill>
                  <a:schemeClr val="tx2"/>
                </a:solidFill>
              </a:rPr>
              <a:t>abril de 2015.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2400" b="1" dirty="0">
                <a:solidFill>
                  <a:schemeClr val="tx2"/>
                </a:solidFill>
              </a:rPr>
              <a:t>Enviar </a:t>
            </a:r>
            <a:r>
              <a:rPr lang="es-ES" sz="2400" b="1" dirty="0" smtClean="0">
                <a:solidFill>
                  <a:schemeClr val="tx2"/>
                </a:solidFill>
              </a:rPr>
              <a:t>oficio de nombramiento del </a:t>
            </a:r>
            <a:r>
              <a:rPr lang="es-ES" sz="2400" b="1" dirty="0">
                <a:solidFill>
                  <a:schemeClr val="tx2"/>
                </a:solidFill>
              </a:rPr>
              <a:t>Responsables de Capacitación a más tardar </a:t>
            </a:r>
            <a:r>
              <a:rPr lang="es-ES" sz="2400" b="1" dirty="0" smtClean="0">
                <a:solidFill>
                  <a:schemeClr val="tx2"/>
                </a:solidFill>
              </a:rPr>
              <a:t>30</a:t>
            </a:r>
            <a:r>
              <a:rPr lang="es-ES" altLang="es-MX" sz="2400" b="1" dirty="0" smtClean="0">
                <a:solidFill>
                  <a:schemeClr val="tx2"/>
                </a:solidFill>
              </a:rPr>
              <a:t> </a:t>
            </a:r>
            <a:r>
              <a:rPr lang="es-ES" altLang="es-MX" sz="2400" b="1" dirty="0">
                <a:solidFill>
                  <a:schemeClr val="tx2"/>
                </a:solidFill>
              </a:rPr>
              <a:t>de abril de 2015</a:t>
            </a:r>
            <a:r>
              <a:rPr lang="es-ES" altLang="es-MX" sz="2400" b="1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2400" b="1" dirty="0">
                <a:solidFill>
                  <a:schemeClr val="tx2"/>
                </a:solidFill>
              </a:rPr>
              <a:t>Actualización de datos en la Página de la RETAIP a más tardar el </a:t>
            </a:r>
            <a:r>
              <a:rPr lang="es-ES" sz="2400" b="1" dirty="0" smtClean="0">
                <a:solidFill>
                  <a:schemeClr val="tx2"/>
                </a:solidFill>
              </a:rPr>
              <a:t>30 </a:t>
            </a:r>
            <a:r>
              <a:rPr lang="es-ES" sz="2400" b="1" dirty="0" smtClean="0">
                <a:solidFill>
                  <a:schemeClr val="tx2"/>
                </a:solidFill>
              </a:rPr>
              <a:t>de abril de 2015.</a:t>
            </a:r>
          </a:p>
          <a:p>
            <a:pPr marL="0" indent="0" algn="just">
              <a:buNone/>
            </a:pPr>
            <a:r>
              <a:rPr lang="es-ES" sz="2000" b="1" dirty="0" smtClean="0">
                <a:solidFill>
                  <a:schemeClr val="tx2"/>
                </a:solidFill>
              </a:rPr>
              <a:t>(</a:t>
            </a:r>
            <a:r>
              <a:rPr lang="es-ES" sz="2000" b="1" dirty="0">
                <a:solidFill>
                  <a:schemeClr val="tx2"/>
                </a:solidFill>
              </a:rPr>
              <a:t>Se tiene que ingresar al área privada de la página, la cual requiere usuario y contraseña, si no la tiene o no la recuerda, comunicarse a </a:t>
            </a:r>
            <a:r>
              <a:rPr lang="es-ES" sz="2000" b="1" dirty="0" smtClean="0">
                <a:solidFill>
                  <a:schemeClr val="tx2"/>
                </a:solidFill>
              </a:rPr>
              <a:t>la ext. 157 o un correo electrónico a </a:t>
            </a:r>
            <a:r>
              <a:rPr lang="es-ES" altLang="es-MX" sz="2000" b="1" dirty="0">
                <a:solidFill>
                  <a:schemeClr val="tx2"/>
                </a:solidFill>
              </a:rPr>
              <a:t>luis.mejia@infodf.org.mx</a:t>
            </a:r>
            <a:r>
              <a:rPr lang="es-ES" sz="2000" b="1" dirty="0" smtClean="0">
                <a:solidFill>
                  <a:schemeClr val="tx2"/>
                </a:solidFill>
              </a:rPr>
              <a:t>)</a:t>
            </a:r>
            <a:endParaRPr lang="es-ES" altLang="es-MX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628280" y="1988840"/>
            <a:ext cx="424667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ES" sz="6600" b="1" spc="3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Century Gothic" pitchFamily="34" charset="0"/>
              </a:rPr>
              <a:t>GRACIAS</a:t>
            </a:r>
          </a:p>
        </p:txBody>
      </p:sp>
      <p:sp>
        <p:nvSpPr>
          <p:cNvPr id="3" name="3 Rectángulo"/>
          <p:cNvSpPr>
            <a:spLocks noChangeArrowheads="1"/>
          </p:cNvSpPr>
          <p:nvPr/>
        </p:nvSpPr>
        <p:spPr bwMode="auto">
          <a:xfrm>
            <a:off x="611560" y="3645421"/>
            <a:ext cx="80597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MX" sz="2800">
                <a:solidFill>
                  <a:srgbClr val="0070C0"/>
                </a:solidFill>
              </a:rPr>
              <a:t>Dirección de Capacitación y Cultura de la Transparencia</a:t>
            </a:r>
          </a:p>
        </p:txBody>
      </p:sp>
    </p:spTree>
    <p:extLst>
      <p:ext uri="{BB962C8B-B14F-4D97-AF65-F5344CB8AC3E}">
        <p14:creationId xmlns:p14="http://schemas.microsoft.com/office/powerpoint/2010/main" val="17566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018744"/>
              </p:ext>
            </p:extLst>
          </p:nvPr>
        </p:nvGraphicFramePr>
        <p:xfrm>
          <a:off x="179512" y="735601"/>
          <a:ext cx="4104456" cy="5141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/>
              </a:tblGrid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Auditoría Superior de la Ciudad de México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Autoridad del Centro Histórico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Autoridad del Espacio Público del Distrito Federal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Caja de Previsión de la Policía Auxiliar del DF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Caja de Previsión de la Policía Preventiva del DF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Caja de Previsión para Trabajadores a Lista de Raya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Centro de Atención a Emergencias y Protección Ciudadana de la Ciudad de México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Comisión de Derechos Humanos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Consejo de Evaluación del Desarrollo Social del DF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Consejo de la Judicatura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Coordinación de los Centros de Transferencia Modal del DF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Corporación Mexicana de Impresión, S.A. de C.V.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Delegación Azcapotzalco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Delegación Cuauhtémoc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Delegación Gustavo A. Madero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Delegación Iztacalco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Delegación Iztapalapa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Delegación La Magdalena Contreras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Delegación Miguel Hidalgo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Delegación Milpa Alta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539552" y="4462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Reciben las constancias de vigencia 2014</a:t>
            </a:r>
            <a:endParaRPr lang="es-E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774531"/>
              </p:ext>
            </p:extLst>
          </p:nvPr>
        </p:nvGraphicFramePr>
        <p:xfrm>
          <a:off x="4427984" y="764704"/>
          <a:ext cx="4464496" cy="4936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64496"/>
              </a:tblGrid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Delegación Tlalpan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Delegación Xochimilco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Escuela de Administración Pública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Fideicomiso Centro Histórico de la Ciudad de México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Fideicomiso de Recuperación Crediticia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Fideicomiso Educación Garantizada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Fideicomiso Museo de Arte Popular Mexicano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Fideicomiso para la Promoción y Desarrollo del Cine Mexicano en 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Fondo Mixto de Promoción Turística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Heroico Cuerpo de Bomberos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Instituto de Educación Media Superior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Instituto de Formación Profesional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Instituto de la Juventud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Instituto de las Mujeres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Instituto de Vivienda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400" u="none" strike="noStrike">
                          <a:effectLst/>
                        </a:rPr>
                        <a:t>Instituto del Deporte del Distrito  Federal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Instituto Electoral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Instituto Técnico de Formación Policial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Fideicomiso Público del Fondo de Apoyo a la Procuración de Justicia del Distrito Federal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Fondo para la Atención y Apoyo a las Víctimas del Delito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34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844070"/>
              </p:ext>
            </p:extLst>
          </p:nvPr>
        </p:nvGraphicFramePr>
        <p:xfrm>
          <a:off x="179512" y="1023120"/>
          <a:ext cx="4104456" cy="4710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/>
              </a:tblGrid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Jefatura de Gobierno del Distrito Federal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Junta de Asistencia Privada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Metrobús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Nueva Alianza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Oficialía Mayor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Partido Acción Nacional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Planta de Asfalto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Policía Bancaria e Industrial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Procuraduría Ambiental y del Ordenamiento Territorial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Procuraduría General de Justicia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Procuraduría Social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Proyecto Metro del Distrito Federal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Secretaría de Cultura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Secretaría de Desarrollo Económico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Secretaría de Desarrollo Rural y Equidad para las Comunidades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Secretaría de Desarrollo Social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Secretaría de Desarrollo Urbano y Vivienda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>
                          <a:effectLst/>
                        </a:rPr>
                        <a:t>Secretaría de Educación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  <a:tr h="22629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Secretaría de Finanzas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4815" marR="4815" marT="4815" marB="0" anchor="ctr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010830"/>
              </p:ext>
            </p:extLst>
          </p:nvPr>
        </p:nvGraphicFramePr>
        <p:xfrm>
          <a:off x="4499992" y="980728"/>
          <a:ext cx="4104456" cy="47887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04456"/>
              </a:tblGrid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Secretaría de Movilidad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Secretaría de Obras y Servicios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Secretaría de Protección Civil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Secretaría de Salud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Secretaría de Seguridad Pública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Secretaría de Turismo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Servicios de Salud Pública del Distrito Federal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Servicios Metropolitanos, S.A. de C.V.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Sistema de Aguas de la Ciudad de México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Sistema de Radio y Televisión Digital del Gobierno del Distrito Federal (Capital 21)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Sistema de Transporte Colectivo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Sistema para el Desarrollo Integral de la Familia del Distrito Federal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Tribunal Electoral del Distrito Federal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Tribunal Superior de Justicia del Distrito Federal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  <a:tr h="30173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u="none" strike="noStrike" dirty="0">
                          <a:effectLst/>
                        </a:rPr>
                        <a:t>Universidad Autónoma de la Ciudad de México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20" marR="6420" marT="6420" marB="0" anchor="ctr"/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539552" y="4462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Reciben las constancias de vigencia 2014</a:t>
            </a:r>
            <a:endParaRPr lang="es-E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auto">
          <a:xfrm>
            <a:off x="1515436" y="2257413"/>
            <a:ext cx="1328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Batang" pitchFamily="18" charset="-127"/>
              </a:rPr>
              <a:t>33 Entes </a:t>
            </a:r>
            <a:endParaRPr lang="es-ES" sz="2400" b="1" dirty="0">
              <a:solidFill>
                <a:schemeClr val="accent6">
                  <a:lumMod val="75000"/>
                </a:schemeClr>
              </a:solidFill>
              <a:latin typeface="+mn-lt"/>
              <a:ea typeface="Batang" pitchFamily="18" charset="-127"/>
            </a:endParaRPr>
          </a:p>
        </p:txBody>
      </p:sp>
      <p:sp>
        <p:nvSpPr>
          <p:cNvPr id="8" name="11 Rectángulo"/>
          <p:cNvSpPr>
            <a:spLocks noChangeArrowheads="1"/>
          </p:cNvSpPr>
          <p:nvPr/>
        </p:nvSpPr>
        <p:spPr bwMode="auto">
          <a:xfrm>
            <a:off x="6406019" y="1950052"/>
            <a:ext cx="1260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MX" sz="2400" b="1" dirty="0" smtClean="0">
                <a:solidFill>
                  <a:srgbClr val="00B050"/>
                </a:solidFill>
                <a:latin typeface="Calibri" pitchFamily="34" charset="0"/>
                <a:ea typeface="Batang" pitchFamily="18" charset="-127"/>
              </a:rPr>
              <a:t>89 Entes</a:t>
            </a:r>
            <a:endParaRPr lang="es-ES" altLang="es-MX" sz="2400" b="1" dirty="0">
              <a:solidFill>
                <a:srgbClr val="00B050"/>
              </a:solidFill>
              <a:latin typeface="Calibri" pitchFamily="34" charset="0"/>
              <a:ea typeface="Batang" pitchFamily="18" charset="-127"/>
            </a:endParaRPr>
          </a:p>
        </p:txBody>
      </p:sp>
      <p:pic>
        <p:nvPicPr>
          <p:cNvPr id="9" name="Picture 2" descr="http://xikin.googlecode.com/svn/trunk/Desarrollo/TT/bin/assets/tacheGran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390" y="2351700"/>
            <a:ext cx="1893821" cy="18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http://xikin.googlecode.com/svn/trunk/Desarrollo/TT/bin/assets/palomaGrand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008" y="1700808"/>
            <a:ext cx="1871597" cy="18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539552" y="44624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Cobertura de Entes Certificados 2014</a:t>
            </a:r>
            <a:endParaRPr lang="es-ES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3635896" y="4725144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73 %</a:t>
            </a:r>
            <a:endParaRPr lang="es-ES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7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8459788" y="6597650"/>
            <a:ext cx="684212" cy="260350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pic>
        <p:nvPicPr>
          <p:cNvPr id="8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0" y="6343650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3 Rectángulo"/>
          <p:cNvSpPr>
            <a:spLocks noChangeArrowheads="1"/>
          </p:cNvSpPr>
          <p:nvPr/>
        </p:nvSpPr>
        <p:spPr bwMode="auto">
          <a:xfrm>
            <a:off x="0" y="1484313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MX" sz="2800" dirty="0">
                <a:solidFill>
                  <a:schemeClr val="accent6">
                    <a:lumMod val="50000"/>
                  </a:schemeClr>
                </a:solidFill>
              </a:rPr>
              <a:t>¿Qué es la RETAIPDF?</a:t>
            </a:r>
          </a:p>
        </p:txBody>
      </p:sp>
      <p:pic>
        <p:nvPicPr>
          <p:cNvPr id="10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70" y="2347962"/>
            <a:ext cx="20891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3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611560" y="404664"/>
            <a:ext cx="82089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 espacio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 coordinación, intercambio de experiencias y acciones conjuntas para fomentar la 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capacitación y la cultura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de </a:t>
            </a: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transparencia y protección de los datos personales en </a:t>
            </a:r>
            <a:r>
              <a:rPr lang="es-MX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los entes obligados. </a:t>
            </a:r>
          </a:p>
        </p:txBody>
      </p:sp>
      <p:pic>
        <p:nvPicPr>
          <p:cNvPr id="10" name="Picture 4" descr="http://www.muycomputerpro.com/files/HIDDEN_264_14807_FOTO_consolidar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contrast="-40000"/>
          </a:blip>
          <a:srcRect/>
          <a:stretch>
            <a:fillRect/>
          </a:stretch>
        </p:blipFill>
        <p:spPr bwMode="auto">
          <a:xfrm>
            <a:off x="2137253" y="2420888"/>
            <a:ext cx="4522979" cy="3356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634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9552" y="570160"/>
            <a:ext cx="61926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es-MX" sz="2400" dirty="0">
              <a:solidFill>
                <a:srgbClr val="0070C0"/>
              </a:solidFill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MX" sz="2400" b="1" dirty="0" smtClean="0">
                <a:solidFill>
                  <a:srgbClr val="0070C0"/>
                </a:solidFill>
              </a:rPr>
              <a:t>Responsables </a:t>
            </a:r>
            <a:r>
              <a:rPr lang="es-MX" sz="2400" b="1" dirty="0">
                <a:solidFill>
                  <a:srgbClr val="0070C0"/>
                </a:solidFill>
              </a:rPr>
              <a:t>de Capacitación </a:t>
            </a:r>
            <a:r>
              <a:rPr lang="es-MX" sz="2400" dirty="0">
                <a:solidFill>
                  <a:srgbClr val="0070C0"/>
                </a:solidFill>
              </a:rPr>
              <a:t>de los entes obligados y la Dirección de Capacitación y Cultura de la Transparencia del INFODF.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srgbClr val="0070C0"/>
                </a:solidFill>
              </a:rPr>
              <a:t>Responsables de las Oficinas</a:t>
            </a:r>
            <a:r>
              <a:rPr lang="es-MX" sz="2400" dirty="0">
                <a:solidFill>
                  <a:srgbClr val="0070C0"/>
                </a:solidFill>
              </a:rPr>
              <a:t> </a:t>
            </a:r>
            <a:r>
              <a:rPr lang="es-MX" sz="2400" b="1" dirty="0">
                <a:solidFill>
                  <a:srgbClr val="0070C0"/>
                </a:solidFill>
              </a:rPr>
              <a:t>de Información Pública</a:t>
            </a:r>
            <a:r>
              <a:rPr lang="es-MX" sz="2400" dirty="0">
                <a:solidFill>
                  <a:srgbClr val="0070C0"/>
                </a:solidFill>
              </a:rPr>
              <a:t> (</a:t>
            </a:r>
            <a:r>
              <a:rPr lang="es-MX" sz="2400" dirty="0" err="1">
                <a:solidFill>
                  <a:srgbClr val="0070C0"/>
                </a:solidFill>
              </a:rPr>
              <a:t>OIP’s</a:t>
            </a:r>
            <a:r>
              <a:rPr lang="es-MX" sz="2400" dirty="0">
                <a:solidFill>
                  <a:srgbClr val="0070C0"/>
                </a:solidFill>
              </a:rPr>
              <a:t>) en conjunto con la Dirección de Evaluación y Estudios.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s-MX" sz="2400" b="1" dirty="0">
                <a:solidFill>
                  <a:srgbClr val="0070C0"/>
                </a:solidFill>
              </a:rPr>
              <a:t>Enlace de Sistemas de Datos</a:t>
            </a:r>
            <a:r>
              <a:rPr lang="es-MX" sz="2400" dirty="0">
                <a:solidFill>
                  <a:srgbClr val="0070C0"/>
                </a:solidFill>
              </a:rPr>
              <a:t> Personales en conjunto con la Dirección de Datos Personales.</a:t>
            </a:r>
          </a:p>
          <a:p>
            <a:pPr eaLnBrk="1" hangingPunct="1">
              <a:defRPr/>
            </a:pPr>
            <a:r>
              <a:rPr lang="es-MX" sz="2400" dirty="0">
                <a:solidFill>
                  <a:srgbClr val="0070C0"/>
                </a:solidFill>
              </a:rPr>
              <a:t> </a:t>
            </a:r>
          </a:p>
        </p:txBody>
      </p:sp>
      <p:pic>
        <p:nvPicPr>
          <p:cNvPr id="8" name="Picture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9554" y="3500239"/>
            <a:ext cx="1584447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" descr="C:\Ayari\CAPACITACIÓN 2011\Ayari 2011\RETAIP Sarai\DOCS\logo retaip\logo-retaip_47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3140968"/>
            <a:ext cx="5143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"/>
          <p:cNvSpPr/>
          <p:nvPr/>
        </p:nvSpPr>
        <p:spPr>
          <a:xfrm>
            <a:off x="6979096" y="476672"/>
            <a:ext cx="2057400" cy="2057400"/>
          </a:xfrm>
          <a:prstGeom prst="ellipse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13" name="Oval 2"/>
          <p:cNvSpPr/>
          <p:nvPr/>
        </p:nvSpPr>
        <p:spPr>
          <a:xfrm>
            <a:off x="7224424" y="522817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7350571" y="44624"/>
            <a:ext cx="168592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MX" sz="15000" b="1" dirty="0" smtClean="0">
                <a:solidFill>
                  <a:srgbClr val="C00000"/>
                </a:solidFill>
                <a:latin typeface="Georgia" pitchFamily="18" charset="0"/>
                <a:cs typeface="Arial" charset="0"/>
              </a:rPr>
              <a:t>3</a:t>
            </a:r>
            <a:endParaRPr lang="es-ES" altLang="es-MX" sz="15000" b="1" dirty="0">
              <a:solidFill>
                <a:srgbClr val="C00000"/>
              </a:solidFill>
              <a:latin typeface="Georgia" pitchFamily="18" charset="0"/>
              <a:cs typeface="Arial" charset="0"/>
            </a:endParaRPr>
          </a:p>
        </p:txBody>
      </p:sp>
      <p:grpSp>
        <p:nvGrpSpPr>
          <p:cNvPr id="15" name="Diagram group"/>
          <p:cNvGrpSpPr/>
          <p:nvPr/>
        </p:nvGrpSpPr>
        <p:grpSpPr>
          <a:xfrm>
            <a:off x="2224145" y="4394138"/>
            <a:ext cx="4572000" cy="1267110"/>
            <a:chOff x="0" y="22410"/>
            <a:chExt cx="4572000" cy="1267110"/>
          </a:xfrm>
          <a:scene3d>
            <a:camera prst="perspectiveRelaxedModerately" zoom="92000"/>
            <a:lightRig rig="balanced" dir="t">
              <a:rot lat="0" lon="0" rev="12700000"/>
            </a:lightRig>
          </a:scene3d>
        </p:grpSpPr>
        <p:grpSp>
          <p:nvGrpSpPr>
            <p:cNvPr id="16" name="15 Grupo"/>
            <p:cNvGrpSpPr/>
            <p:nvPr/>
          </p:nvGrpSpPr>
          <p:grpSpPr>
            <a:xfrm>
              <a:off x="0" y="22410"/>
              <a:ext cx="4572000" cy="1267110"/>
              <a:chOff x="0" y="22410"/>
              <a:chExt cx="4572000" cy="1267110"/>
            </a:xfrm>
          </p:grpSpPr>
          <p:sp>
            <p:nvSpPr>
              <p:cNvPr id="17" name="16 Rectángulo redondeado"/>
              <p:cNvSpPr/>
              <p:nvPr/>
            </p:nvSpPr>
            <p:spPr>
              <a:xfrm>
                <a:off x="0" y="22410"/>
                <a:ext cx="4572000" cy="1267110"/>
              </a:xfrm>
              <a:prstGeom prst="roundRect">
                <a:avLst/>
              </a:prstGeom>
              <a:sp3d prstMaterial="plastic">
                <a:bevelT w="50800" h="50800"/>
                <a:bevelB w="50800" h="508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17 Rectángulo"/>
              <p:cNvSpPr/>
              <p:nvPr/>
            </p:nvSpPr>
            <p:spPr>
              <a:xfrm>
                <a:off x="61855" y="84265"/>
                <a:ext cx="4448290" cy="11434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S" sz="3200" b="1" kern="1200" dirty="0" smtClean="0"/>
                  <a:t>Cada una tiene sus propios alcances y acuerdos</a:t>
                </a:r>
                <a:endParaRPr lang="es-ES" sz="3200" b="1" kern="1200" dirty="0"/>
              </a:p>
            </p:txBody>
          </p:sp>
        </p:grpSp>
      </p:grpSp>
      <p:sp>
        <p:nvSpPr>
          <p:cNvPr id="19" name="18 Rectángulo"/>
          <p:cNvSpPr/>
          <p:nvPr/>
        </p:nvSpPr>
        <p:spPr bwMode="auto">
          <a:xfrm>
            <a:off x="5323130" y="216217"/>
            <a:ext cx="1655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RETAIP</a:t>
            </a:r>
            <a:endParaRPr lang="es-E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3803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1872</Words>
  <Application>Microsoft Office PowerPoint</Application>
  <PresentationFormat>Presentación en pantalla (4:3)</PresentationFormat>
  <Paragraphs>384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INFODF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infodf</dc:creator>
  <cp:lastModifiedBy>infodf</cp:lastModifiedBy>
  <cp:revision>28</cp:revision>
  <dcterms:created xsi:type="dcterms:W3CDTF">2015-03-12T18:42:50Z</dcterms:created>
  <dcterms:modified xsi:type="dcterms:W3CDTF">2015-04-06T15:33:53Z</dcterms:modified>
</cp:coreProperties>
</file>