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318" r:id="rId5"/>
    <p:sldId id="332" r:id="rId6"/>
    <p:sldId id="408" r:id="rId7"/>
    <p:sldId id="338" r:id="rId8"/>
    <p:sldId id="410" r:id="rId9"/>
    <p:sldId id="384" r:id="rId10"/>
    <p:sldId id="411" r:id="rId11"/>
    <p:sldId id="330" r:id="rId12"/>
    <p:sldId id="412" r:id="rId13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99"/>
    <a:srgbClr val="800080"/>
    <a:srgbClr val="BF95DF"/>
    <a:srgbClr val="C75782"/>
    <a:srgbClr val="AC75D5"/>
    <a:srgbClr val="DAC7DD"/>
    <a:srgbClr val="DFC9E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 autoAdjust="0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4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4814E-B004-403A-8CCD-61781C9A86DB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9BED73F-FCA8-46D1-A4F5-90650E746CFB}">
      <dgm:prSet phldrT="[Texto]" custT="1"/>
      <dgm:spPr>
        <a:solidFill>
          <a:srgbClr val="FF66CC"/>
        </a:solidFill>
        <a:ln>
          <a:solidFill>
            <a:srgbClr val="33CCCC"/>
          </a:solidFill>
        </a:ln>
      </dgm:spPr>
      <dgm:t>
        <a:bodyPr/>
        <a:lstStyle/>
        <a:p>
          <a:r>
            <a:rPr lang="es-MX" sz="1800" b="1" dirty="0">
              <a:solidFill>
                <a:schemeClr val="bg1"/>
              </a:solidFill>
            </a:rPr>
            <a:t>Trabajos de la RED </a:t>
          </a:r>
        </a:p>
        <a:p>
          <a:r>
            <a:rPr lang="es-MX" sz="1800" b="1" dirty="0">
              <a:solidFill>
                <a:schemeClr val="bg1"/>
              </a:solidFill>
            </a:rPr>
            <a:t>(Formatos)</a:t>
          </a:r>
        </a:p>
      </dgm:t>
    </dgm:pt>
    <dgm:pt modelId="{3BE7D0D8-3E7D-4201-BE70-E2898FC467B4}" type="parTrans" cxnId="{280E4562-0B9A-4FB6-A2A6-7686A14103BB}">
      <dgm:prSet/>
      <dgm:spPr/>
      <dgm:t>
        <a:bodyPr/>
        <a:lstStyle/>
        <a:p>
          <a:endParaRPr lang="es-ES"/>
        </a:p>
      </dgm:t>
    </dgm:pt>
    <dgm:pt modelId="{3A0693D3-DDAC-4A1C-973B-BEB65603CE4B}" type="sibTrans" cxnId="{280E4562-0B9A-4FB6-A2A6-7686A14103BB}">
      <dgm:prSet/>
      <dgm:spPr/>
      <dgm:t>
        <a:bodyPr/>
        <a:lstStyle/>
        <a:p>
          <a:endParaRPr lang="es-ES"/>
        </a:p>
      </dgm:t>
    </dgm:pt>
    <dgm:pt modelId="{F5DA0A69-7836-43E3-883C-02C653C732B4}">
      <dgm:prSet phldrT="[Texto]" custT="1"/>
      <dgm:spPr>
        <a:solidFill>
          <a:srgbClr val="33CCCC"/>
        </a:solidFill>
        <a:ln>
          <a:solidFill>
            <a:srgbClr val="9954CC"/>
          </a:solidFill>
        </a:ln>
      </dgm:spPr>
      <dgm:t>
        <a:bodyPr/>
        <a:lstStyle/>
        <a:p>
          <a:r>
            <a:rPr lang="es-MX" sz="1700" b="1" dirty="0">
              <a:solidFill>
                <a:schemeClr val="bg1"/>
              </a:solidFill>
            </a:rPr>
            <a:t>Asistencia a reuniones RETAIP. Capacitación</a:t>
          </a:r>
        </a:p>
      </dgm:t>
    </dgm:pt>
    <dgm:pt modelId="{6955333B-815B-4CE8-B85D-8BEF16D82E4C}" type="parTrans" cxnId="{F6DC8AA8-78B4-41CD-8DAC-81DF6E3108DF}">
      <dgm:prSet/>
      <dgm:spPr/>
      <dgm:t>
        <a:bodyPr/>
        <a:lstStyle/>
        <a:p>
          <a:endParaRPr lang="es-ES"/>
        </a:p>
      </dgm:t>
    </dgm:pt>
    <dgm:pt modelId="{6FCE0AB6-F2F8-4924-B58D-9DC0ADC33A5A}" type="sibTrans" cxnId="{F6DC8AA8-78B4-41CD-8DAC-81DF6E3108DF}">
      <dgm:prSet/>
      <dgm:spPr/>
      <dgm:t>
        <a:bodyPr/>
        <a:lstStyle/>
        <a:p>
          <a:endParaRPr lang="es-ES"/>
        </a:p>
      </dgm:t>
    </dgm:pt>
    <dgm:pt modelId="{5904AF05-1ACE-42CE-A0A9-A09B2330E8ED}">
      <dgm:prSet phldrT="[Texto]" custT="1"/>
      <dgm:spPr>
        <a:solidFill>
          <a:srgbClr val="800080"/>
        </a:solidFill>
        <a:ln>
          <a:solidFill>
            <a:srgbClr val="FF66CC"/>
          </a:solidFill>
        </a:ln>
      </dgm:spPr>
      <dgm:t>
        <a:bodyPr/>
        <a:lstStyle/>
        <a:p>
          <a:r>
            <a:rPr lang="es-MX" sz="2800" b="1" dirty="0">
              <a:solidFill>
                <a:schemeClr val="bg1"/>
              </a:solidFill>
            </a:rPr>
            <a:t>ReDes 2023</a:t>
          </a:r>
          <a:endParaRPr lang="es-ES" sz="2800" b="1" dirty="0"/>
        </a:p>
      </dgm:t>
    </dgm:pt>
    <dgm:pt modelId="{58599BFF-2C76-4B98-ADAE-35312B6E1132}" type="parTrans" cxnId="{8F7FEF8A-2D51-4757-95B2-D7DE69A2F01D}">
      <dgm:prSet/>
      <dgm:spPr/>
      <dgm:t>
        <a:bodyPr/>
        <a:lstStyle/>
        <a:p>
          <a:endParaRPr lang="es-ES"/>
        </a:p>
      </dgm:t>
    </dgm:pt>
    <dgm:pt modelId="{DFFB3C47-041D-45C5-B78F-637138AD2B6C}" type="sibTrans" cxnId="{8F7FEF8A-2D51-4757-95B2-D7DE69A2F01D}">
      <dgm:prSet/>
      <dgm:spPr/>
      <dgm:t>
        <a:bodyPr/>
        <a:lstStyle/>
        <a:p>
          <a:endParaRPr lang="es-ES"/>
        </a:p>
      </dgm:t>
    </dgm:pt>
    <dgm:pt modelId="{3231172B-84C8-40D6-978B-FF516787098C}">
      <dgm:prSet phldrT="[Texto]" custT="1"/>
      <dgm:spPr>
        <a:solidFill>
          <a:srgbClr val="FFC000"/>
        </a:solidFill>
        <a:ln>
          <a:solidFill>
            <a:srgbClr val="FF66CC"/>
          </a:solidFill>
        </a:ln>
      </dgm:spPr>
      <dgm:t>
        <a:bodyPr/>
        <a:lstStyle/>
        <a:p>
          <a:r>
            <a:rPr lang="es-MX" sz="1200" b="1" dirty="0">
              <a:solidFill>
                <a:schemeClr val="bg1"/>
              </a:solidFill>
            </a:rPr>
            <a:t>Acciones de capacitación del RC, en los cursos introductorios de LTAIPRC  y LPDPPSO, en un curso especializado y en el curso de archivos</a:t>
          </a:r>
        </a:p>
      </dgm:t>
    </dgm:pt>
    <dgm:pt modelId="{7B470567-A82B-47B3-BAFA-167D73E1582A}" type="parTrans" cxnId="{6477942C-8F44-409F-B774-A1CB98D52312}">
      <dgm:prSet/>
      <dgm:spPr/>
      <dgm:t>
        <a:bodyPr/>
        <a:lstStyle/>
        <a:p>
          <a:endParaRPr lang="es-MX"/>
        </a:p>
      </dgm:t>
    </dgm:pt>
    <dgm:pt modelId="{FB530127-59E3-49F9-862B-2C24DDAB2C3C}" type="sibTrans" cxnId="{6477942C-8F44-409F-B774-A1CB98D52312}">
      <dgm:prSet/>
      <dgm:spPr/>
      <dgm:t>
        <a:bodyPr/>
        <a:lstStyle/>
        <a:p>
          <a:endParaRPr lang="es-MX"/>
        </a:p>
      </dgm:t>
    </dgm:pt>
    <dgm:pt modelId="{A8D2908A-C186-486C-80BB-A4C7688109A5}" type="pres">
      <dgm:prSet presAssocID="{84A4814E-B004-403A-8CCD-61781C9A86DB}" presName="linearFlow" presStyleCnt="0">
        <dgm:presLayoutVars>
          <dgm:dir/>
          <dgm:resizeHandles val="exact"/>
        </dgm:presLayoutVars>
      </dgm:prSet>
      <dgm:spPr/>
    </dgm:pt>
    <dgm:pt modelId="{A4A5EE07-BC6E-4809-9FDA-1475BECE2B96}" type="pres">
      <dgm:prSet presAssocID="{E9BED73F-FCA8-46D1-A4F5-90650E746CFB}" presName="node" presStyleLbl="node1" presStyleIdx="0" presStyleCnt="4">
        <dgm:presLayoutVars>
          <dgm:bulletEnabled val="1"/>
        </dgm:presLayoutVars>
      </dgm:prSet>
      <dgm:spPr/>
    </dgm:pt>
    <dgm:pt modelId="{FB8C3DA1-AA5B-47B5-A1E4-A1BE7F5625EF}" type="pres">
      <dgm:prSet presAssocID="{3A0693D3-DDAC-4A1C-973B-BEB65603CE4B}" presName="spacerL" presStyleCnt="0"/>
      <dgm:spPr/>
    </dgm:pt>
    <dgm:pt modelId="{85088284-610B-4438-B5E6-345F998CC41B}" type="pres">
      <dgm:prSet presAssocID="{3A0693D3-DDAC-4A1C-973B-BEB65603CE4B}" presName="sibTrans" presStyleLbl="sibTrans2D1" presStyleIdx="0" presStyleCnt="3"/>
      <dgm:spPr/>
    </dgm:pt>
    <dgm:pt modelId="{14CCA724-526F-4FB4-B136-00C4F1128689}" type="pres">
      <dgm:prSet presAssocID="{3A0693D3-DDAC-4A1C-973B-BEB65603CE4B}" presName="spacerR" presStyleCnt="0"/>
      <dgm:spPr/>
    </dgm:pt>
    <dgm:pt modelId="{24DEA5D4-E5C3-40C5-844B-9DEFEF0333A8}" type="pres">
      <dgm:prSet presAssocID="{3231172B-84C8-40D6-978B-FF516787098C}" presName="node" presStyleLbl="node1" presStyleIdx="1" presStyleCnt="4">
        <dgm:presLayoutVars>
          <dgm:bulletEnabled val="1"/>
        </dgm:presLayoutVars>
      </dgm:prSet>
      <dgm:spPr/>
    </dgm:pt>
    <dgm:pt modelId="{F75AFD56-663C-48E3-9A43-A88B71CEECC1}" type="pres">
      <dgm:prSet presAssocID="{FB530127-59E3-49F9-862B-2C24DDAB2C3C}" presName="spacerL" presStyleCnt="0"/>
      <dgm:spPr/>
    </dgm:pt>
    <dgm:pt modelId="{74C32684-34A5-4694-A776-042E2E1AACDD}" type="pres">
      <dgm:prSet presAssocID="{FB530127-59E3-49F9-862B-2C24DDAB2C3C}" presName="sibTrans" presStyleLbl="sibTrans2D1" presStyleIdx="1" presStyleCnt="3"/>
      <dgm:spPr/>
    </dgm:pt>
    <dgm:pt modelId="{7C571D0F-EC88-42BC-B37A-66CA1702F072}" type="pres">
      <dgm:prSet presAssocID="{FB530127-59E3-49F9-862B-2C24DDAB2C3C}" presName="spacerR" presStyleCnt="0"/>
      <dgm:spPr/>
    </dgm:pt>
    <dgm:pt modelId="{66AC682C-DBFC-4DFD-81A5-879925E8F241}" type="pres">
      <dgm:prSet presAssocID="{F5DA0A69-7836-43E3-883C-02C653C732B4}" presName="node" presStyleLbl="node1" presStyleIdx="2" presStyleCnt="4">
        <dgm:presLayoutVars>
          <dgm:bulletEnabled val="1"/>
        </dgm:presLayoutVars>
      </dgm:prSet>
      <dgm:spPr/>
    </dgm:pt>
    <dgm:pt modelId="{9D28DEB9-894F-4F1D-A539-9DF2981A1C51}" type="pres">
      <dgm:prSet presAssocID="{6FCE0AB6-F2F8-4924-B58D-9DC0ADC33A5A}" presName="spacerL" presStyleCnt="0"/>
      <dgm:spPr/>
    </dgm:pt>
    <dgm:pt modelId="{92751087-AFE3-409E-8FD0-F6711906AFEC}" type="pres">
      <dgm:prSet presAssocID="{6FCE0AB6-F2F8-4924-B58D-9DC0ADC33A5A}" presName="sibTrans" presStyleLbl="sibTrans2D1" presStyleIdx="2" presStyleCnt="3"/>
      <dgm:spPr/>
    </dgm:pt>
    <dgm:pt modelId="{86DC8E46-747E-4F4E-BDB5-AA8658C16CE9}" type="pres">
      <dgm:prSet presAssocID="{6FCE0AB6-F2F8-4924-B58D-9DC0ADC33A5A}" presName="spacerR" presStyleCnt="0"/>
      <dgm:spPr/>
    </dgm:pt>
    <dgm:pt modelId="{F1D5BD0F-5B2E-4811-B56C-8CCA42F19E2C}" type="pres">
      <dgm:prSet presAssocID="{5904AF05-1ACE-42CE-A0A9-A09B2330E8ED}" presName="node" presStyleLbl="node1" presStyleIdx="3" presStyleCnt="4">
        <dgm:presLayoutVars>
          <dgm:bulletEnabled val="1"/>
        </dgm:presLayoutVars>
      </dgm:prSet>
      <dgm:spPr/>
    </dgm:pt>
  </dgm:ptLst>
  <dgm:cxnLst>
    <dgm:cxn modelId="{02720C20-B653-4DFA-A665-0FB652E683E5}" type="presOf" srcId="{5904AF05-1ACE-42CE-A0A9-A09B2330E8ED}" destId="{F1D5BD0F-5B2E-4811-B56C-8CCA42F19E2C}" srcOrd="0" destOrd="0" presId="urn:microsoft.com/office/officeart/2005/8/layout/equation1"/>
    <dgm:cxn modelId="{6477942C-8F44-409F-B774-A1CB98D52312}" srcId="{84A4814E-B004-403A-8CCD-61781C9A86DB}" destId="{3231172B-84C8-40D6-978B-FF516787098C}" srcOrd="1" destOrd="0" parTransId="{7B470567-A82B-47B3-BAFA-167D73E1582A}" sibTransId="{FB530127-59E3-49F9-862B-2C24DDAB2C3C}"/>
    <dgm:cxn modelId="{280E4562-0B9A-4FB6-A2A6-7686A14103BB}" srcId="{84A4814E-B004-403A-8CCD-61781C9A86DB}" destId="{E9BED73F-FCA8-46D1-A4F5-90650E746CFB}" srcOrd="0" destOrd="0" parTransId="{3BE7D0D8-3E7D-4201-BE70-E2898FC467B4}" sibTransId="{3A0693D3-DDAC-4A1C-973B-BEB65603CE4B}"/>
    <dgm:cxn modelId="{79940F4F-229E-4F1F-B9F5-F51EF17E0FFC}" type="presOf" srcId="{3231172B-84C8-40D6-978B-FF516787098C}" destId="{24DEA5D4-E5C3-40C5-844B-9DEFEF0333A8}" srcOrd="0" destOrd="0" presId="urn:microsoft.com/office/officeart/2005/8/layout/equation1"/>
    <dgm:cxn modelId="{76D04D58-173E-4CE4-B8C9-F472D1AD7E38}" type="presOf" srcId="{6FCE0AB6-F2F8-4924-B58D-9DC0ADC33A5A}" destId="{92751087-AFE3-409E-8FD0-F6711906AFEC}" srcOrd="0" destOrd="0" presId="urn:microsoft.com/office/officeart/2005/8/layout/equation1"/>
    <dgm:cxn modelId="{E4FC5784-425C-4C72-A8F6-10155AA64AC8}" type="presOf" srcId="{F5DA0A69-7836-43E3-883C-02C653C732B4}" destId="{66AC682C-DBFC-4DFD-81A5-879925E8F241}" srcOrd="0" destOrd="0" presId="urn:microsoft.com/office/officeart/2005/8/layout/equation1"/>
    <dgm:cxn modelId="{5C415989-A5B2-4EC6-B98B-3A3FEC1CBAFC}" type="presOf" srcId="{84A4814E-B004-403A-8CCD-61781C9A86DB}" destId="{A8D2908A-C186-486C-80BB-A4C7688109A5}" srcOrd="0" destOrd="0" presId="urn:microsoft.com/office/officeart/2005/8/layout/equation1"/>
    <dgm:cxn modelId="{8F7FEF8A-2D51-4757-95B2-D7DE69A2F01D}" srcId="{84A4814E-B004-403A-8CCD-61781C9A86DB}" destId="{5904AF05-1ACE-42CE-A0A9-A09B2330E8ED}" srcOrd="3" destOrd="0" parTransId="{58599BFF-2C76-4B98-ADAE-35312B6E1132}" sibTransId="{DFFB3C47-041D-45C5-B78F-637138AD2B6C}"/>
    <dgm:cxn modelId="{D0C4FC8E-F743-4208-AC97-F36F38A88D54}" type="presOf" srcId="{3A0693D3-DDAC-4A1C-973B-BEB65603CE4B}" destId="{85088284-610B-4438-B5E6-345F998CC41B}" srcOrd="0" destOrd="0" presId="urn:microsoft.com/office/officeart/2005/8/layout/equation1"/>
    <dgm:cxn modelId="{860FCEA0-7119-412D-BD19-A15950713555}" type="presOf" srcId="{E9BED73F-FCA8-46D1-A4F5-90650E746CFB}" destId="{A4A5EE07-BC6E-4809-9FDA-1475BECE2B96}" srcOrd="0" destOrd="0" presId="urn:microsoft.com/office/officeart/2005/8/layout/equation1"/>
    <dgm:cxn modelId="{F6DC8AA8-78B4-41CD-8DAC-81DF6E3108DF}" srcId="{84A4814E-B004-403A-8CCD-61781C9A86DB}" destId="{F5DA0A69-7836-43E3-883C-02C653C732B4}" srcOrd="2" destOrd="0" parTransId="{6955333B-815B-4CE8-B85D-8BEF16D82E4C}" sibTransId="{6FCE0AB6-F2F8-4924-B58D-9DC0ADC33A5A}"/>
    <dgm:cxn modelId="{A8B8A7D8-B58D-4B79-8B59-82E98DC6D021}" type="presOf" srcId="{FB530127-59E3-49F9-862B-2C24DDAB2C3C}" destId="{74C32684-34A5-4694-A776-042E2E1AACDD}" srcOrd="0" destOrd="0" presId="urn:microsoft.com/office/officeart/2005/8/layout/equation1"/>
    <dgm:cxn modelId="{BDE07868-A639-472F-901E-EBA1F2F65073}" type="presParOf" srcId="{A8D2908A-C186-486C-80BB-A4C7688109A5}" destId="{A4A5EE07-BC6E-4809-9FDA-1475BECE2B96}" srcOrd="0" destOrd="0" presId="urn:microsoft.com/office/officeart/2005/8/layout/equation1"/>
    <dgm:cxn modelId="{1AB8FA76-8BE0-42A7-BA12-401FC70F3C3A}" type="presParOf" srcId="{A8D2908A-C186-486C-80BB-A4C7688109A5}" destId="{FB8C3DA1-AA5B-47B5-A1E4-A1BE7F5625EF}" srcOrd="1" destOrd="0" presId="urn:microsoft.com/office/officeart/2005/8/layout/equation1"/>
    <dgm:cxn modelId="{8A7F6A78-DE36-437D-A184-80E6580E056B}" type="presParOf" srcId="{A8D2908A-C186-486C-80BB-A4C7688109A5}" destId="{85088284-610B-4438-B5E6-345F998CC41B}" srcOrd="2" destOrd="0" presId="urn:microsoft.com/office/officeart/2005/8/layout/equation1"/>
    <dgm:cxn modelId="{96766DD0-15DD-4FCC-9ABB-FE32F3C4EF8E}" type="presParOf" srcId="{A8D2908A-C186-486C-80BB-A4C7688109A5}" destId="{14CCA724-526F-4FB4-B136-00C4F1128689}" srcOrd="3" destOrd="0" presId="urn:microsoft.com/office/officeart/2005/8/layout/equation1"/>
    <dgm:cxn modelId="{9BC56264-30BF-49BA-8E5A-8CCC6C8BEC67}" type="presParOf" srcId="{A8D2908A-C186-486C-80BB-A4C7688109A5}" destId="{24DEA5D4-E5C3-40C5-844B-9DEFEF0333A8}" srcOrd="4" destOrd="0" presId="urn:microsoft.com/office/officeart/2005/8/layout/equation1"/>
    <dgm:cxn modelId="{600742FC-8A34-4065-8661-1094852B7C8A}" type="presParOf" srcId="{A8D2908A-C186-486C-80BB-A4C7688109A5}" destId="{F75AFD56-663C-48E3-9A43-A88B71CEECC1}" srcOrd="5" destOrd="0" presId="urn:microsoft.com/office/officeart/2005/8/layout/equation1"/>
    <dgm:cxn modelId="{ACFA280F-5986-412A-A7FB-56358E7797B5}" type="presParOf" srcId="{A8D2908A-C186-486C-80BB-A4C7688109A5}" destId="{74C32684-34A5-4694-A776-042E2E1AACDD}" srcOrd="6" destOrd="0" presId="urn:microsoft.com/office/officeart/2005/8/layout/equation1"/>
    <dgm:cxn modelId="{0687DDD4-E74E-4995-8263-2155D2CBFDE4}" type="presParOf" srcId="{A8D2908A-C186-486C-80BB-A4C7688109A5}" destId="{7C571D0F-EC88-42BC-B37A-66CA1702F072}" srcOrd="7" destOrd="0" presId="urn:microsoft.com/office/officeart/2005/8/layout/equation1"/>
    <dgm:cxn modelId="{63BC85B3-6BF8-4CEE-868B-4F85D3E98D47}" type="presParOf" srcId="{A8D2908A-C186-486C-80BB-A4C7688109A5}" destId="{66AC682C-DBFC-4DFD-81A5-879925E8F241}" srcOrd="8" destOrd="0" presId="urn:microsoft.com/office/officeart/2005/8/layout/equation1"/>
    <dgm:cxn modelId="{F8379CBD-C423-4492-9A0C-BDA20ACB6029}" type="presParOf" srcId="{A8D2908A-C186-486C-80BB-A4C7688109A5}" destId="{9D28DEB9-894F-4F1D-A539-9DF2981A1C51}" srcOrd="9" destOrd="0" presId="urn:microsoft.com/office/officeart/2005/8/layout/equation1"/>
    <dgm:cxn modelId="{CB977020-4D79-4568-8C14-F166A73D9E53}" type="presParOf" srcId="{A8D2908A-C186-486C-80BB-A4C7688109A5}" destId="{92751087-AFE3-409E-8FD0-F6711906AFEC}" srcOrd="10" destOrd="0" presId="urn:microsoft.com/office/officeart/2005/8/layout/equation1"/>
    <dgm:cxn modelId="{43691749-C933-49E8-AE7C-E4063F9AE817}" type="presParOf" srcId="{A8D2908A-C186-486C-80BB-A4C7688109A5}" destId="{86DC8E46-747E-4F4E-BDB5-AA8658C16CE9}" srcOrd="11" destOrd="0" presId="urn:microsoft.com/office/officeart/2005/8/layout/equation1"/>
    <dgm:cxn modelId="{D3BA35CC-A0FB-4555-954C-8D516A228AB5}" type="presParOf" srcId="{A8D2908A-C186-486C-80BB-A4C7688109A5}" destId="{F1D5BD0F-5B2E-4811-B56C-8CCA42F19E2C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7F3E0-88BF-4E9F-8B87-C0D4E381ACBB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312917DD-428D-4E05-906B-A6BA7D3E8DF8}">
      <dgm:prSet phldrT="[Texto]" custT="1"/>
      <dgm:spPr/>
      <dgm:t>
        <a:bodyPr/>
        <a:lstStyle/>
        <a:p>
          <a:r>
            <a:rPr lang="es-ES" sz="2800" dirty="0">
              <a:latin typeface="Century Gothic" panose="020B0502020202020204" pitchFamily="34" charset="0"/>
            </a:rPr>
            <a:t>La persona Responsable de Capacitación, durante 2023, debe encontrarse capacitado en los siguientes cursos</a:t>
          </a:r>
        </a:p>
      </dgm:t>
    </dgm:pt>
    <dgm:pt modelId="{C2C570D8-EF74-4C8E-80AB-A28B2B44C0E7}" type="parTrans" cxnId="{F30FD8F5-1A4A-405A-A774-E1066DF76059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9267AE34-A6C7-4766-8A52-56EAAF09B1D4}" type="sibTrans" cxnId="{F30FD8F5-1A4A-405A-A774-E1066DF76059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3F62B434-D219-4B0B-9D15-0004AA01A9BB}">
      <dgm:prSet phldrT="[Texto]" custT="1"/>
      <dgm:spPr/>
      <dgm:t>
        <a:bodyPr/>
        <a:lstStyle/>
        <a:p>
          <a:pPr marL="0" indent="0" algn="just">
            <a:buFontTx/>
            <a:buNone/>
          </a:pPr>
          <a:r>
            <a:rPr lang="es-ES" sz="1600" b="1" kern="1200" dirty="0">
              <a:latin typeface="Century Gothic" panose="020B0502020202020204" pitchFamily="34" charset="0"/>
            </a:rPr>
            <a:t>Introducción a la Ley de Transparencia, Acceso a la Información Pública y Rendición de Cuentas de la Ciudad de México</a:t>
          </a:r>
          <a:r>
            <a:rPr lang="es-ES" sz="1600" b="0" kern="1200" dirty="0">
              <a:latin typeface="Century Gothic" panose="020B0502020202020204" pitchFamily="34" charset="0"/>
            </a:rPr>
            <a:t> (En línea)</a:t>
          </a:r>
        </a:p>
      </dgm:t>
    </dgm:pt>
    <dgm:pt modelId="{499A1A3A-D8CA-4559-8597-F6F41D43BDD0}" type="parTrans" cxnId="{35B70674-E308-44D1-9329-37AA9BE0F43F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8F6E1FF9-73D0-4321-A84A-FDFBC54C7527}" type="sibTrans" cxnId="{35B70674-E308-44D1-9329-37AA9BE0F43F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F473CFFF-6BC2-4377-A713-83E6BFE0E503}">
      <dgm:prSet phldrT="[Texto]" custT="1"/>
      <dgm:spPr/>
      <dgm:t>
        <a:bodyPr/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sz="16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Introducción a la organización de archivos </a:t>
          </a:r>
          <a:r>
            <a:rPr lang="es-ES" sz="16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(En línea)</a:t>
          </a:r>
        </a:p>
      </dgm:t>
    </dgm:pt>
    <dgm:pt modelId="{AFE09C81-7D27-4F5A-9697-C38A31AA71A2}" type="parTrans" cxnId="{2D114DA9-D7DE-4E28-A50E-28339DE84046}">
      <dgm:prSet/>
      <dgm:spPr/>
      <dgm:t>
        <a:bodyPr/>
        <a:lstStyle/>
        <a:p>
          <a:endParaRPr lang="es-MX"/>
        </a:p>
      </dgm:t>
    </dgm:pt>
    <dgm:pt modelId="{45C8FCF9-5307-4599-83EA-F27CFA75D1C6}" type="sibTrans" cxnId="{2D114DA9-D7DE-4E28-A50E-28339DE84046}">
      <dgm:prSet/>
      <dgm:spPr/>
      <dgm:t>
        <a:bodyPr/>
        <a:lstStyle/>
        <a:p>
          <a:endParaRPr lang="es-MX"/>
        </a:p>
      </dgm:t>
    </dgm:pt>
    <dgm:pt modelId="{5B1695FE-E18A-41C8-84E4-4EE16CFB9E25}">
      <dgm:prSet phldrT="[Texto]" custT="1"/>
      <dgm:spPr/>
      <dgm:t>
        <a:bodyPr/>
        <a:lstStyle/>
        <a:p>
          <a:pPr marL="0" indent="0" algn="just">
            <a:buFontTx/>
            <a:buNone/>
          </a:pPr>
          <a:r>
            <a:rPr lang="es-ES" sz="1600" b="1" kern="1200" dirty="0">
              <a:latin typeface="Century Gothic" panose="020B0502020202020204" pitchFamily="34" charset="0"/>
            </a:rPr>
            <a:t>Introducción a la protección de datos personales en posesión de sujetos obligados de la Ciudad de México</a:t>
          </a:r>
          <a:r>
            <a:rPr lang="es-ES" sz="1600" b="0" kern="1200" dirty="0">
              <a:latin typeface="Century Gothic" panose="020B0502020202020204" pitchFamily="34" charset="0"/>
            </a:rPr>
            <a:t> (En línea)</a:t>
          </a:r>
        </a:p>
      </dgm:t>
    </dgm:pt>
    <dgm:pt modelId="{E4AD73DB-68C0-4892-8AC5-F545042EF81B}" type="parTrans" cxnId="{B51B3A0B-0BEB-43A1-938A-43BCE6425105}">
      <dgm:prSet/>
      <dgm:spPr/>
      <dgm:t>
        <a:bodyPr/>
        <a:lstStyle/>
        <a:p>
          <a:endParaRPr lang="es-MX"/>
        </a:p>
      </dgm:t>
    </dgm:pt>
    <dgm:pt modelId="{5F9F7055-5AF9-41F3-BE8A-2977CA1EC32A}" type="sibTrans" cxnId="{B51B3A0B-0BEB-43A1-938A-43BCE6425105}">
      <dgm:prSet/>
      <dgm:spPr/>
      <dgm:t>
        <a:bodyPr/>
        <a:lstStyle/>
        <a:p>
          <a:endParaRPr lang="es-MX"/>
        </a:p>
      </dgm:t>
    </dgm:pt>
    <dgm:pt modelId="{061040D3-E7C2-4935-A2AB-4159A5DE906C}">
      <dgm:prSet phldrT="[Texto]" custT="1"/>
      <dgm:spPr/>
      <dgm:t>
        <a:bodyPr/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sz="16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Un curso especializado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sz="12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(Puede ser cualquiera de los siguientes: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12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*Solicitudes de acceso a la información y recurso de revisión (En línea)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12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*Clasificación de la información y elaboración de versiones públicas (Aula virtual en tiempo real)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12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*Prueba de daño (Aula virtual en tiempo real)</a:t>
          </a:r>
        </a:p>
      </dgm:t>
    </dgm:pt>
    <dgm:pt modelId="{1DB64F32-A4F9-4B05-B7E8-D44DDF09C08E}" type="parTrans" cxnId="{4BEBEAD5-541C-49C6-B020-E67FE1AF9D79}">
      <dgm:prSet/>
      <dgm:spPr/>
      <dgm:t>
        <a:bodyPr/>
        <a:lstStyle/>
        <a:p>
          <a:endParaRPr lang="es-MX"/>
        </a:p>
      </dgm:t>
    </dgm:pt>
    <dgm:pt modelId="{63655DEA-242B-4D62-9C23-A2A3897B762C}" type="sibTrans" cxnId="{4BEBEAD5-541C-49C6-B020-E67FE1AF9D79}">
      <dgm:prSet/>
      <dgm:spPr/>
      <dgm:t>
        <a:bodyPr/>
        <a:lstStyle/>
        <a:p>
          <a:endParaRPr lang="es-MX"/>
        </a:p>
      </dgm:t>
    </dgm:pt>
    <dgm:pt modelId="{0E013FEB-C6DB-43EC-B09D-4EC657A3AB29}" type="pres">
      <dgm:prSet presAssocID="{2747F3E0-88BF-4E9F-8B87-C0D4E381ACBB}" presName="composite" presStyleCnt="0">
        <dgm:presLayoutVars>
          <dgm:chMax val="1"/>
          <dgm:dir/>
          <dgm:resizeHandles val="exact"/>
        </dgm:presLayoutVars>
      </dgm:prSet>
      <dgm:spPr/>
    </dgm:pt>
    <dgm:pt modelId="{60C6B26D-B0CE-4A8D-B519-A591A953CE02}" type="pres">
      <dgm:prSet presAssocID="{312917DD-428D-4E05-906B-A6BA7D3E8DF8}" presName="roof" presStyleLbl="dkBgShp" presStyleIdx="0" presStyleCnt="2" custScaleY="91583" custLinFactNeighborY="18581"/>
      <dgm:spPr/>
    </dgm:pt>
    <dgm:pt modelId="{7BD21B0D-DF5F-42CB-9F66-78A723D10DFE}" type="pres">
      <dgm:prSet presAssocID="{312917DD-428D-4E05-906B-A6BA7D3E8DF8}" presName="pillars" presStyleCnt="0"/>
      <dgm:spPr/>
    </dgm:pt>
    <dgm:pt modelId="{FFF53958-FF5B-49AC-A9D7-A9186D5ABA47}" type="pres">
      <dgm:prSet presAssocID="{312917DD-428D-4E05-906B-A6BA7D3E8DF8}" presName="pillar1" presStyleLbl="node1" presStyleIdx="0" presStyleCnt="4">
        <dgm:presLayoutVars>
          <dgm:bulletEnabled val="1"/>
        </dgm:presLayoutVars>
      </dgm:prSet>
      <dgm:spPr/>
    </dgm:pt>
    <dgm:pt modelId="{722A4204-EEC9-4979-8261-405EA497FC8F}" type="pres">
      <dgm:prSet presAssocID="{5B1695FE-E18A-41C8-84E4-4EE16CFB9E25}" presName="pillarX" presStyleLbl="node1" presStyleIdx="1" presStyleCnt="4">
        <dgm:presLayoutVars>
          <dgm:bulletEnabled val="1"/>
        </dgm:presLayoutVars>
      </dgm:prSet>
      <dgm:spPr/>
    </dgm:pt>
    <dgm:pt modelId="{94598BD9-C82B-464D-9623-674197D29525}" type="pres">
      <dgm:prSet presAssocID="{F473CFFF-6BC2-4377-A713-83E6BFE0E503}" presName="pillarX" presStyleLbl="node1" presStyleIdx="2" presStyleCnt="4">
        <dgm:presLayoutVars>
          <dgm:bulletEnabled val="1"/>
        </dgm:presLayoutVars>
      </dgm:prSet>
      <dgm:spPr/>
    </dgm:pt>
    <dgm:pt modelId="{6754073E-160C-48AB-ADA0-0297E8366F04}" type="pres">
      <dgm:prSet presAssocID="{061040D3-E7C2-4935-A2AB-4159A5DE906C}" presName="pillarX" presStyleLbl="node1" presStyleIdx="3" presStyleCnt="4">
        <dgm:presLayoutVars>
          <dgm:bulletEnabled val="1"/>
        </dgm:presLayoutVars>
      </dgm:prSet>
      <dgm:spPr/>
    </dgm:pt>
    <dgm:pt modelId="{77D9DFE2-DBDF-49CA-BAB0-433609EED229}" type="pres">
      <dgm:prSet presAssocID="{312917DD-428D-4E05-906B-A6BA7D3E8DF8}" presName="base" presStyleLbl="dkBgShp" presStyleIdx="1" presStyleCnt="2"/>
      <dgm:spPr/>
    </dgm:pt>
  </dgm:ptLst>
  <dgm:cxnLst>
    <dgm:cxn modelId="{B51B3A0B-0BEB-43A1-938A-43BCE6425105}" srcId="{312917DD-428D-4E05-906B-A6BA7D3E8DF8}" destId="{5B1695FE-E18A-41C8-84E4-4EE16CFB9E25}" srcOrd="1" destOrd="0" parTransId="{E4AD73DB-68C0-4892-8AC5-F545042EF81B}" sibTransId="{5F9F7055-5AF9-41F3-BE8A-2977CA1EC32A}"/>
    <dgm:cxn modelId="{50BF1A22-1B2D-4210-B9D6-D61DDD3BCB71}" type="presOf" srcId="{F473CFFF-6BC2-4377-A713-83E6BFE0E503}" destId="{94598BD9-C82B-464D-9623-674197D29525}" srcOrd="0" destOrd="0" presId="urn:microsoft.com/office/officeart/2005/8/layout/hList3"/>
    <dgm:cxn modelId="{76388E28-D7DF-493F-8FA2-26645FEE11D6}" type="presOf" srcId="{3F62B434-D219-4B0B-9D15-0004AA01A9BB}" destId="{FFF53958-FF5B-49AC-A9D7-A9186D5ABA47}" srcOrd="0" destOrd="0" presId="urn:microsoft.com/office/officeart/2005/8/layout/hList3"/>
    <dgm:cxn modelId="{2BD73671-1C6B-4674-BD8E-A9C327E82D2E}" type="presOf" srcId="{2747F3E0-88BF-4E9F-8B87-C0D4E381ACBB}" destId="{0E013FEB-C6DB-43EC-B09D-4EC657A3AB29}" srcOrd="0" destOrd="0" presId="urn:microsoft.com/office/officeart/2005/8/layout/hList3"/>
    <dgm:cxn modelId="{35B70674-E308-44D1-9329-37AA9BE0F43F}" srcId="{312917DD-428D-4E05-906B-A6BA7D3E8DF8}" destId="{3F62B434-D219-4B0B-9D15-0004AA01A9BB}" srcOrd="0" destOrd="0" parTransId="{499A1A3A-D8CA-4559-8597-F6F41D43BDD0}" sibTransId="{8F6E1FF9-73D0-4321-A84A-FDFBC54C7527}"/>
    <dgm:cxn modelId="{881CB19D-F440-4834-A2FA-644945255646}" type="presOf" srcId="{5B1695FE-E18A-41C8-84E4-4EE16CFB9E25}" destId="{722A4204-EEC9-4979-8261-405EA497FC8F}" srcOrd="0" destOrd="0" presId="urn:microsoft.com/office/officeart/2005/8/layout/hList3"/>
    <dgm:cxn modelId="{2D114DA9-D7DE-4E28-A50E-28339DE84046}" srcId="{312917DD-428D-4E05-906B-A6BA7D3E8DF8}" destId="{F473CFFF-6BC2-4377-A713-83E6BFE0E503}" srcOrd="2" destOrd="0" parTransId="{AFE09C81-7D27-4F5A-9697-C38A31AA71A2}" sibTransId="{45C8FCF9-5307-4599-83EA-F27CFA75D1C6}"/>
    <dgm:cxn modelId="{6871B0B3-FFA1-4EA8-BD12-7B004862FDE2}" type="presOf" srcId="{312917DD-428D-4E05-906B-A6BA7D3E8DF8}" destId="{60C6B26D-B0CE-4A8D-B519-A591A953CE02}" srcOrd="0" destOrd="0" presId="urn:microsoft.com/office/officeart/2005/8/layout/hList3"/>
    <dgm:cxn modelId="{4BEBEAD5-541C-49C6-B020-E67FE1AF9D79}" srcId="{312917DD-428D-4E05-906B-A6BA7D3E8DF8}" destId="{061040D3-E7C2-4935-A2AB-4159A5DE906C}" srcOrd="3" destOrd="0" parTransId="{1DB64F32-A4F9-4B05-B7E8-D44DDF09C08E}" sibTransId="{63655DEA-242B-4D62-9C23-A2A3897B762C}"/>
    <dgm:cxn modelId="{B81AE6F0-10C4-47F6-80BF-3D8512D21351}" type="presOf" srcId="{061040D3-E7C2-4935-A2AB-4159A5DE906C}" destId="{6754073E-160C-48AB-ADA0-0297E8366F04}" srcOrd="0" destOrd="0" presId="urn:microsoft.com/office/officeart/2005/8/layout/hList3"/>
    <dgm:cxn modelId="{F30FD8F5-1A4A-405A-A774-E1066DF76059}" srcId="{2747F3E0-88BF-4E9F-8B87-C0D4E381ACBB}" destId="{312917DD-428D-4E05-906B-A6BA7D3E8DF8}" srcOrd="0" destOrd="0" parTransId="{C2C570D8-EF74-4C8E-80AB-A28B2B44C0E7}" sibTransId="{9267AE34-A6C7-4766-8A52-56EAAF09B1D4}"/>
    <dgm:cxn modelId="{737FEBCF-4CFE-4D4B-98EF-4B4CD231F3B6}" type="presParOf" srcId="{0E013FEB-C6DB-43EC-B09D-4EC657A3AB29}" destId="{60C6B26D-B0CE-4A8D-B519-A591A953CE02}" srcOrd="0" destOrd="0" presId="urn:microsoft.com/office/officeart/2005/8/layout/hList3"/>
    <dgm:cxn modelId="{38F677A3-49BA-4D26-8365-9A3D775EC274}" type="presParOf" srcId="{0E013FEB-C6DB-43EC-B09D-4EC657A3AB29}" destId="{7BD21B0D-DF5F-42CB-9F66-78A723D10DFE}" srcOrd="1" destOrd="0" presId="urn:microsoft.com/office/officeart/2005/8/layout/hList3"/>
    <dgm:cxn modelId="{1674C4E2-D2EF-43E0-A9F6-C39B386A5A1E}" type="presParOf" srcId="{7BD21B0D-DF5F-42CB-9F66-78A723D10DFE}" destId="{FFF53958-FF5B-49AC-A9D7-A9186D5ABA47}" srcOrd="0" destOrd="0" presId="urn:microsoft.com/office/officeart/2005/8/layout/hList3"/>
    <dgm:cxn modelId="{3C23D7E6-E857-4CCF-B785-DD70547C122B}" type="presParOf" srcId="{7BD21B0D-DF5F-42CB-9F66-78A723D10DFE}" destId="{722A4204-EEC9-4979-8261-405EA497FC8F}" srcOrd="1" destOrd="0" presId="urn:microsoft.com/office/officeart/2005/8/layout/hList3"/>
    <dgm:cxn modelId="{AC32C5ED-C380-45D6-ADA5-F8B5F6D1A11A}" type="presParOf" srcId="{7BD21B0D-DF5F-42CB-9F66-78A723D10DFE}" destId="{94598BD9-C82B-464D-9623-674197D29525}" srcOrd="2" destOrd="0" presId="urn:microsoft.com/office/officeart/2005/8/layout/hList3"/>
    <dgm:cxn modelId="{F516BC99-8458-4F27-A4CF-0BB80309EF66}" type="presParOf" srcId="{7BD21B0D-DF5F-42CB-9F66-78A723D10DFE}" destId="{6754073E-160C-48AB-ADA0-0297E8366F04}" srcOrd="3" destOrd="0" presId="urn:microsoft.com/office/officeart/2005/8/layout/hList3"/>
    <dgm:cxn modelId="{0BA735B2-2312-4327-A75A-F72B3B62C942}" type="presParOf" srcId="{0E013FEB-C6DB-43EC-B09D-4EC657A3AB29}" destId="{77D9DFE2-DBDF-49CA-BAB0-433609EED22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47F3E0-88BF-4E9F-8B87-C0D4E381ACBB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12917DD-428D-4E05-906B-A6BA7D3E8DF8}">
      <dgm:prSet phldrT="[Texto]" custT="1"/>
      <dgm:spPr/>
      <dgm:t>
        <a:bodyPr/>
        <a:lstStyle/>
        <a:p>
          <a:r>
            <a:rPr lang="es-ES" sz="3600" dirty="0">
              <a:latin typeface="Century Gothic" panose="020B0502020202020204" pitchFamily="34" charset="0"/>
            </a:rPr>
            <a:t>1ra.</a:t>
          </a:r>
        </a:p>
      </dgm:t>
    </dgm:pt>
    <dgm:pt modelId="{C2C570D8-EF74-4C8E-80AB-A28B2B44C0E7}" type="parTrans" cxnId="{F30FD8F5-1A4A-405A-A774-E1066DF76059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9267AE34-A6C7-4766-8A52-56EAAF09B1D4}" type="sibTrans" cxnId="{F30FD8F5-1A4A-405A-A774-E1066DF76059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3F62B434-D219-4B0B-9D15-0004AA01A9BB}">
      <dgm:prSet phldrT="[Texto]" custT="1"/>
      <dgm:spPr/>
      <dgm:t>
        <a:bodyPr/>
        <a:lstStyle/>
        <a:p>
          <a:pPr marL="0" indent="0" algn="just">
            <a:buFontTx/>
            <a:buNone/>
          </a:pPr>
          <a:r>
            <a:rPr lang="es-ES" sz="1600" b="1" kern="1200" dirty="0">
              <a:latin typeface="Century Gothic" panose="020B0502020202020204" pitchFamily="34" charset="0"/>
            </a:rPr>
            <a:t>PLANEACIÓN (30 DE MARZO)</a:t>
          </a:r>
        </a:p>
      </dgm:t>
    </dgm:pt>
    <dgm:pt modelId="{499A1A3A-D8CA-4559-8597-F6F41D43BDD0}" type="parTrans" cxnId="{35B70674-E308-44D1-9329-37AA9BE0F43F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8F6E1FF9-73D0-4321-A84A-FDFBC54C7527}" type="sibTrans" cxnId="{35B70674-E308-44D1-9329-37AA9BE0F43F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3DC1E2A8-F881-4C88-9162-04168452B7E6}">
      <dgm:prSet phldrT="[Texto]" custT="1"/>
      <dgm:spPr/>
      <dgm:t>
        <a:bodyPr/>
        <a:lstStyle/>
        <a:p>
          <a:r>
            <a:rPr lang="es-ES" sz="3600" dirty="0">
              <a:latin typeface="Century Gothic" panose="020B0502020202020204" pitchFamily="34" charset="0"/>
            </a:rPr>
            <a:t>2da.</a:t>
          </a:r>
        </a:p>
      </dgm:t>
    </dgm:pt>
    <dgm:pt modelId="{E23E2822-BCAE-40DC-84B5-8708297CA590}" type="parTrans" cxnId="{D36ECD09-38A2-4FF5-A534-AF0BEE5AA0E5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A30EA5F4-9D37-49B2-8C66-785FA13F8F2C}" type="sibTrans" cxnId="{D36ECD09-38A2-4FF5-A534-AF0BEE5AA0E5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8AF162DA-D5DC-4C6A-B3BB-9C57DC5D8B25}">
      <dgm:prSet phldrT="[Texto]" custT="1"/>
      <dgm:spPr/>
      <dgm:t>
        <a:bodyPr/>
        <a:lstStyle/>
        <a:p>
          <a:pPr algn="l">
            <a:buFontTx/>
            <a:buNone/>
          </a:pPr>
          <a:r>
            <a:rPr lang="es-ES" sz="1600" b="1">
              <a:latin typeface="Century Gothic" panose="020B0502020202020204" pitchFamily="34" charset="0"/>
            </a:rPr>
            <a:t>SEGUIMIENTO </a:t>
          </a:r>
          <a:r>
            <a:rPr lang="es-ES" sz="1600" b="1" dirty="0">
              <a:latin typeface="Century Gothic" panose="020B0502020202020204" pitchFamily="34" charset="0"/>
            </a:rPr>
            <a:t>(JULIO)</a:t>
          </a:r>
        </a:p>
      </dgm:t>
    </dgm:pt>
    <dgm:pt modelId="{EB6493B0-4165-4F7A-B6FE-0A13A0CE119A}" type="parTrans" cxnId="{018803AF-AB66-4910-9E05-F0F40C3F0FE6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8EAC8708-0A8D-4D9C-ABC5-86EC3F0779DC}" type="sibTrans" cxnId="{018803AF-AB66-4910-9E05-F0F40C3F0FE6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82395114-B00D-4E1E-9056-6C2B8C434661}">
      <dgm:prSet phldrT="[Texto]" custT="1"/>
      <dgm:spPr/>
      <dgm:t>
        <a:bodyPr/>
        <a:lstStyle/>
        <a:p>
          <a:r>
            <a:rPr lang="es-ES" sz="3600" dirty="0">
              <a:latin typeface="Century Gothic" panose="020B0502020202020204" pitchFamily="34" charset="0"/>
            </a:rPr>
            <a:t>3ra.</a:t>
          </a:r>
          <a:endParaRPr lang="es-ES" sz="3600" b="1" dirty="0">
            <a:latin typeface="Century Gothic" panose="020B0502020202020204" pitchFamily="34" charset="0"/>
          </a:endParaRPr>
        </a:p>
      </dgm:t>
    </dgm:pt>
    <dgm:pt modelId="{373D4BEC-E92E-42C3-A8BD-5A17E5FC9C35}" type="parTrans" cxnId="{930263BE-1B1F-4722-9196-2C88C48D05CF}">
      <dgm:prSet/>
      <dgm:spPr/>
      <dgm:t>
        <a:bodyPr/>
        <a:lstStyle/>
        <a:p>
          <a:endParaRPr lang="es-MX"/>
        </a:p>
      </dgm:t>
    </dgm:pt>
    <dgm:pt modelId="{6813B415-E05D-4DF9-B230-2095F62D6253}" type="sibTrans" cxnId="{930263BE-1B1F-4722-9196-2C88C48D05CF}">
      <dgm:prSet/>
      <dgm:spPr/>
      <dgm:t>
        <a:bodyPr/>
        <a:lstStyle/>
        <a:p>
          <a:endParaRPr lang="es-MX"/>
        </a:p>
      </dgm:t>
    </dgm:pt>
    <dgm:pt modelId="{02F29285-22CE-44E2-891A-17FC4EE03F6B}">
      <dgm:prSet phldrT="[Texto]" custT="1"/>
      <dgm:spPr/>
      <dgm:t>
        <a:bodyPr/>
        <a:lstStyle/>
        <a:p>
          <a:pPr>
            <a:buFontTx/>
            <a:buNone/>
          </a:pPr>
          <a:r>
            <a:rPr lang="es-ES" sz="1600" b="1" dirty="0">
              <a:latin typeface="Century Gothic" panose="020B0502020202020204" pitchFamily="34" charset="0"/>
            </a:rPr>
            <a:t>RESULTADOS (OCTUBRE)</a:t>
          </a:r>
        </a:p>
      </dgm:t>
    </dgm:pt>
    <dgm:pt modelId="{9D1F0FD2-DE40-4C6B-95B7-D0FD745D8415}" type="parTrans" cxnId="{9107D9B8-9D2C-41D0-B723-64082BFBBB21}">
      <dgm:prSet/>
      <dgm:spPr/>
      <dgm:t>
        <a:bodyPr/>
        <a:lstStyle/>
        <a:p>
          <a:endParaRPr lang="es-MX"/>
        </a:p>
      </dgm:t>
    </dgm:pt>
    <dgm:pt modelId="{4DFA232D-AA03-4127-AE0B-E9272D63C3CF}" type="sibTrans" cxnId="{9107D9B8-9D2C-41D0-B723-64082BFBBB21}">
      <dgm:prSet/>
      <dgm:spPr/>
      <dgm:t>
        <a:bodyPr/>
        <a:lstStyle/>
        <a:p>
          <a:endParaRPr lang="es-MX"/>
        </a:p>
      </dgm:t>
    </dgm:pt>
    <dgm:pt modelId="{F473CFFF-6BC2-4377-A713-83E6BFE0E503}">
      <dgm:prSet phldrT="[Texto]" custT="1"/>
      <dgm:spPr/>
      <dgm:t>
        <a:bodyPr/>
        <a:lstStyle/>
        <a:p>
          <a:pPr marL="0" indent="0" algn="just">
            <a:buFont typeface="Wingdings" panose="05000000000000000000" pitchFamily="2" charset="2"/>
            <a:buChar char="§"/>
          </a:pPr>
          <a:r>
            <a:rPr lang="es-E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Logros alcanzados </a:t>
          </a:r>
          <a:r>
            <a:rPr lang="es-ES" sz="1600" b="0" kern="1200" dirty="0">
              <a:latin typeface="Century Gothic" panose="020B0502020202020204" pitchFamily="34" charset="0"/>
            </a:rPr>
            <a:t>en 2022</a:t>
          </a:r>
        </a:p>
        <a:p>
          <a:pPr marL="0" indent="0" algn="just">
            <a:buFont typeface="Wingdings" panose="05000000000000000000" pitchFamily="2" charset="2"/>
            <a:buChar char="§"/>
          </a:pPr>
          <a:r>
            <a:rPr lang="es-ES" sz="1600" b="0" kern="1200" dirty="0">
              <a:latin typeface="Century Gothic" panose="020B0502020202020204" pitchFamily="34" charset="0"/>
            </a:rPr>
            <a:t>Oferta de capacitación y profesionalización  2023</a:t>
          </a:r>
        </a:p>
        <a:p>
          <a:pPr marL="0" indent="0" algn="just">
            <a:buFont typeface="Wingdings" panose="05000000000000000000" pitchFamily="2" charset="2"/>
            <a:buChar char="§"/>
          </a:pPr>
          <a:r>
            <a:rPr lang="es-ES" sz="1600" b="0" kern="1200" dirty="0">
              <a:latin typeface="Century Gothic" panose="020B0502020202020204" pitchFamily="34" charset="0"/>
            </a:rPr>
            <a:t>Trabajos y acuerdos de la RED</a:t>
          </a:r>
        </a:p>
        <a:p>
          <a:pPr marL="0" indent="0" algn="just">
            <a:buFont typeface="Wingdings" panose="05000000000000000000" pitchFamily="2" charset="2"/>
            <a:buChar char="§"/>
          </a:pPr>
          <a:r>
            <a:rPr lang="es-ES" sz="1600" b="0" kern="1200" dirty="0">
              <a:latin typeface="Century Gothic" panose="020B0502020202020204" pitchFamily="34" charset="0"/>
            </a:rPr>
            <a:t>Otras acciones para el fomento a la cultura de la transparencia</a:t>
          </a:r>
        </a:p>
      </dgm:t>
    </dgm:pt>
    <dgm:pt modelId="{AFE09C81-7D27-4F5A-9697-C38A31AA71A2}" type="parTrans" cxnId="{2D114DA9-D7DE-4E28-A50E-28339DE84046}">
      <dgm:prSet/>
      <dgm:spPr/>
      <dgm:t>
        <a:bodyPr/>
        <a:lstStyle/>
        <a:p>
          <a:endParaRPr lang="es-MX"/>
        </a:p>
      </dgm:t>
    </dgm:pt>
    <dgm:pt modelId="{45C8FCF9-5307-4599-83EA-F27CFA75D1C6}" type="sibTrans" cxnId="{2D114DA9-D7DE-4E28-A50E-28339DE84046}">
      <dgm:prSet/>
      <dgm:spPr/>
      <dgm:t>
        <a:bodyPr/>
        <a:lstStyle/>
        <a:p>
          <a:endParaRPr lang="es-MX"/>
        </a:p>
      </dgm:t>
    </dgm:pt>
    <dgm:pt modelId="{70A791C1-7297-43DD-A575-9359F2A54D23}">
      <dgm:prSet phldrT="[Texto]" custT="1"/>
      <dgm:spPr/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s-ES" sz="1600" dirty="0">
              <a:latin typeface="Century Gothic" panose="020B0502020202020204" pitchFamily="34" charset="0"/>
            </a:rPr>
            <a:t>Analizar los problemas u obstáculos que se pueden presentar en la operación de los programas de capacitación institucionales, compartir experiencias e identificar las soluciones y los ajustes necesarios para dar cumplimiento a las metas programadas.</a:t>
          </a:r>
          <a:endParaRPr lang="es-ES" sz="1600" b="1" dirty="0">
            <a:latin typeface="Century Gothic" panose="020B0502020202020204" pitchFamily="34" charset="0"/>
          </a:endParaRPr>
        </a:p>
      </dgm:t>
    </dgm:pt>
    <dgm:pt modelId="{D3DBA4FD-30F0-402F-90F5-73D2EBF95933}" type="parTrans" cxnId="{DE256C57-A853-45C7-919A-0C4A4074446C}">
      <dgm:prSet/>
      <dgm:spPr/>
      <dgm:t>
        <a:bodyPr/>
        <a:lstStyle/>
        <a:p>
          <a:endParaRPr lang="es-MX"/>
        </a:p>
      </dgm:t>
    </dgm:pt>
    <dgm:pt modelId="{3756A127-246C-4CBE-94D1-8F9B0C5450EF}" type="sibTrans" cxnId="{DE256C57-A853-45C7-919A-0C4A4074446C}">
      <dgm:prSet/>
      <dgm:spPr/>
      <dgm:t>
        <a:bodyPr/>
        <a:lstStyle/>
        <a:p>
          <a:endParaRPr lang="es-MX"/>
        </a:p>
      </dgm:t>
    </dgm:pt>
    <dgm:pt modelId="{0769CA1C-EE4A-4B98-B012-6D2E3FFC339F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s-ES" sz="1600" b="0" dirty="0">
              <a:latin typeface="Century Gothic" panose="020B0502020202020204" pitchFamily="34" charset="0"/>
            </a:rPr>
            <a:t>Cierre preliminar de resultados de capacitación y profesionalización 2023.</a:t>
          </a:r>
        </a:p>
      </dgm:t>
    </dgm:pt>
    <dgm:pt modelId="{6E69ECFA-CE3F-48E3-85A8-0D793E8DC1CE}" type="parTrans" cxnId="{212E5B00-09F1-4D96-9F07-7001F94DC39C}">
      <dgm:prSet/>
      <dgm:spPr/>
      <dgm:t>
        <a:bodyPr/>
        <a:lstStyle/>
        <a:p>
          <a:endParaRPr lang="es-MX"/>
        </a:p>
      </dgm:t>
    </dgm:pt>
    <dgm:pt modelId="{152971A7-1531-4488-B7EF-43C0D9216159}" type="sibTrans" cxnId="{212E5B00-09F1-4D96-9F07-7001F94DC39C}">
      <dgm:prSet/>
      <dgm:spPr/>
      <dgm:t>
        <a:bodyPr/>
        <a:lstStyle/>
        <a:p>
          <a:endParaRPr lang="es-MX"/>
        </a:p>
      </dgm:t>
    </dgm:pt>
    <dgm:pt modelId="{97566313-D73D-4D75-A99E-BF232D7F00EA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s-ES" sz="1600" b="0" dirty="0">
              <a:latin typeface="Century Gothic" panose="020B0502020202020204" pitchFamily="34" charset="0"/>
            </a:rPr>
            <a:t>Avances de los trabajos y acuerdos de la RED 2023.</a:t>
          </a:r>
        </a:p>
      </dgm:t>
    </dgm:pt>
    <dgm:pt modelId="{889B6F1B-7DB4-48B2-A07B-E6D370D13E7D}" type="parTrans" cxnId="{32E66ADD-1F63-4046-8A22-D9F7A038EB3F}">
      <dgm:prSet/>
      <dgm:spPr/>
      <dgm:t>
        <a:bodyPr/>
        <a:lstStyle/>
        <a:p>
          <a:endParaRPr lang="es-MX"/>
        </a:p>
      </dgm:t>
    </dgm:pt>
    <dgm:pt modelId="{63D0A38E-E99E-4F51-803C-71F8E8D4EDDC}" type="sibTrans" cxnId="{32E66ADD-1F63-4046-8A22-D9F7A038EB3F}">
      <dgm:prSet/>
      <dgm:spPr/>
      <dgm:t>
        <a:bodyPr/>
        <a:lstStyle/>
        <a:p>
          <a:endParaRPr lang="es-MX"/>
        </a:p>
      </dgm:t>
    </dgm:pt>
    <dgm:pt modelId="{E48C65D4-9069-427F-8E83-55C0D16EB4C2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s-ES" sz="1600" b="0" dirty="0">
              <a:latin typeface="Century Gothic" panose="020B0502020202020204" pitchFamily="34" charset="0"/>
            </a:rPr>
            <a:t>Previsión de acciones para 2024.</a:t>
          </a:r>
        </a:p>
      </dgm:t>
    </dgm:pt>
    <dgm:pt modelId="{9C148E46-2149-47EF-9832-11C0A1497A81}" type="parTrans" cxnId="{D3F5178D-E7DF-4DAC-BFB4-FF9716C18792}">
      <dgm:prSet/>
      <dgm:spPr/>
      <dgm:t>
        <a:bodyPr/>
        <a:lstStyle/>
        <a:p>
          <a:endParaRPr lang="es-MX"/>
        </a:p>
      </dgm:t>
    </dgm:pt>
    <dgm:pt modelId="{17668E23-DD09-48C7-A809-F073E34447D5}" type="sibTrans" cxnId="{D3F5178D-E7DF-4DAC-BFB4-FF9716C18792}">
      <dgm:prSet/>
      <dgm:spPr/>
      <dgm:t>
        <a:bodyPr/>
        <a:lstStyle/>
        <a:p>
          <a:endParaRPr lang="es-MX"/>
        </a:p>
      </dgm:t>
    </dgm:pt>
    <dgm:pt modelId="{E6126834-3EA1-43EA-891A-2B15E7938448}" type="pres">
      <dgm:prSet presAssocID="{2747F3E0-88BF-4E9F-8B87-C0D4E381ACBB}" presName="linearFlow" presStyleCnt="0">
        <dgm:presLayoutVars>
          <dgm:dir/>
          <dgm:animLvl val="lvl"/>
          <dgm:resizeHandles val="exact"/>
        </dgm:presLayoutVars>
      </dgm:prSet>
      <dgm:spPr/>
    </dgm:pt>
    <dgm:pt modelId="{B8C04C1F-CE92-40A8-A7F7-46C98A2D2770}" type="pres">
      <dgm:prSet presAssocID="{312917DD-428D-4E05-906B-A6BA7D3E8DF8}" presName="composite" presStyleCnt="0"/>
      <dgm:spPr/>
    </dgm:pt>
    <dgm:pt modelId="{EA7AA978-488E-4E5A-B19B-5D654193F0AD}" type="pres">
      <dgm:prSet presAssocID="{312917DD-428D-4E05-906B-A6BA7D3E8DF8}" presName="parentText" presStyleLbl="alignNode1" presStyleIdx="0" presStyleCnt="3" custScaleX="119971">
        <dgm:presLayoutVars>
          <dgm:chMax val="1"/>
          <dgm:bulletEnabled val="1"/>
        </dgm:presLayoutVars>
      </dgm:prSet>
      <dgm:spPr/>
    </dgm:pt>
    <dgm:pt modelId="{9A70D30C-03A5-4C72-BB11-1CA3EB4CCC96}" type="pres">
      <dgm:prSet presAssocID="{312917DD-428D-4E05-906B-A6BA7D3E8DF8}" presName="descendantText" presStyleLbl="alignAcc1" presStyleIdx="0" presStyleCnt="3" custScaleX="89240" custScaleY="148556" custLinFactNeighborX="-40" custLinFactNeighborY="12454">
        <dgm:presLayoutVars>
          <dgm:bulletEnabled val="1"/>
        </dgm:presLayoutVars>
      </dgm:prSet>
      <dgm:spPr/>
    </dgm:pt>
    <dgm:pt modelId="{B55AD705-15AA-49A6-8E8F-A409707A8259}" type="pres">
      <dgm:prSet presAssocID="{9267AE34-A6C7-4766-8A52-56EAAF09B1D4}" presName="sp" presStyleCnt="0"/>
      <dgm:spPr/>
    </dgm:pt>
    <dgm:pt modelId="{4B0CACE9-D4FD-41DE-AC80-5658F5D5D0FA}" type="pres">
      <dgm:prSet presAssocID="{3DC1E2A8-F881-4C88-9162-04168452B7E6}" presName="composite" presStyleCnt="0"/>
      <dgm:spPr/>
    </dgm:pt>
    <dgm:pt modelId="{399F48BC-4690-4F20-976C-4CE66BAE15D7}" type="pres">
      <dgm:prSet presAssocID="{3DC1E2A8-F881-4C88-9162-04168452B7E6}" presName="parentText" presStyleLbl="alignNode1" presStyleIdx="1" presStyleCnt="3" custScaleX="119971">
        <dgm:presLayoutVars>
          <dgm:chMax val="1"/>
          <dgm:bulletEnabled val="1"/>
        </dgm:presLayoutVars>
      </dgm:prSet>
      <dgm:spPr/>
    </dgm:pt>
    <dgm:pt modelId="{F781E78A-5315-4DA1-946D-63E0CF2DE9E3}" type="pres">
      <dgm:prSet presAssocID="{3DC1E2A8-F881-4C88-9162-04168452B7E6}" presName="descendantText" presStyleLbl="alignAcc1" presStyleIdx="1" presStyleCnt="3" custScaleX="89354" custScaleY="153311" custLinFactNeighborX="68" custLinFactNeighborY="21265">
        <dgm:presLayoutVars>
          <dgm:bulletEnabled val="1"/>
        </dgm:presLayoutVars>
      </dgm:prSet>
      <dgm:spPr/>
    </dgm:pt>
    <dgm:pt modelId="{6F994076-C4DE-4A21-81BF-AC452C8C6A47}" type="pres">
      <dgm:prSet presAssocID="{A30EA5F4-9D37-49B2-8C66-785FA13F8F2C}" presName="sp" presStyleCnt="0"/>
      <dgm:spPr/>
    </dgm:pt>
    <dgm:pt modelId="{375D1C0F-B22A-4FD8-8FC6-977535FE7D08}" type="pres">
      <dgm:prSet presAssocID="{82395114-B00D-4E1E-9056-6C2B8C434661}" presName="composite" presStyleCnt="0"/>
      <dgm:spPr/>
    </dgm:pt>
    <dgm:pt modelId="{0E49C567-61FD-417D-93C3-AF3E50A7172F}" type="pres">
      <dgm:prSet presAssocID="{82395114-B00D-4E1E-9056-6C2B8C434661}" presName="parentText" presStyleLbl="alignNode1" presStyleIdx="2" presStyleCnt="3" custScaleX="119971">
        <dgm:presLayoutVars>
          <dgm:chMax val="1"/>
          <dgm:bulletEnabled val="1"/>
        </dgm:presLayoutVars>
      </dgm:prSet>
      <dgm:spPr/>
    </dgm:pt>
    <dgm:pt modelId="{552FB6CA-A839-4F1C-958C-6094200946E5}" type="pres">
      <dgm:prSet presAssocID="{82395114-B00D-4E1E-9056-6C2B8C434661}" presName="descendantText" presStyleLbl="alignAcc1" presStyleIdx="2" presStyleCnt="3" custScaleX="89354" custScaleY="161955" custLinFactNeighborX="462" custLinFactNeighborY="30163">
        <dgm:presLayoutVars>
          <dgm:bulletEnabled val="1"/>
        </dgm:presLayoutVars>
      </dgm:prSet>
      <dgm:spPr/>
    </dgm:pt>
  </dgm:ptLst>
  <dgm:cxnLst>
    <dgm:cxn modelId="{212E5B00-09F1-4D96-9F07-7001F94DC39C}" srcId="{82395114-B00D-4E1E-9056-6C2B8C434661}" destId="{0769CA1C-EE4A-4B98-B012-6D2E3FFC339F}" srcOrd="1" destOrd="0" parTransId="{6E69ECFA-CE3F-48E3-85A8-0D793E8DC1CE}" sibTransId="{152971A7-1531-4488-B7EF-43C0D9216159}"/>
    <dgm:cxn modelId="{D36ECD09-38A2-4FF5-A534-AF0BEE5AA0E5}" srcId="{2747F3E0-88BF-4E9F-8B87-C0D4E381ACBB}" destId="{3DC1E2A8-F881-4C88-9162-04168452B7E6}" srcOrd="1" destOrd="0" parTransId="{E23E2822-BCAE-40DC-84B5-8708297CA590}" sibTransId="{A30EA5F4-9D37-49B2-8C66-785FA13F8F2C}"/>
    <dgm:cxn modelId="{DD92030B-C0E2-48BF-997D-D84417300F64}" type="presOf" srcId="{3DC1E2A8-F881-4C88-9162-04168452B7E6}" destId="{399F48BC-4690-4F20-976C-4CE66BAE15D7}" srcOrd="0" destOrd="0" presId="urn:microsoft.com/office/officeart/2005/8/layout/chevron2"/>
    <dgm:cxn modelId="{4F806B0C-1CEA-47C2-AA72-FA10E7F8AB2E}" type="presOf" srcId="{8AF162DA-D5DC-4C6A-B3BB-9C57DC5D8B25}" destId="{F781E78A-5315-4DA1-946D-63E0CF2DE9E3}" srcOrd="0" destOrd="0" presId="urn:microsoft.com/office/officeart/2005/8/layout/chevron2"/>
    <dgm:cxn modelId="{2AA55320-262A-477D-AA72-6FFB0054140E}" type="presOf" srcId="{3F62B434-D219-4B0B-9D15-0004AA01A9BB}" destId="{9A70D30C-03A5-4C72-BB11-1CA3EB4CCC96}" srcOrd="0" destOrd="0" presId="urn:microsoft.com/office/officeart/2005/8/layout/chevron2"/>
    <dgm:cxn modelId="{D0189567-D815-4752-A25F-4FF6BA38BE90}" type="presOf" srcId="{2747F3E0-88BF-4E9F-8B87-C0D4E381ACBB}" destId="{E6126834-3EA1-43EA-891A-2B15E7938448}" srcOrd="0" destOrd="0" presId="urn:microsoft.com/office/officeart/2005/8/layout/chevron2"/>
    <dgm:cxn modelId="{AFAFD16A-707F-42EF-A9E0-60CFEF24B87B}" type="presOf" srcId="{97566313-D73D-4D75-A99E-BF232D7F00EA}" destId="{552FB6CA-A839-4F1C-958C-6094200946E5}" srcOrd="0" destOrd="2" presId="urn:microsoft.com/office/officeart/2005/8/layout/chevron2"/>
    <dgm:cxn modelId="{35B70674-E308-44D1-9329-37AA9BE0F43F}" srcId="{312917DD-428D-4E05-906B-A6BA7D3E8DF8}" destId="{3F62B434-D219-4B0B-9D15-0004AA01A9BB}" srcOrd="0" destOrd="0" parTransId="{499A1A3A-D8CA-4559-8597-F6F41D43BDD0}" sibTransId="{8F6E1FF9-73D0-4321-A84A-FDFBC54C7527}"/>
    <dgm:cxn modelId="{DE256C57-A853-45C7-919A-0C4A4074446C}" srcId="{3DC1E2A8-F881-4C88-9162-04168452B7E6}" destId="{70A791C1-7297-43DD-A575-9359F2A54D23}" srcOrd="1" destOrd="0" parTransId="{D3DBA4FD-30F0-402F-90F5-73D2EBF95933}" sibTransId="{3756A127-246C-4CBE-94D1-8F9B0C5450EF}"/>
    <dgm:cxn modelId="{D3F5178D-E7DF-4DAC-BFB4-FF9716C18792}" srcId="{82395114-B00D-4E1E-9056-6C2B8C434661}" destId="{E48C65D4-9069-427F-8E83-55C0D16EB4C2}" srcOrd="3" destOrd="0" parTransId="{9C148E46-2149-47EF-9832-11C0A1497A81}" sibTransId="{17668E23-DD09-48C7-A809-F073E34447D5}"/>
    <dgm:cxn modelId="{FFE0D29B-165C-4223-B412-5FC6395D53F3}" type="presOf" srcId="{F473CFFF-6BC2-4377-A713-83E6BFE0E503}" destId="{9A70D30C-03A5-4C72-BB11-1CA3EB4CCC96}" srcOrd="0" destOrd="1" presId="urn:microsoft.com/office/officeart/2005/8/layout/chevron2"/>
    <dgm:cxn modelId="{9301D6A4-AA02-4563-A810-3D0B96A9D01A}" type="presOf" srcId="{70A791C1-7297-43DD-A575-9359F2A54D23}" destId="{F781E78A-5315-4DA1-946D-63E0CF2DE9E3}" srcOrd="0" destOrd="1" presId="urn:microsoft.com/office/officeart/2005/8/layout/chevron2"/>
    <dgm:cxn modelId="{4C38B3A7-777A-438A-A0D5-24DAC297345B}" type="presOf" srcId="{312917DD-428D-4E05-906B-A6BA7D3E8DF8}" destId="{EA7AA978-488E-4E5A-B19B-5D654193F0AD}" srcOrd="0" destOrd="0" presId="urn:microsoft.com/office/officeart/2005/8/layout/chevron2"/>
    <dgm:cxn modelId="{2D114DA9-D7DE-4E28-A50E-28339DE84046}" srcId="{312917DD-428D-4E05-906B-A6BA7D3E8DF8}" destId="{F473CFFF-6BC2-4377-A713-83E6BFE0E503}" srcOrd="1" destOrd="0" parTransId="{AFE09C81-7D27-4F5A-9697-C38A31AA71A2}" sibTransId="{45C8FCF9-5307-4599-83EA-F27CFA75D1C6}"/>
    <dgm:cxn modelId="{018803AF-AB66-4910-9E05-F0F40C3F0FE6}" srcId="{3DC1E2A8-F881-4C88-9162-04168452B7E6}" destId="{8AF162DA-D5DC-4C6A-B3BB-9C57DC5D8B25}" srcOrd="0" destOrd="0" parTransId="{EB6493B0-4165-4F7A-B6FE-0A13A0CE119A}" sibTransId="{8EAC8708-0A8D-4D9C-ABC5-86EC3F0779DC}"/>
    <dgm:cxn modelId="{AEFD4DB7-490C-4166-B346-122784075952}" type="presOf" srcId="{02F29285-22CE-44E2-891A-17FC4EE03F6B}" destId="{552FB6CA-A839-4F1C-958C-6094200946E5}" srcOrd="0" destOrd="0" presId="urn:microsoft.com/office/officeart/2005/8/layout/chevron2"/>
    <dgm:cxn modelId="{9107D9B8-9D2C-41D0-B723-64082BFBBB21}" srcId="{82395114-B00D-4E1E-9056-6C2B8C434661}" destId="{02F29285-22CE-44E2-891A-17FC4EE03F6B}" srcOrd="0" destOrd="0" parTransId="{9D1F0FD2-DE40-4C6B-95B7-D0FD745D8415}" sibTransId="{4DFA232D-AA03-4127-AE0B-E9272D63C3CF}"/>
    <dgm:cxn modelId="{930263BE-1B1F-4722-9196-2C88C48D05CF}" srcId="{2747F3E0-88BF-4E9F-8B87-C0D4E381ACBB}" destId="{82395114-B00D-4E1E-9056-6C2B8C434661}" srcOrd="2" destOrd="0" parTransId="{373D4BEC-E92E-42C3-A8BD-5A17E5FC9C35}" sibTransId="{6813B415-E05D-4DF9-B230-2095F62D6253}"/>
    <dgm:cxn modelId="{3D9DE7CD-557A-445E-BFBC-A2F49DB03CD6}" type="presOf" srcId="{0769CA1C-EE4A-4B98-B012-6D2E3FFC339F}" destId="{552FB6CA-A839-4F1C-958C-6094200946E5}" srcOrd="0" destOrd="1" presId="urn:microsoft.com/office/officeart/2005/8/layout/chevron2"/>
    <dgm:cxn modelId="{32E66ADD-1F63-4046-8A22-D9F7A038EB3F}" srcId="{82395114-B00D-4E1E-9056-6C2B8C434661}" destId="{97566313-D73D-4D75-A99E-BF232D7F00EA}" srcOrd="2" destOrd="0" parTransId="{889B6F1B-7DB4-48B2-A07B-E6D370D13E7D}" sibTransId="{63D0A38E-E99E-4F51-803C-71F8E8D4EDDC}"/>
    <dgm:cxn modelId="{F30FD8F5-1A4A-405A-A774-E1066DF76059}" srcId="{2747F3E0-88BF-4E9F-8B87-C0D4E381ACBB}" destId="{312917DD-428D-4E05-906B-A6BA7D3E8DF8}" srcOrd="0" destOrd="0" parTransId="{C2C570D8-EF74-4C8E-80AB-A28B2B44C0E7}" sibTransId="{9267AE34-A6C7-4766-8A52-56EAAF09B1D4}"/>
    <dgm:cxn modelId="{53258AFA-EE8B-4648-A09C-C37DA62801CE}" type="presOf" srcId="{E48C65D4-9069-427F-8E83-55C0D16EB4C2}" destId="{552FB6CA-A839-4F1C-958C-6094200946E5}" srcOrd="0" destOrd="3" presId="urn:microsoft.com/office/officeart/2005/8/layout/chevron2"/>
    <dgm:cxn modelId="{08E0DDFD-4168-4B30-B684-45FC6E49B481}" type="presOf" srcId="{82395114-B00D-4E1E-9056-6C2B8C434661}" destId="{0E49C567-61FD-417D-93C3-AF3E50A7172F}" srcOrd="0" destOrd="0" presId="urn:microsoft.com/office/officeart/2005/8/layout/chevron2"/>
    <dgm:cxn modelId="{78815E3F-26B8-48EF-88D5-013507083E6C}" type="presParOf" srcId="{E6126834-3EA1-43EA-891A-2B15E7938448}" destId="{B8C04C1F-CE92-40A8-A7F7-46C98A2D2770}" srcOrd="0" destOrd="0" presId="urn:microsoft.com/office/officeart/2005/8/layout/chevron2"/>
    <dgm:cxn modelId="{CBAD72C1-C1E9-4DF6-8C6A-F3C236A5418B}" type="presParOf" srcId="{B8C04C1F-CE92-40A8-A7F7-46C98A2D2770}" destId="{EA7AA978-488E-4E5A-B19B-5D654193F0AD}" srcOrd="0" destOrd="0" presId="urn:microsoft.com/office/officeart/2005/8/layout/chevron2"/>
    <dgm:cxn modelId="{D0A366F9-08D3-4C21-A6D7-F92007955DE6}" type="presParOf" srcId="{B8C04C1F-CE92-40A8-A7F7-46C98A2D2770}" destId="{9A70D30C-03A5-4C72-BB11-1CA3EB4CCC96}" srcOrd="1" destOrd="0" presId="urn:microsoft.com/office/officeart/2005/8/layout/chevron2"/>
    <dgm:cxn modelId="{97626AFD-01E8-4EA3-AB0C-FE08FAAEE708}" type="presParOf" srcId="{E6126834-3EA1-43EA-891A-2B15E7938448}" destId="{B55AD705-15AA-49A6-8E8F-A409707A8259}" srcOrd="1" destOrd="0" presId="urn:microsoft.com/office/officeart/2005/8/layout/chevron2"/>
    <dgm:cxn modelId="{45812362-140B-48BC-998A-4CA45D34340C}" type="presParOf" srcId="{E6126834-3EA1-43EA-891A-2B15E7938448}" destId="{4B0CACE9-D4FD-41DE-AC80-5658F5D5D0FA}" srcOrd="2" destOrd="0" presId="urn:microsoft.com/office/officeart/2005/8/layout/chevron2"/>
    <dgm:cxn modelId="{9D817107-840D-42BB-88B9-D721618CC859}" type="presParOf" srcId="{4B0CACE9-D4FD-41DE-AC80-5658F5D5D0FA}" destId="{399F48BC-4690-4F20-976C-4CE66BAE15D7}" srcOrd="0" destOrd="0" presId="urn:microsoft.com/office/officeart/2005/8/layout/chevron2"/>
    <dgm:cxn modelId="{F1570730-3DE9-40E6-B466-EE0EDBBF097B}" type="presParOf" srcId="{4B0CACE9-D4FD-41DE-AC80-5658F5D5D0FA}" destId="{F781E78A-5315-4DA1-946D-63E0CF2DE9E3}" srcOrd="1" destOrd="0" presId="urn:microsoft.com/office/officeart/2005/8/layout/chevron2"/>
    <dgm:cxn modelId="{2BCE4864-F99B-4106-A3F5-E0A2A726170E}" type="presParOf" srcId="{E6126834-3EA1-43EA-891A-2B15E7938448}" destId="{6F994076-C4DE-4A21-81BF-AC452C8C6A47}" srcOrd="3" destOrd="0" presId="urn:microsoft.com/office/officeart/2005/8/layout/chevron2"/>
    <dgm:cxn modelId="{B1388EAE-38DE-4655-8709-508E0F092D8C}" type="presParOf" srcId="{E6126834-3EA1-43EA-891A-2B15E7938448}" destId="{375D1C0F-B22A-4FD8-8FC6-977535FE7D08}" srcOrd="4" destOrd="0" presId="urn:microsoft.com/office/officeart/2005/8/layout/chevron2"/>
    <dgm:cxn modelId="{A59D1F1E-3C53-4AB6-99C1-4F9E27670CE1}" type="presParOf" srcId="{375D1C0F-B22A-4FD8-8FC6-977535FE7D08}" destId="{0E49C567-61FD-417D-93C3-AF3E50A7172F}" srcOrd="0" destOrd="0" presId="urn:microsoft.com/office/officeart/2005/8/layout/chevron2"/>
    <dgm:cxn modelId="{88EEA125-86C7-4A01-81C1-6309F3E66658}" type="presParOf" srcId="{375D1C0F-B22A-4FD8-8FC6-977535FE7D08}" destId="{552FB6CA-A839-4F1C-958C-6094200946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5EE07-BC6E-4809-9FDA-1475BECE2B96}">
      <dsp:nvSpPr>
        <dsp:cNvPr id="0" name=""/>
        <dsp:cNvSpPr/>
      </dsp:nvSpPr>
      <dsp:spPr>
        <a:xfrm>
          <a:off x="6786" y="1444009"/>
          <a:ext cx="1885394" cy="1885394"/>
        </a:xfrm>
        <a:prstGeom prst="ellipse">
          <a:avLst/>
        </a:prstGeom>
        <a:solidFill>
          <a:srgbClr val="FF66CC"/>
        </a:solidFill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bg1"/>
              </a:solidFill>
            </a:rPr>
            <a:t>Trabajos de la RED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bg1"/>
              </a:solidFill>
            </a:rPr>
            <a:t>(Formatos)</a:t>
          </a:r>
        </a:p>
      </dsp:txBody>
      <dsp:txXfrm>
        <a:off x="282896" y="1720119"/>
        <a:ext cx="1333174" cy="1333174"/>
      </dsp:txXfrm>
    </dsp:sp>
    <dsp:sp modelId="{85088284-610B-4438-B5E6-345F998CC41B}">
      <dsp:nvSpPr>
        <dsp:cNvPr id="0" name=""/>
        <dsp:cNvSpPr/>
      </dsp:nvSpPr>
      <dsp:spPr>
        <a:xfrm>
          <a:off x="2045274" y="1839942"/>
          <a:ext cx="1093528" cy="1093528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2190221" y="2258107"/>
        <a:ext cx="803634" cy="257198"/>
      </dsp:txXfrm>
    </dsp:sp>
    <dsp:sp modelId="{24DEA5D4-E5C3-40C5-844B-9DEFEF0333A8}">
      <dsp:nvSpPr>
        <dsp:cNvPr id="0" name=""/>
        <dsp:cNvSpPr/>
      </dsp:nvSpPr>
      <dsp:spPr>
        <a:xfrm>
          <a:off x="3291897" y="1444009"/>
          <a:ext cx="1885394" cy="1885394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rgbClr val="FF66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bg1"/>
              </a:solidFill>
            </a:rPr>
            <a:t>Acciones de capacitación del RC, en los cursos introductorios de LTAIPRC  y LPDPPSO, en un curso especializado y en el curso de archivos</a:t>
          </a:r>
        </a:p>
      </dsp:txBody>
      <dsp:txXfrm>
        <a:off x="3568007" y="1720119"/>
        <a:ext cx="1333174" cy="1333174"/>
      </dsp:txXfrm>
    </dsp:sp>
    <dsp:sp modelId="{74C32684-34A5-4694-A776-042E2E1AACDD}">
      <dsp:nvSpPr>
        <dsp:cNvPr id="0" name=""/>
        <dsp:cNvSpPr/>
      </dsp:nvSpPr>
      <dsp:spPr>
        <a:xfrm>
          <a:off x="5330385" y="1839942"/>
          <a:ext cx="1093528" cy="1093528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/>
        </a:p>
      </dsp:txBody>
      <dsp:txXfrm>
        <a:off x="5475332" y="2258107"/>
        <a:ext cx="803634" cy="257198"/>
      </dsp:txXfrm>
    </dsp:sp>
    <dsp:sp modelId="{66AC682C-DBFC-4DFD-81A5-879925E8F241}">
      <dsp:nvSpPr>
        <dsp:cNvPr id="0" name=""/>
        <dsp:cNvSpPr/>
      </dsp:nvSpPr>
      <dsp:spPr>
        <a:xfrm>
          <a:off x="6577007" y="1444009"/>
          <a:ext cx="1885394" cy="1885394"/>
        </a:xfrm>
        <a:prstGeom prst="ellipse">
          <a:avLst/>
        </a:prstGeom>
        <a:solidFill>
          <a:srgbClr val="33CCCC"/>
        </a:solidFill>
        <a:ln w="12700" cap="flat" cmpd="sng" algn="ctr">
          <a:solidFill>
            <a:srgbClr val="9954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schemeClr val="bg1"/>
              </a:solidFill>
            </a:rPr>
            <a:t>Asistencia a reuniones RETAIP. Capacitación</a:t>
          </a:r>
        </a:p>
      </dsp:txBody>
      <dsp:txXfrm>
        <a:off x="6853117" y="1720119"/>
        <a:ext cx="1333174" cy="1333174"/>
      </dsp:txXfrm>
    </dsp:sp>
    <dsp:sp modelId="{92751087-AFE3-409E-8FD0-F6711906AFEC}">
      <dsp:nvSpPr>
        <dsp:cNvPr id="0" name=""/>
        <dsp:cNvSpPr/>
      </dsp:nvSpPr>
      <dsp:spPr>
        <a:xfrm>
          <a:off x="8615495" y="1839942"/>
          <a:ext cx="1093528" cy="1093528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600" kern="1200"/>
        </a:p>
      </dsp:txBody>
      <dsp:txXfrm>
        <a:off x="8760442" y="2065209"/>
        <a:ext cx="803634" cy="642994"/>
      </dsp:txXfrm>
    </dsp:sp>
    <dsp:sp modelId="{F1D5BD0F-5B2E-4811-B56C-8CCA42F19E2C}">
      <dsp:nvSpPr>
        <dsp:cNvPr id="0" name=""/>
        <dsp:cNvSpPr/>
      </dsp:nvSpPr>
      <dsp:spPr>
        <a:xfrm>
          <a:off x="9862118" y="1444009"/>
          <a:ext cx="1885394" cy="1885394"/>
        </a:xfrm>
        <a:prstGeom prst="ellipse">
          <a:avLst/>
        </a:prstGeom>
        <a:solidFill>
          <a:srgbClr val="800080"/>
        </a:solidFill>
        <a:ln w="12700" cap="flat" cmpd="sng" algn="ctr">
          <a:solidFill>
            <a:srgbClr val="FF66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solidFill>
                <a:schemeClr val="bg1"/>
              </a:solidFill>
            </a:rPr>
            <a:t>ReDes 2023</a:t>
          </a:r>
          <a:endParaRPr lang="es-ES" sz="2800" b="1" kern="1200" dirty="0"/>
        </a:p>
      </dsp:txBody>
      <dsp:txXfrm>
        <a:off x="10138228" y="1720119"/>
        <a:ext cx="1333174" cy="1333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6B26D-B0CE-4A8D-B519-A591A953CE02}">
      <dsp:nvSpPr>
        <dsp:cNvPr id="0" name=""/>
        <dsp:cNvSpPr/>
      </dsp:nvSpPr>
      <dsp:spPr>
        <a:xfrm>
          <a:off x="0" y="223480"/>
          <a:ext cx="10745974" cy="98945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Century Gothic" panose="020B0502020202020204" pitchFamily="34" charset="0"/>
            </a:rPr>
            <a:t>La persona Responsable de Capacitación, durante 2023, debe encontrarse capacitado en los siguientes cursos</a:t>
          </a:r>
        </a:p>
      </dsp:txBody>
      <dsp:txXfrm>
        <a:off x="0" y="223480"/>
        <a:ext cx="10745974" cy="989450"/>
      </dsp:txXfrm>
    </dsp:sp>
    <dsp:sp modelId="{FFF53958-FF5B-49AC-A9D7-A9186D5ABA47}">
      <dsp:nvSpPr>
        <dsp:cNvPr id="0" name=""/>
        <dsp:cNvSpPr/>
      </dsp:nvSpPr>
      <dsp:spPr>
        <a:xfrm>
          <a:off x="0" y="1057652"/>
          <a:ext cx="2686493" cy="2268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sz="1600" b="1" kern="1200" dirty="0">
              <a:latin typeface="Century Gothic" panose="020B0502020202020204" pitchFamily="34" charset="0"/>
            </a:rPr>
            <a:t>Introducción a la Ley de Transparencia, Acceso a la Información Pública y Rendición de Cuentas de la Ciudad de México</a:t>
          </a:r>
          <a:r>
            <a:rPr lang="es-ES" sz="1600" b="0" kern="1200" dirty="0">
              <a:latin typeface="Century Gothic" panose="020B0502020202020204" pitchFamily="34" charset="0"/>
            </a:rPr>
            <a:t> (En línea)</a:t>
          </a:r>
        </a:p>
      </dsp:txBody>
      <dsp:txXfrm>
        <a:off x="0" y="1057652"/>
        <a:ext cx="2686493" cy="2268812"/>
      </dsp:txXfrm>
    </dsp:sp>
    <dsp:sp modelId="{722A4204-EEC9-4979-8261-405EA497FC8F}">
      <dsp:nvSpPr>
        <dsp:cNvPr id="0" name=""/>
        <dsp:cNvSpPr/>
      </dsp:nvSpPr>
      <dsp:spPr>
        <a:xfrm>
          <a:off x="2686493" y="1057652"/>
          <a:ext cx="2686493" cy="2268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sz="1600" b="1" kern="1200" dirty="0">
              <a:latin typeface="Century Gothic" panose="020B0502020202020204" pitchFamily="34" charset="0"/>
            </a:rPr>
            <a:t>Introducción a la protección de datos personales en posesión de sujetos obligados de la Ciudad de México</a:t>
          </a:r>
          <a:r>
            <a:rPr lang="es-ES" sz="1600" b="0" kern="1200" dirty="0">
              <a:latin typeface="Century Gothic" panose="020B0502020202020204" pitchFamily="34" charset="0"/>
            </a:rPr>
            <a:t> (En línea)</a:t>
          </a:r>
        </a:p>
      </dsp:txBody>
      <dsp:txXfrm>
        <a:off x="2686493" y="1057652"/>
        <a:ext cx="2686493" cy="2268812"/>
      </dsp:txXfrm>
    </dsp:sp>
    <dsp:sp modelId="{94598BD9-C82B-464D-9623-674197D29525}">
      <dsp:nvSpPr>
        <dsp:cNvPr id="0" name=""/>
        <dsp:cNvSpPr/>
      </dsp:nvSpPr>
      <dsp:spPr>
        <a:xfrm>
          <a:off x="5372987" y="1057652"/>
          <a:ext cx="2686493" cy="2268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sz="16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Introducción a la organización de archivos </a:t>
          </a:r>
          <a:r>
            <a:rPr lang="es-ES" sz="16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(En línea)</a:t>
          </a:r>
        </a:p>
      </dsp:txBody>
      <dsp:txXfrm>
        <a:off x="5372987" y="1057652"/>
        <a:ext cx="2686493" cy="2268812"/>
      </dsp:txXfrm>
    </dsp:sp>
    <dsp:sp modelId="{6754073E-160C-48AB-ADA0-0297E8366F04}">
      <dsp:nvSpPr>
        <dsp:cNvPr id="0" name=""/>
        <dsp:cNvSpPr/>
      </dsp:nvSpPr>
      <dsp:spPr>
        <a:xfrm>
          <a:off x="8059480" y="1057652"/>
          <a:ext cx="2686493" cy="2268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sz="16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Un curso especializado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sz="12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(Puede ser cualquiera de los siguientes: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2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*Solicitudes de acceso a la información y recurso de revisión (En línea)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2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*Clasificación de la información y elaboración de versiones públicas (Aula virtual en tiempo real)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2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*Prueba de daño (Aula virtual en tiempo real)</a:t>
          </a:r>
        </a:p>
      </dsp:txBody>
      <dsp:txXfrm>
        <a:off x="8059480" y="1057652"/>
        <a:ext cx="2686493" cy="2268812"/>
      </dsp:txXfrm>
    </dsp:sp>
    <dsp:sp modelId="{77D9DFE2-DBDF-49CA-BAB0-433609EED229}">
      <dsp:nvSpPr>
        <dsp:cNvPr id="0" name=""/>
        <dsp:cNvSpPr/>
      </dsp:nvSpPr>
      <dsp:spPr>
        <a:xfrm>
          <a:off x="0" y="3326465"/>
          <a:ext cx="10745974" cy="25209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AA978-488E-4E5A-B19B-5D654193F0AD}">
      <dsp:nvSpPr>
        <dsp:cNvPr id="0" name=""/>
        <dsp:cNvSpPr/>
      </dsp:nvSpPr>
      <dsp:spPr>
        <a:xfrm rot="5400000">
          <a:off x="228157" y="310466"/>
          <a:ext cx="1288905" cy="10824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Century Gothic" panose="020B0502020202020204" pitchFamily="34" charset="0"/>
            </a:rPr>
            <a:t>1ra.</a:t>
          </a:r>
        </a:p>
      </dsp:txBody>
      <dsp:txXfrm rot="-5400000">
        <a:off x="331401" y="748431"/>
        <a:ext cx="1082418" cy="206487"/>
      </dsp:txXfrm>
    </dsp:sp>
    <dsp:sp modelId="{9A70D30C-03A5-4C72-BB11-1CA3EB4CCC96}">
      <dsp:nvSpPr>
        <dsp:cNvPr id="0" name=""/>
        <dsp:cNvSpPr/>
      </dsp:nvSpPr>
      <dsp:spPr>
        <a:xfrm rot="5400000">
          <a:off x="5492125" y="-3548196"/>
          <a:ext cx="1245239" cy="8557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600" b="1" kern="1200" dirty="0">
              <a:latin typeface="Century Gothic" panose="020B0502020202020204" pitchFamily="34" charset="0"/>
            </a:rPr>
            <a:t>PLANEACIÓN (30 DE MARZO)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ES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Logros alcanzados </a:t>
          </a:r>
          <a:r>
            <a:rPr lang="es-ES" sz="1600" b="0" kern="1200" dirty="0">
              <a:latin typeface="Century Gothic" panose="020B0502020202020204" pitchFamily="34" charset="0"/>
            </a:rPr>
            <a:t>en 2022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ES" sz="1600" b="0" kern="1200" dirty="0">
              <a:latin typeface="Century Gothic" panose="020B0502020202020204" pitchFamily="34" charset="0"/>
            </a:rPr>
            <a:t>Oferta de capacitación y profesionalización  2023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ES" sz="1600" b="0" kern="1200" dirty="0">
              <a:latin typeface="Century Gothic" panose="020B0502020202020204" pitchFamily="34" charset="0"/>
            </a:rPr>
            <a:t>Trabajos y acuerdos de la RED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ES" sz="1600" b="0" kern="1200" dirty="0">
              <a:latin typeface="Century Gothic" panose="020B0502020202020204" pitchFamily="34" charset="0"/>
            </a:rPr>
            <a:t>Otras acciones para el fomento a la cultura de la transparencia</a:t>
          </a:r>
        </a:p>
      </dsp:txBody>
      <dsp:txXfrm rot="-5400000">
        <a:off x="1835818" y="168899"/>
        <a:ext cx="8497066" cy="1123663"/>
      </dsp:txXfrm>
    </dsp:sp>
    <dsp:sp modelId="{399F48BC-4690-4F20-976C-4CE66BAE15D7}">
      <dsp:nvSpPr>
        <dsp:cNvPr id="0" name=""/>
        <dsp:cNvSpPr/>
      </dsp:nvSpPr>
      <dsp:spPr>
        <a:xfrm rot="5400000">
          <a:off x="228157" y="1659632"/>
          <a:ext cx="1288905" cy="10824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Century Gothic" panose="020B0502020202020204" pitchFamily="34" charset="0"/>
            </a:rPr>
            <a:t>2da.</a:t>
          </a:r>
        </a:p>
      </dsp:txBody>
      <dsp:txXfrm rot="-5400000">
        <a:off x="331401" y="2097597"/>
        <a:ext cx="1082418" cy="206487"/>
      </dsp:txXfrm>
    </dsp:sp>
    <dsp:sp modelId="{F781E78A-5315-4DA1-946D-63E0CF2DE9E3}">
      <dsp:nvSpPr>
        <dsp:cNvPr id="0" name=""/>
        <dsp:cNvSpPr/>
      </dsp:nvSpPr>
      <dsp:spPr>
        <a:xfrm rot="5400000">
          <a:off x="5489024" y="-2136427"/>
          <a:ext cx="1284421" cy="8579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600" b="1" kern="1200">
              <a:latin typeface="Century Gothic" panose="020B0502020202020204" pitchFamily="34" charset="0"/>
            </a:rPr>
            <a:t>SEGUIMIENTO </a:t>
          </a:r>
          <a:r>
            <a:rPr lang="es-ES" sz="1600" b="1" kern="1200" dirty="0">
              <a:latin typeface="Century Gothic" panose="020B0502020202020204" pitchFamily="34" charset="0"/>
            </a:rPr>
            <a:t>(JULIO)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ES" sz="1600" kern="1200" dirty="0">
              <a:latin typeface="Century Gothic" panose="020B0502020202020204" pitchFamily="34" charset="0"/>
            </a:rPr>
            <a:t>Analizar los problemas u obstáculos que se pueden presentar en la operación de los programas de capacitación institucionales, compartir experiencias e identificar las soluciones y los ajustes necesarios para dar cumplimiento a las metas programadas.</a:t>
          </a:r>
          <a:endParaRPr lang="es-ES" sz="1600" b="1" kern="1200" dirty="0">
            <a:latin typeface="Century Gothic" panose="020B0502020202020204" pitchFamily="34" charset="0"/>
          </a:endParaRPr>
        </a:p>
      </dsp:txBody>
      <dsp:txXfrm rot="-5400000">
        <a:off x="1841368" y="1573929"/>
        <a:ext cx="8517033" cy="1159021"/>
      </dsp:txXfrm>
    </dsp:sp>
    <dsp:sp modelId="{0E49C567-61FD-417D-93C3-AF3E50A7172F}">
      <dsp:nvSpPr>
        <dsp:cNvPr id="0" name=""/>
        <dsp:cNvSpPr/>
      </dsp:nvSpPr>
      <dsp:spPr>
        <a:xfrm rot="5400000">
          <a:off x="228157" y="3045008"/>
          <a:ext cx="1288905" cy="108241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Century Gothic" panose="020B0502020202020204" pitchFamily="34" charset="0"/>
            </a:rPr>
            <a:t>3ra.</a:t>
          </a:r>
          <a:endParaRPr lang="es-ES" sz="3600" b="1" kern="1200" dirty="0">
            <a:latin typeface="Century Gothic" panose="020B0502020202020204" pitchFamily="34" charset="0"/>
          </a:endParaRPr>
        </a:p>
      </dsp:txBody>
      <dsp:txXfrm rot="-5400000">
        <a:off x="331401" y="3482973"/>
        <a:ext cx="1082418" cy="206487"/>
      </dsp:txXfrm>
    </dsp:sp>
    <dsp:sp modelId="{552FB6CA-A839-4F1C-958C-6094200946E5}">
      <dsp:nvSpPr>
        <dsp:cNvPr id="0" name=""/>
        <dsp:cNvSpPr/>
      </dsp:nvSpPr>
      <dsp:spPr>
        <a:xfrm rot="5400000">
          <a:off x="5490647" y="-733898"/>
          <a:ext cx="1356840" cy="8579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600" b="1" kern="1200" dirty="0">
              <a:latin typeface="Century Gothic" panose="020B0502020202020204" pitchFamily="34" charset="0"/>
            </a:rPr>
            <a:t>RESULTADOS (OCTUBRE)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ES" sz="1600" b="0" kern="1200" dirty="0">
              <a:latin typeface="Century Gothic" panose="020B0502020202020204" pitchFamily="34" charset="0"/>
            </a:rPr>
            <a:t>Cierre preliminar de resultados de capacitación y profesionalización 2023.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ES" sz="1600" b="0" kern="1200" dirty="0">
              <a:latin typeface="Century Gothic" panose="020B0502020202020204" pitchFamily="34" charset="0"/>
            </a:rPr>
            <a:t>Avances de los trabajos y acuerdos de la RED 2023.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ES" sz="1600" b="0" kern="1200" dirty="0">
              <a:latin typeface="Century Gothic" panose="020B0502020202020204" pitchFamily="34" charset="0"/>
            </a:rPr>
            <a:t>Previsión de acciones para 2024.</a:t>
          </a:r>
        </a:p>
      </dsp:txBody>
      <dsp:txXfrm rot="-5400000">
        <a:off x="1879201" y="2943783"/>
        <a:ext cx="8513498" cy="1224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C5632-278F-4220-9420-E9D6C4E8BDB4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9770-A6B1-40AF-9122-81258C3459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72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99770-A6B1-40AF-9122-81258C34599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0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5F3E4-4FB4-A240-A9F3-BF7A5257D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E3E174-8975-0A46-8A97-E665CC346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44EC26-02C3-334D-9AFC-ECA247D4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939E33-1FF5-AC43-AB19-59984410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1309A9-505D-5C4B-B7DF-771E73B7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27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E4F6B-9C54-D44F-A7D4-BD322403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317FCC-0CFB-5F4E-B480-E2836D4E1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0CA175-E0F9-464D-8B98-447932AD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3F1527-9356-7842-B14F-06ECC5B0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4B16AD-3632-3D41-86FC-1FAFAE6B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45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BC624D-CE08-864E-ABC0-30B33B7A4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00F8C9-E6C4-2F45-8171-24901B2F5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5F0622-39C6-664D-A960-996753DD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72ED16-57BB-2A46-A848-F9C1D409D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97966-692F-F34C-B51D-C6622132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88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2EDE3-06B3-E240-8DAC-202659B7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27283D-4976-3048-826B-812160947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BC3F7D-6BC1-DE4A-9549-A14934B6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9EA432-3528-C24F-A2F9-9F8AA427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4D4118-E1E5-BF4A-981A-B60BF03E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43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9B1B9-B017-524F-9960-0F07C9A4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7796E6-23A1-0B42-887B-C4D4061A1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583EB-9F15-4D4A-AC56-285B2D4D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51F116-FD1D-D44B-89CA-6B561BF6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1DB63-CD75-EF43-B992-19166066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08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81331-7AD8-9240-BF7D-2BF02354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57B67C-A494-6F4F-BAF7-81459964D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0B5704-E5F1-584E-AF95-914D0BAA5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E08964-A0AD-4743-8B93-8C4BEA2B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02AC52-DAC6-7A44-98A2-62588746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0F5F39-CDF0-904F-A60D-9BFBB8F8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45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A8A94-35C5-184D-A72B-EABD035D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198F61-EA18-7F48-A334-F66262E96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FF3B6F-686F-F642-B1E2-82C997FC8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CFA8AD0-D72D-914D-B7C0-517D47BEF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651D88-EE2A-DB49-B8E7-5C7E1159E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D1AA91-56D5-7F46-844C-BC2AD955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79F21CB-4F4F-A245-B288-8572244C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9F443F-C5CD-8A42-A37B-46A1B23B1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05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04CA8-9844-E04D-90C3-EB8B1839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B2870D-1A96-0C4C-B6E4-05F1FA36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244F62-6610-F34D-B85C-8818BC7E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CC44CE-2A05-9F4B-8318-65E7BE24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17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070361-9286-D64A-9591-7921AFAF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AC487F-F7C7-EB4E-8B30-E9565B63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474B06-6A1F-734F-9ACD-51921E03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5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4C64B-DD84-4E4E-91FD-97F2F9FA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E45532-8977-1C40-80F1-9BF5F3DC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1A8339-4A09-C442-A821-D65DF5960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309D89-47FD-254D-8E9E-811FAFE7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A6E760-0556-0941-B238-9F5738CF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AA7575-8582-414D-83DF-64161D1F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42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F08AD-591B-EB4C-875D-0555D6D1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4E1F64-F1F1-FE4C-83AF-A20715911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4E9187-BC0B-2B4A-83F7-B275D6898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457A18-BB39-EF4B-BDFB-4B12CD2D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4D1-E876-8840-B486-6D972D656CE7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2C0F66-5E75-7842-9651-778FA09F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38575-B9A3-0C44-A508-597ACABF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2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31394A3-B320-DE4C-8233-177E3F62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FA489A-359F-5543-8CF9-264E081DD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1E63A4-185A-804F-B6EF-57D46CBBA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224D1-E876-8840-B486-6D972D656CE7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D18EDE-A30A-DD44-B800-D2000501C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4AC09C-64F5-E446-B2C1-22B119956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BBFF-C0FF-7942-8F28-6D018250575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PLANTILLA_CAPACITACION_INTERIOR_2.jpg">
            <a:extLst>
              <a:ext uri="{FF2B5EF4-FFF2-40B4-BE49-F238E27FC236}">
                <a16:creationId xmlns:a16="http://schemas.microsoft.com/office/drawing/2014/main" id="{619D9D7B-EBE2-3D4D-B4EC-E002248850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5" y="12704"/>
            <a:ext cx="12272249" cy="68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9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capacitacion@infocdmx.org.m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ava.infocdmx.org.mx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A40B49BA-07AF-4889-B463-A4A9D789E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219556"/>
              </p:ext>
            </p:extLst>
          </p:nvPr>
        </p:nvGraphicFramePr>
        <p:xfrm>
          <a:off x="340893" y="2109995"/>
          <a:ext cx="11754299" cy="4773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AD8C4C0B-7E3D-E765-3252-C5B713DB3BF7}"/>
              </a:ext>
            </a:extLst>
          </p:cNvPr>
          <p:cNvSpPr/>
          <p:nvPr/>
        </p:nvSpPr>
        <p:spPr>
          <a:xfrm>
            <a:off x="497150" y="2689934"/>
            <a:ext cx="1509204" cy="4261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5 puntos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BF23BDF-5E00-1853-78A6-A097882D2574}"/>
              </a:ext>
            </a:extLst>
          </p:cNvPr>
          <p:cNvSpPr/>
          <p:nvPr/>
        </p:nvSpPr>
        <p:spPr>
          <a:xfrm>
            <a:off x="3765612" y="2690674"/>
            <a:ext cx="1509204" cy="4261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4 puntos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A650A7C-8CD3-7050-8AAE-7C8521DAFBA8}"/>
              </a:ext>
            </a:extLst>
          </p:cNvPr>
          <p:cNvSpPr/>
          <p:nvPr/>
        </p:nvSpPr>
        <p:spPr>
          <a:xfrm>
            <a:off x="7034074" y="2689934"/>
            <a:ext cx="1509204" cy="4261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 puntos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19EC810-80C8-2741-C22F-317EBAC459CC}"/>
              </a:ext>
            </a:extLst>
          </p:cNvPr>
          <p:cNvSpPr/>
          <p:nvPr/>
        </p:nvSpPr>
        <p:spPr>
          <a:xfrm>
            <a:off x="10406057" y="2690674"/>
            <a:ext cx="1509204" cy="4261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11 puntos</a:t>
            </a:r>
          </a:p>
        </p:txBody>
      </p:sp>
      <p:sp>
        <p:nvSpPr>
          <p:cNvPr id="9" name="Cruz 8">
            <a:extLst>
              <a:ext uri="{FF2B5EF4-FFF2-40B4-BE49-F238E27FC236}">
                <a16:creationId xmlns:a16="http://schemas.microsoft.com/office/drawing/2014/main" id="{998AEF93-3158-58FA-634D-4FF6106BD304}"/>
              </a:ext>
            </a:extLst>
          </p:cNvPr>
          <p:cNvSpPr/>
          <p:nvPr/>
        </p:nvSpPr>
        <p:spPr>
          <a:xfrm>
            <a:off x="2592279" y="2689934"/>
            <a:ext cx="426130" cy="426128"/>
          </a:xfrm>
          <a:prstGeom prst="plus">
            <a:avLst>
              <a:gd name="adj" fmla="val 41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39184A2C-5A78-C998-6346-04CB759FAAF2}"/>
              </a:ext>
            </a:extLst>
          </p:cNvPr>
          <p:cNvSpPr/>
          <p:nvPr/>
        </p:nvSpPr>
        <p:spPr>
          <a:xfrm>
            <a:off x="6004978" y="2689934"/>
            <a:ext cx="426130" cy="426128"/>
          </a:xfrm>
          <a:prstGeom prst="plus">
            <a:avLst>
              <a:gd name="adj" fmla="val 41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Es igual a 13">
            <a:extLst>
              <a:ext uri="{FF2B5EF4-FFF2-40B4-BE49-F238E27FC236}">
                <a16:creationId xmlns:a16="http://schemas.microsoft.com/office/drawing/2014/main" id="{904C25CB-0222-1B75-D70E-7E8F8A2F44BC}"/>
              </a:ext>
            </a:extLst>
          </p:cNvPr>
          <p:cNvSpPr/>
          <p:nvPr/>
        </p:nvSpPr>
        <p:spPr>
          <a:xfrm>
            <a:off x="8988641" y="2690674"/>
            <a:ext cx="914400" cy="42612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D296CBE-6AA0-B0B4-28EE-587DEE52232E}"/>
              </a:ext>
            </a:extLst>
          </p:cNvPr>
          <p:cNvGrpSpPr/>
          <p:nvPr/>
        </p:nvGrpSpPr>
        <p:grpSpPr>
          <a:xfrm>
            <a:off x="594804" y="1006293"/>
            <a:ext cx="10298811" cy="1349992"/>
            <a:chOff x="1032768" y="2137781"/>
            <a:chExt cx="8168327" cy="611018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D77D361-3993-719D-4D5D-8F4908BAF8E7}"/>
                </a:ext>
              </a:extLst>
            </p:cNvPr>
            <p:cNvSpPr/>
            <p:nvPr/>
          </p:nvSpPr>
          <p:spPr>
            <a:xfrm>
              <a:off x="1032768" y="2137781"/>
              <a:ext cx="8168327" cy="6110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686C64D-B1A1-628E-77EB-555C387851B7}"/>
                </a:ext>
              </a:extLst>
            </p:cNvPr>
            <p:cNvSpPr txBox="1"/>
            <p:nvPr/>
          </p:nvSpPr>
          <p:spPr>
            <a:xfrm>
              <a:off x="1032768" y="2137781"/>
              <a:ext cx="8168327" cy="611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4996" tIns="71120" rIns="71120" bIns="7112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40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9C0D46C-9095-0DDB-037B-926C9B90B756}"/>
              </a:ext>
            </a:extLst>
          </p:cNvPr>
          <p:cNvSpPr txBox="1"/>
          <p:nvPr/>
        </p:nvSpPr>
        <p:spPr>
          <a:xfrm>
            <a:off x="484742" y="1034958"/>
            <a:ext cx="7354241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s-MX" sz="3600" dirty="0">
              <a:solidFill>
                <a:srgbClr val="7030A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9890C1-33FC-4256-F408-45E3C02BBAA4}"/>
              </a:ext>
            </a:extLst>
          </p:cNvPr>
          <p:cNvSpPr txBox="1"/>
          <p:nvPr/>
        </p:nvSpPr>
        <p:spPr>
          <a:xfrm>
            <a:off x="745725" y="1037860"/>
            <a:ext cx="102277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7030A0"/>
                </a:solidFill>
              </a:rPr>
              <a:t>Criterios para obtener el Reconocimiento al Desempeño Sobresaliente “ReDes”, 2023</a:t>
            </a:r>
          </a:p>
        </p:txBody>
      </p:sp>
    </p:spTree>
    <p:extLst>
      <p:ext uri="{BB962C8B-B14F-4D97-AF65-F5344CB8AC3E}">
        <p14:creationId xmlns:p14="http://schemas.microsoft.com/office/powerpoint/2010/main" val="9175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213" y="1595018"/>
            <a:ext cx="11788725" cy="54832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MX" sz="3200" b="1" dirty="0">
                <a:latin typeface="Franklin Gothic Book" panose="020B0503020102020204" pitchFamily="34" charset="0"/>
                <a:ea typeface="+mn-ea"/>
                <a:cs typeface="+mn-cs"/>
              </a:rPr>
              <a:t>Formato 1. Designación del Responsable de Capacitación 2023</a:t>
            </a:r>
            <a:endParaRPr lang="es-ES" sz="3200" b="1" dirty="0"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57304" y="2086797"/>
            <a:ext cx="11352198" cy="37820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200" dirty="0">
                <a:latin typeface="Century Gothic" panose="020B0502020202020204" pitchFamily="34" charset="0"/>
              </a:rPr>
              <a:t>Se busca conocer y/o actualizar los </a:t>
            </a:r>
            <a:r>
              <a:rPr lang="es-MX" sz="2200" b="1" dirty="0">
                <a:latin typeface="Century Gothic" panose="020B0502020202020204" pitchFamily="34" charset="0"/>
              </a:rPr>
              <a:t>datos de contacto, tanto del Responsable de Capacitación, como del Responsable de la Unidad de Transparencia, del Responsable del Área Coordinadora de Archivos, del titular del sujeto obligado y del Oficial de Protección de Datos Personales (en su caso).</a:t>
            </a:r>
          </a:p>
          <a:p>
            <a:pPr marL="0" indent="0" algn="just">
              <a:buNone/>
            </a:pPr>
            <a:endParaRPr lang="es-MX" sz="2200" b="1" dirty="0">
              <a:latin typeface="Century Gothic" panose="020B0502020202020204" pitchFamily="34" charset="0"/>
            </a:endParaRPr>
          </a:p>
          <a:p>
            <a:pPr algn="just"/>
            <a:r>
              <a:rPr lang="es-MX" sz="2200" dirty="0">
                <a:latin typeface="Century Gothic" panose="020B0502020202020204" pitchFamily="34" charset="0"/>
              </a:rPr>
              <a:t>Deberá entregarse aún cuando el Responsable de Capacitación sea el mismo de años anteriores y aún cuando ya lo hayan enviado anteriormente.</a:t>
            </a:r>
          </a:p>
          <a:p>
            <a:pPr marL="0" indent="0" algn="just">
              <a:buNone/>
            </a:pPr>
            <a:endParaRPr lang="es-MX" sz="2200" dirty="0">
              <a:latin typeface="Century Gothic" panose="020B0502020202020204" pitchFamily="34" charset="0"/>
            </a:endParaRPr>
          </a:p>
          <a:p>
            <a:pPr algn="just"/>
            <a:r>
              <a:rPr lang="es-MX" sz="2200" dirty="0">
                <a:latin typeface="Century Gothic" panose="020B0502020202020204" pitchFamily="34" charset="0"/>
              </a:rPr>
              <a:t>Se deberá requisitar y</a:t>
            </a:r>
            <a:r>
              <a:rPr lang="es-MX" sz="2200" b="1" dirty="0">
                <a:latin typeface="Century Gothic" panose="020B0502020202020204" pitchFamily="34" charset="0"/>
              </a:rPr>
              <a:t> </a:t>
            </a:r>
            <a:r>
              <a:rPr lang="es-MX" sz="2200" dirty="0">
                <a:latin typeface="Century Gothic" panose="020B0502020202020204" pitchFamily="34" charset="0"/>
              </a:rPr>
              <a:t>entregar a la Dirección de Capacitación del INFO CDMX, en soporte electrónico, con las firmas correspondientes y escaneado.</a:t>
            </a:r>
          </a:p>
          <a:p>
            <a:pPr marL="0" indent="0" algn="just">
              <a:buNone/>
            </a:pPr>
            <a:endParaRPr lang="es-ES" sz="2200" dirty="0">
              <a:latin typeface="Century Gothic" panose="020B0502020202020204" pitchFamily="34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0182C04-292A-43E8-B75D-47014F640E24}"/>
              </a:ext>
            </a:extLst>
          </p:cNvPr>
          <p:cNvSpPr txBox="1">
            <a:spLocks/>
          </p:cNvSpPr>
          <p:nvPr/>
        </p:nvSpPr>
        <p:spPr>
          <a:xfrm>
            <a:off x="682498" y="3977808"/>
            <a:ext cx="10670345" cy="15253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sz="240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227A581-3432-FB12-BF78-23005B496FFF}"/>
              </a:ext>
            </a:extLst>
          </p:cNvPr>
          <p:cNvGrpSpPr/>
          <p:nvPr/>
        </p:nvGrpSpPr>
        <p:grpSpPr>
          <a:xfrm>
            <a:off x="5299968" y="932638"/>
            <a:ext cx="6892031" cy="611018"/>
            <a:chOff x="898387" y="3054015"/>
            <a:chExt cx="8302708" cy="611018"/>
          </a:xfrm>
          <a:solidFill>
            <a:srgbClr val="FF3399"/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067CFAE6-002B-C423-5005-41EA972CF6B6}"/>
                </a:ext>
              </a:extLst>
            </p:cNvPr>
            <p:cNvSpPr/>
            <p:nvPr/>
          </p:nvSpPr>
          <p:spPr>
            <a:xfrm>
              <a:off x="898387" y="3054015"/>
              <a:ext cx="8302708" cy="61101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032949"/>
                <a:satOff val="75000"/>
                <a:lumOff val="-110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DD0602A-2CE8-2087-F58D-C8A32415EA2C}"/>
                </a:ext>
              </a:extLst>
            </p:cNvPr>
            <p:cNvSpPr txBox="1"/>
            <p:nvPr/>
          </p:nvSpPr>
          <p:spPr>
            <a:xfrm>
              <a:off x="898387" y="3054015"/>
              <a:ext cx="8302708" cy="611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4996" tIns="71120" rIns="71120" bIns="7112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800" b="1" kern="1200" dirty="0">
                  <a:solidFill>
                    <a:schemeClr val="bg1"/>
                  </a:solidFill>
                </a:rPr>
                <a:t>Trabajos de la RED de Capacitación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537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307" y="1525432"/>
            <a:ext cx="11788725" cy="54832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MX" sz="3200" b="1" dirty="0">
                <a:latin typeface="Franklin Gothic Book" panose="020B0503020102020204" pitchFamily="34" charset="0"/>
                <a:ea typeface="+mn-ea"/>
                <a:cs typeface="+mn-cs"/>
              </a:rPr>
              <a:t>Formato 2. Detección de Necesidades de Capacitación 2023</a:t>
            </a:r>
            <a:endParaRPr lang="es-ES" sz="3200" b="1" dirty="0"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27645" y="2129931"/>
            <a:ext cx="10735651" cy="43363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dirty="0">
                <a:latin typeface="Century Gothic" panose="020B0502020202020204" pitchFamily="34" charset="0"/>
              </a:rPr>
              <a:t>Conocer los requerimientos de capacitación en materia de transparencia, acceso a la información pública, rendición de cuentas y protección de datos personales en los sujetos obligados, con la finalidad de ajustar, en su caso, el Programa de Trabajo de la Dirección de Capacitación 2023.</a:t>
            </a:r>
          </a:p>
          <a:p>
            <a:pPr algn="just"/>
            <a:endParaRPr lang="es-ES" sz="2200" dirty="0">
              <a:latin typeface="Century Gothic" panose="020B0502020202020204" pitchFamily="34" charset="0"/>
            </a:endParaRPr>
          </a:p>
          <a:p>
            <a:pPr algn="just"/>
            <a:r>
              <a:rPr lang="es-MX" sz="2200" dirty="0">
                <a:latin typeface="Century Gothic" panose="020B0502020202020204" pitchFamily="34" charset="0"/>
              </a:rPr>
              <a:t>Se deberá requisitar y</a:t>
            </a:r>
            <a:r>
              <a:rPr lang="es-MX" sz="2200" b="1" dirty="0">
                <a:latin typeface="Century Gothic" panose="020B0502020202020204" pitchFamily="34" charset="0"/>
              </a:rPr>
              <a:t> </a:t>
            </a:r>
            <a:r>
              <a:rPr lang="es-MX" sz="2200" dirty="0">
                <a:latin typeface="Century Gothic" panose="020B0502020202020204" pitchFamily="34" charset="0"/>
              </a:rPr>
              <a:t>entregar a la Dirección de Capacitación del INFO CDMX, en soporte electrónico, con las firmas correspondientes y escaneado.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0182C04-292A-43E8-B75D-47014F640E24}"/>
              </a:ext>
            </a:extLst>
          </p:cNvPr>
          <p:cNvSpPr txBox="1">
            <a:spLocks/>
          </p:cNvSpPr>
          <p:nvPr/>
        </p:nvSpPr>
        <p:spPr>
          <a:xfrm>
            <a:off x="682498" y="3977808"/>
            <a:ext cx="10670345" cy="15253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sz="240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3FC6321-E6AF-89D9-511B-45FAF451BEDC}"/>
              </a:ext>
            </a:extLst>
          </p:cNvPr>
          <p:cNvGrpSpPr/>
          <p:nvPr/>
        </p:nvGrpSpPr>
        <p:grpSpPr>
          <a:xfrm>
            <a:off x="5078026" y="932638"/>
            <a:ext cx="7113973" cy="611018"/>
            <a:chOff x="898387" y="3054015"/>
            <a:chExt cx="8302708" cy="611018"/>
          </a:xfrm>
          <a:solidFill>
            <a:srgbClr val="FF3399"/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25E3F04-90CE-A573-D70C-727533450DEC}"/>
                </a:ext>
              </a:extLst>
            </p:cNvPr>
            <p:cNvSpPr/>
            <p:nvPr/>
          </p:nvSpPr>
          <p:spPr>
            <a:xfrm>
              <a:off x="898387" y="3054015"/>
              <a:ext cx="8302708" cy="61101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032949"/>
                <a:satOff val="75000"/>
                <a:lumOff val="-110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6C15C0F-4A93-1431-1298-66755E645EFE}"/>
                </a:ext>
              </a:extLst>
            </p:cNvPr>
            <p:cNvSpPr txBox="1"/>
            <p:nvPr/>
          </p:nvSpPr>
          <p:spPr>
            <a:xfrm>
              <a:off x="898387" y="3054015"/>
              <a:ext cx="8302708" cy="611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4996" tIns="71120" rIns="71120" bIns="7112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800" b="1" kern="1200" dirty="0">
                  <a:solidFill>
                    <a:schemeClr val="bg1"/>
                  </a:solidFill>
                </a:rPr>
                <a:t>Trabajos de la RED de Capacitación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095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D5EBE2-9B1F-4CB5-8CE3-C031BE3E0DF1}"/>
              </a:ext>
            </a:extLst>
          </p:cNvPr>
          <p:cNvSpPr txBox="1">
            <a:spLocks/>
          </p:cNvSpPr>
          <p:nvPr/>
        </p:nvSpPr>
        <p:spPr>
          <a:xfrm>
            <a:off x="525550" y="2439182"/>
            <a:ext cx="10731825" cy="21834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200" dirty="0">
                <a:latin typeface="Century Gothic" panose="020B0502020202020204" pitchFamily="34" charset="0"/>
              </a:rPr>
              <a:t>El formato 3, es un </a:t>
            </a:r>
            <a:r>
              <a:rPr lang="es-MX" sz="2200" b="1" dirty="0">
                <a:latin typeface="Century Gothic" panose="020B0502020202020204" pitchFamily="34" charset="0"/>
              </a:rPr>
              <a:t>resumen de las metas establecidas en el Programa Anual de Capacitación</a:t>
            </a:r>
            <a:r>
              <a:rPr lang="es-MX" sz="2200" dirty="0">
                <a:latin typeface="Century Gothic" panose="020B0502020202020204" pitchFamily="34" charset="0"/>
              </a:rPr>
              <a:t> del sujeto obligado.</a:t>
            </a:r>
          </a:p>
          <a:p>
            <a:pPr algn="just"/>
            <a:endParaRPr lang="es-MX" sz="2200" dirty="0">
              <a:latin typeface="Century Gothic" panose="020B0502020202020204" pitchFamily="34" charset="0"/>
            </a:endParaRPr>
          </a:p>
          <a:p>
            <a:pPr algn="just"/>
            <a:r>
              <a:rPr lang="es-MX" sz="2200" dirty="0">
                <a:latin typeface="Century Gothic" panose="020B0502020202020204" pitchFamily="34" charset="0"/>
              </a:rPr>
              <a:t>Se deberá requisitar y</a:t>
            </a:r>
            <a:r>
              <a:rPr lang="es-MX" sz="2200" b="1" dirty="0">
                <a:latin typeface="Century Gothic" panose="020B0502020202020204" pitchFamily="34" charset="0"/>
              </a:rPr>
              <a:t> </a:t>
            </a:r>
            <a:r>
              <a:rPr lang="es-MX" sz="2200" dirty="0">
                <a:latin typeface="Century Gothic" panose="020B0502020202020204" pitchFamily="34" charset="0"/>
              </a:rPr>
              <a:t>entregar a la Dirección de Capacitación del INFO CDMX, en soporte electrónico, con las firmas correspondientes y escaneado.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BAB743D-CBAA-4EB2-8C4A-0C812F6DA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275" y="1657776"/>
            <a:ext cx="8845617" cy="8130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Formato 3. Resumen PAC 2023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046580E-1616-7F37-6259-9E68D57BFCD8}"/>
              </a:ext>
            </a:extLst>
          </p:cNvPr>
          <p:cNvGrpSpPr/>
          <p:nvPr/>
        </p:nvGrpSpPr>
        <p:grpSpPr>
          <a:xfrm>
            <a:off x="3889292" y="932638"/>
            <a:ext cx="8302708" cy="611018"/>
            <a:chOff x="898387" y="3054015"/>
            <a:chExt cx="8302708" cy="611018"/>
          </a:xfrm>
          <a:solidFill>
            <a:srgbClr val="FF3399"/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D2D4C92-340C-1520-05A1-91B1D82D939C}"/>
                </a:ext>
              </a:extLst>
            </p:cNvPr>
            <p:cNvSpPr/>
            <p:nvPr/>
          </p:nvSpPr>
          <p:spPr>
            <a:xfrm>
              <a:off x="898387" y="3054015"/>
              <a:ext cx="8302708" cy="61101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032949"/>
                <a:satOff val="75000"/>
                <a:lumOff val="-110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2C637BBC-A7CB-5877-4DBF-388EABDF8FBE}"/>
                </a:ext>
              </a:extLst>
            </p:cNvPr>
            <p:cNvSpPr txBox="1"/>
            <p:nvPr/>
          </p:nvSpPr>
          <p:spPr>
            <a:xfrm>
              <a:off x="898387" y="3054015"/>
              <a:ext cx="8302708" cy="611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4996" tIns="71120" rIns="71120" bIns="7112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800" b="1" kern="1200" dirty="0">
                  <a:solidFill>
                    <a:schemeClr val="bg1"/>
                  </a:solidFill>
                </a:rPr>
                <a:t>Trabajos de la RED de Capacitación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893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37" y="1707663"/>
            <a:ext cx="11788725" cy="548322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MX" sz="3200" b="1" dirty="0">
                <a:latin typeface="Franklin Gothic Book" panose="020B0503020102020204" pitchFamily="34" charset="0"/>
                <a:ea typeface="+mn-ea"/>
                <a:cs typeface="+mn-cs"/>
              </a:rPr>
              <a:t>Formato 4. Detección de Necesidades de Capacitación 2024. PRELIMINAR</a:t>
            </a:r>
            <a:endParaRPr lang="es-ES" sz="3200" b="1" dirty="0"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01636" y="2521697"/>
            <a:ext cx="11788725" cy="43363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dirty="0">
                <a:latin typeface="Century Gothic" panose="020B0502020202020204" pitchFamily="34" charset="0"/>
              </a:rPr>
              <a:t>Conocer los requerimientos de capacitación en materia de transparencia, acceso a la información pública, rendición de cuentas y protección de datos personales en los sujetos obligados, con la finalidad de elaborar el Programa preliminar de Trabajo de la Dirección de Capacitación 2024.</a:t>
            </a:r>
          </a:p>
          <a:p>
            <a:pPr algn="just"/>
            <a:endParaRPr lang="es-ES" sz="2200" dirty="0">
              <a:latin typeface="Century Gothic" panose="020B0502020202020204" pitchFamily="34" charset="0"/>
            </a:endParaRPr>
          </a:p>
          <a:p>
            <a:pPr algn="just"/>
            <a:r>
              <a:rPr lang="es-MX" sz="2200" dirty="0">
                <a:latin typeface="Century Gothic" panose="020B0502020202020204" pitchFamily="34" charset="0"/>
              </a:rPr>
              <a:t>Se deberá requisitar y</a:t>
            </a:r>
            <a:r>
              <a:rPr lang="es-MX" sz="2200" b="1" dirty="0">
                <a:latin typeface="Century Gothic" panose="020B0502020202020204" pitchFamily="34" charset="0"/>
              </a:rPr>
              <a:t> </a:t>
            </a:r>
            <a:r>
              <a:rPr lang="es-MX" sz="2200" dirty="0">
                <a:latin typeface="Century Gothic" panose="020B0502020202020204" pitchFamily="34" charset="0"/>
              </a:rPr>
              <a:t>entregar a la Dirección de Capacitación del INFO CDMX, en soporte electrónico, con las firmas correspondientes y escaneado.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0182C04-292A-43E8-B75D-47014F640E24}"/>
              </a:ext>
            </a:extLst>
          </p:cNvPr>
          <p:cNvSpPr txBox="1">
            <a:spLocks/>
          </p:cNvSpPr>
          <p:nvPr/>
        </p:nvSpPr>
        <p:spPr>
          <a:xfrm>
            <a:off x="682498" y="3977808"/>
            <a:ext cx="10670345" cy="15253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sz="240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0F7EE15-3E28-BF51-84D7-551C869725B7}"/>
              </a:ext>
            </a:extLst>
          </p:cNvPr>
          <p:cNvGrpSpPr/>
          <p:nvPr/>
        </p:nvGrpSpPr>
        <p:grpSpPr>
          <a:xfrm>
            <a:off x="3889292" y="932638"/>
            <a:ext cx="8302708" cy="611018"/>
            <a:chOff x="898387" y="3054015"/>
            <a:chExt cx="8302708" cy="611018"/>
          </a:xfrm>
          <a:solidFill>
            <a:srgbClr val="FF3399"/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06ECF4D-3587-F919-734B-97C073AC3060}"/>
                </a:ext>
              </a:extLst>
            </p:cNvPr>
            <p:cNvSpPr/>
            <p:nvPr/>
          </p:nvSpPr>
          <p:spPr>
            <a:xfrm>
              <a:off x="898387" y="3054015"/>
              <a:ext cx="8302708" cy="61101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032949"/>
                <a:satOff val="75000"/>
                <a:lumOff val="-110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86D9B69-2C00-FDCC-31C1-4FFC45B84697}"/>
                </a:ext>
              </a:extLst>
            </p:cNvPr>
            <p:cNvSpPr txBox="1"/>
            <p:nvPr/>
          </p:nvSpPr>
          <p:spPr>
            <a:xfrm>
              <a:off x="898387" y="3054015"/>
              <a:ext cx="8302708" cy="611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4996" tIns="71120" rIns="71120" bIns="7112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800" b="1" kern="1200" dirty="0">
                  <a:solidFill>
                    <a:schemeClr val="bg1"/>
                  </a:solidFill>
                </a:rPr>
                <a:t>Trabajos de la RED de Capacitación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28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D5EBE2-9B1F-4CB5-8CE3-C031BE3E0DF1}"/>
              </a:ext>
            </a:extLst>
          </p:cNvPr>
          <p:cNvSpPr txBox="1">
            <a:spLocks/>
          </p:cNvSpPr>
          <p:nvPr/>
        </p:nvSpPr>
        <p:spPr>
          <a:xfrm>
            <a:off x="451525" y="2193470"/>
            <a:ext cx="10604578" cy="37318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200" dirty="0">
                <a:latin typeface="Century Gothic" panose="020B0502020202020204" pitchFamily="34" charset="0"/>
              </a:rPr>
              <a:t>El formato 5, es la </a:t>
            </a:r>
            <a:r>
              <a:rPr lang="es-MX" sz="2200" b="1" dirty="0">
                <a:latin typeface="Century Gothic" panose="020B0502020202020204" pitchFamily="34" charset="0"/>
              </a:rPr>
              <a:t>información de los resultados alcanzados conforme a las metas establecidas en el Programa Anual de Capacitación </a:t>
            </a:r>
            <a:r>
              <a:rPr lang="es-MX" sz="2200" dirty="0">
                <a:latin typeface="Century Gothic" panose="020B0502020202020204" pitchFamily="34" charset="0"/>
              </a:rPr>
              <a:t>del sujeto obligado.</a:t>
            </a:r>
          </a:p>
          <a:p>
            <a:pPr marL="0" indent="0" algn="just">
              <a:buNone/>
            </a:pPr>
            <a:endParaRPr lang="es-MX" sz="2200" dirty="0">
              <a:latin typeface="Century Gothic" panose="020B0502020202020204" pitchFamily="34" charset="0"/>
            </a:endParaRPr>
          </a:p>
          <a:p>
            <a:pPr algn="just"/>
            <a:r>
              <a:rPr lang="es-MX" sz="2200" dirty="0">
                <a:latin typeface="Century Gothic" panose="020B0502020202020204" pitchFamily="34" charset="0"/>
              </a:rPr>
              <a:t>En este formato se informa lo logrado, conforme a lo programado en su formato 3.</a:t>
            </a:r>
          </a:p>
          <a:p>
            <a:pPr algn="just"/>
            <a:endParaRPr lang="es-MX" sz="2200" dirty="0">
              <a:latin typeface="Century Gothic" panose="020B0502020202020204" pitchFamily="34" charset="0"/>
            </a:endParaRPr>
          </a:p>
          <a:p>
            <a:pPr algn="just"/>
            <a:r>
              <a:rPr lang="es-MX" sz="2200" dirty="0">
                <a:latin typeface="Century Gothic" panose="020B0502020202020204" pitchFamily="34" charset="0"/>
              </a:rPr>
              <a:t>Se deberá requisitar y</a:t>
            </a:r>
            <a:r>
              <a:rPr lang="es-MX" sz="2200" b="1" dirty="0">
                <a:latin typeface="Century Gothic" panose="020B0502020202020204" pitchFamily="34" charset="0"/>
              </a:rPr>
              <a:t> </a:t>
            </a:r>
            <a:r>
              <a:rPr lang="es-MX" sz="2200" dirty="0">
                <a:latin typeface="Century Gothic" panose="020B0502020202020204" pitchFamily="34" charset="0"/>
              </a:rPr>
              <a:t>entregar a la Dirección de Capacitación del INFO CDMX, en soporte electrónico, con las firmas correspondientes y escaneado.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BAB743D-CBAA-4EB2-8C4A-0C812F6DA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25" y="1646386"/>
            <a:ext cx="10047021" cy="40655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s-MX" sz="3200" b="1" dirty="0">
                <a:latin typeface="Franklin Gothic Book" panose="020B0503020102020204" pitchFamily="34" charset="0"/>
              </a:rPr>
              <a:t>Formato 5. Seguimiento al PAC 2023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3F82475-C005-6F55-9AFD-B103C6F5D91E}"/>
              </a:ext>
            </a:extLst>
          </p:cNvPr>
          <p:cNvGrpSpPr/>
          <p:nvPr/>
        </p:nvGrpSpPr>
        <p:grpSpPr>
          <a:xfrm>
            <a:off x="3889292" y="932638"/>
            <a:ext cx="8302708" cy="611018"/>
            <a:chOff x="898387" y="3054015"/>
            <a:chExt cx="8302708" cy="611018"/>
          </a:xfrm>
          <a:solidFill>
            <a:srgbClr val="FF3399"/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4380D2B-E122-BB58-AA19-F3E2C1C59853}"/>
                </a:ext>
              </a:extLst>
            </p:cNvPr>
            <p:cNvSpPr/>
            <p:nvPr/>
          </p:nvSpPr>
          <p:spPr>
            <a:xfrm>
              <a:off x="898387" y="3054015"/>
              <a:ext cx="8302708" cy="61101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032949"/>
                <a:satOff val="75000"/>
                <a:lumOff val="-110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457FD71-8274-A33E-0BA8-51B52680B047}"/>
                </a:ext>
              </a:extLst>
            </p:cNvPr>
            <p:cNvSpPr txBox="1"/>
            <p:nvPr/>
          </p:nvSpPr>
          <p:spPr>
            <a:xfrm>
              <a:off x="898387" y="3054015"/>
              <a:ext cx="8302708" cy="611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4996" tIns="71120" rIns="71120" bIns="7112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800" b="1" kern="1200" dirty="0">
                  <a:solidFill>
                    <a:schemeClr val="bg1"/>
                  </a:solidFill>
                </a:rPr>
                <a:t>Trabajos de la RED de Capacitación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729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A9FE2ED-FD4E-4FE6-910A-813CE7412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423405"/>
              </p:ext>
            </p:extLst>
          </p:nvPr>
        </p:nvGraphicFramePr>
        <p:xfrm>
          <a:off x="405548" y="1749954"/>
          <a:ext cx="10913481" cy="3930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8655">
                  <a:extLst>
                    <a:ext uri="{9D8B030D-6E8A-4147-A177-3AD203B41FA5}">
                      <a16:colId xmlns:a16="http://schemas.microsoft.com/office/drawing/2014/main" val="1290690005"/>
                    </a:ext>
                  </a:extLst>
                </a:gridCol>
                <a:gridCol w="5401401">
                  <a:extLst>
                    <a:ext uri="{9D8B030D-6E8A-4147-A177-3AD203B41FA5}">
                      <a16:colId xmlns:a16="http://schemas.microsoft.com/office/drawing/2014/main" val="1787079318"/>
                    </a:ext>
                  </a:extLst>
                </a:gridCol>
                <a:gridCol w="4323425">
                  <a:extLst>
                    <a:ext uri="{9D8B030D-6E8A-4147-A177-3AD203B41FA5}">
                      <a16:colId xmlns:a16="http://schemas.microsoft.com/office/drawing/2014/main" val="3315669378"/>
                    </a:ext>
                  </a:extLst>
                </a:gridCol>
              </a:tblGrid>
              <a:tr h="320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Formato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Nombre del formato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Fecha de cumplimiento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7921"/>
                  </a:ext>
                </a:extLst>
              </a:tr>
              <a:tr h="553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Designación del Responsable de Capacitación 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Lunes 24 de abril, 2023</a:t>
                      </a:r>
                      <a:endParaRPr lang="es-ES" sz="2000" u="non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62970"/>
                  </a:ext>
                </a:extLst>
              </a:tr>
              <a:tr h="766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Detección de Necesidades de Capacitación 2023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u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Lunes 24 de abril, 2023</a:t>
                      </a:r>
                      <a:endParaRPr lang="es-ES" sz="2000" b="1" u="non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60737"/>
                  </a:ext>
                </a:extLst>
              </a:tr>
              <a:tr h="649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 Resumen del Programa Anual de Capacitación 2023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Viernes 12 de mayo, 2023</a:t>
                      </a:r>
                      <a:endParaRPr lang="es-ES" sz="2000" u="non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18791"/>
                  </a:ext>
                </a:extLst>
              </a:tr>
              <a:tr h="801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Century Gothic" panose="020B0502020202020204" pitchFamily="34" charset="0"/>
                        </a:rPr>
                        <a:t>Detección de Necesidades de Capacitación 2024. Preliminar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Viernes 11 de agosto, 2023</a:t>
                      </a:r>
                      <a:endParaRPr lang="es-ES" sz="2000" u="non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678053"/>
                  </a:ext>
                </a:extLst>
              </a:tr>
              <a:tr h="755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Century Gothic" panose="020B0502020202020204" pitchFamily="34" charset="0"/>
                        </a:rPr>
                        <a:t>Informe de resultados del Programa Anual de Capacitación 2023</a:t>
                      </a:r>
                      <a:endParaRPr lang="es-ES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dirty="0">
                          <a:effectLst/>
                          <a:latin typeface="Century Gothic" panose="020B0502020202020204" pitchFamily="34" charset="0"/>
                        </a:rPr>
                        <a:t>Miércoles 31 de enero de 2024</a:t>
                      </a:r>
                      <a:endParaRPr lang="es-ES" sz="2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218538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0BAB6D6F-CC4E-4014-B7DB-BB085356BDDE}"/>
              </a:ext>
            </a:extLst>
          </p:cNvPr>
          <p:cNvSpPr/>
          <p:nvPr/>
        </p:nvSpPr>
        <p:spPr>
          <a:xfrm>
            <a:off x="-307146" y="5609064"/>
            <a:ext cx="120560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latin typeface="Century Gothic" panose="020B0502020202020204" pitchFamily="34" charset="0"/>
              </a:rPr>
              <a:t>Todos los formatos deben entregarse a la cuenta electrónica</a:t>
            </a:r>
          </a:p>
          <a:p>
            <a:pPr algn="ctr"/>
            <a:r>
              <a:rPr lang="es-ES" sz="2200" b="1" dirty="0">
                <a:latin typeface="Century Gothic" panose="020B0502020202020204" pitchFamily="34" charset="0"/>
                <a:hlinkClick r:id="rId2"/>
              </a:rPr>
              <a:t>capacitacion@infocdmx.org.mx</a:t>
            </a:r>
            <a:r>
              <a:rPr lang="es-ES" sz="2200" b="1" dirty="0">
                <a:latin typeface="Century Gothic" panose="020B0502020202020204" pitchFamily="34" charset="0"/>
              </a:rPr>
              <a:t> 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42C330F-9722-6620-F175-CB9681E1E243}"/>
              </a:ext>
            </a:extLst>
          </p:cNvPr>
          <p:cNvGrpSpPr/>
          <p:nvPr/>
        </p:nvGrpSpPr>
        <p:grpSpPr>
          <a:xfrm>
            <a:off x="137671" y="1042333"/>
            <a:ext cx="11916658" cy="511259"/>
            <a:chOff x="898387" y="3054015"/>
            <a:chExt cx="8302708" cy="611018"/>
          </a:xfrm>
          <a:solidFill>
            <a:srgbClr val="FF3399"/>
          </a:solidFill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8BE0076-9E6E-84C6-FE9D-9ABBE8B64FBD}"/>
                </a:ext>
              </a:extLst>
            </p:cNvPr>
            <p:cNvSpPr/>
            <p:nvPr/>
          </p:nvSpPr>
          <p:spPr>
            <a:xfrm>
              <a:off x="898387" y="3054015"/>
              <a:ext cx="8302708" cy="61101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032949"/>
                <a:satOff val="75000"/>
                <a:lumOff val="-110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6BE8A5A-421B-B7A1-A297-C88DAEE15C9A}"/>
                </a:ext>
              </a:extLst>
            </p:cNvPr>
            <p:cNvSpPr txBox="1"/>
            <p:nvPr/>
          </p:nvSpPr>
          <p:spPr>
            <a:xfrm>
              <a:off x="898387" y="3054015"/>
              <a:ext cx="8302708" cy="611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4996" tIns="71120" rIns="71120" bIns="7112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800" b="1" kern="1200" dirty="0">
                  <a:solidFill>
                    <a:schemeClr val="bg1"/>
                  </a:solidFill>
                </a:rPr>
                <a:t>Fechas de entrega de los formatos (trabajos de la RED de Capacitación 2023)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45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75149972"/>
              </p:ext>
            </p:extLst>
          </p:nvPr>
        </p:nvGraphicFramePr>
        <p:xfrm>
          <a:off x="450283" y="1805667"/>
          <a:ext cx="10745974" cy="3601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9A29071B-0F6F-1C36-0EB8-E563B2A9AFA2}"/>
              </a:ext>
            </a:extLst>
          </p:cNvPr>
          <p:cNvSpPr txBox="1"/>
          <p:nvPr/>
        </p:nvSpPr>
        <p:spPr>
          <a:xfrm>
            <a:off x="1209841" y="1033792"/>
            <a:ext cx="9226858" cy="762997"/>
          </a:xfrm>
          <a:prstGeom prst="rect">
            <a:avLst/>
          </a:prstGeom>
          <a:solidFill>
            <a:srgbClr val="FFC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4996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2800" b="1" dirty="0">
                <a:solidFill>
                  <a:schemeClr val="tx1"/>
                </a:solidFill>
              </a:rPr>
              <a:t>Acciones de capacitación para la persona Responsable de Capacitación de cada sujeto obligado</a:t>
            </a:r>
            <a:endParaRPr lang="es-MX" sz="2800" b="1" kern="12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BDA1BE-22E2-3765-B747-4EE3A68FB21F}"/>
              </a:ext>
            </a:extLst>
          </p:cNvPr>
          <p:cNvSpPr txBox="1">
            <a:spLocks/>
          </p:cNvSpPr>
          <p:nvPr/>
        </p:nvSpPr>
        <p:spPr>
          <a:xfrm>
            <a:off x="450283" y="5406957"/>
            <a:ext cx="10604578" cy="8345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200" dirty="0">
                <a:latin typeface="Century Gothic" panose="020B0502020202020204" pitchFamily="34" charset="0"/>
              </a:rPr>
              <a:t>Todos los cursos se encuentran disponibles en la plataforma de capacitación del Instituto CAVAINFO </a:t>
            </a:r>
            <a:r>
              <a:rPr lang="es-MX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8"/>
              </a:rPr>
              <a:t>https://cava.infocdmx.org.mx/</a:t>
            </a:r>
            <a:r>
              <a:rPr lang="es-MX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22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63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450283" y="1805667"/>
          <a:ext cx="10745974" cy="423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6EF51EA4-D980-1B0E-9367-18C11D63AD15}"/>
              </a:ext>
            </a:extLst>
          </p:cNvPr>
          <p:cNvGrpSpPr/>
          <p:nvPr/>
        </p:nvGrpSpPr>
        <p:grpSpPr>
          <a:xfrm>
            <a:off x="3889292" y="932638"/>
            <a:ext cx="8302708" cy="611018"/>
            <a:chOff x="898387" y="3054015"/>
            <a:chExt cx="8302708" cy="611018"/>
          </a:xfrm>
          <a:solidFill>
            <a:srgbClr val="00FFFF"/>
          </a:solidFill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BADE4514-4F83-8BD6-93CB-3F8CA5FC90B2}"/>
                </a:ext>
              </a:extLst>
            </p:cNvPr>
            <p:cNvSpPr/>
            <p:nvPr/>
          </p:nvSpPr>
          <p:spPr>
            <a:xfrm>
              <a:off x="898387" y="3054015"/>
              <a:ext cx="8302708" cy="61101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032949"/>
                <a:satOff val="75000"/>
                <a:lumOff val="-110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A29071B-0F6F-1C36-0EB8-E563B2A9AFA2}"/>
                </a:ext>
              </a:extLst>
            </p:cNvPr>
            <p:cNvSpPr txBox="1"/>
            <p:nvPr/>
          </p:nvSpPr>
          <p:spPr>
            <a:xfrm>
              <a:off x="898387" y="3054015"/>
              <a:ext cx="8302708" cy="6110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4996" tIns="71120" rIns="71120" bIns="7112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800" b="1" dirty="0">
                  <a:solidFill>
                    <a:schemeClr val="tx1"/>
                  </a:solidFill>
                </a:rPr>
                <a:t>Asistencia a reuniones RETAIP- Capacitación</a:t>
              </a:r>
              <a:r>
                <a:rPr lang="es-MX" sz="2800" b="1" kern="1200" dirty="0">
                  <a:solidFill>
                    <a:schemeClr val="tx1"/>
                  </a:solidFill>
                </a:rPr>
                <a:t>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7955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2460EBECA45F45858DE489302054B0" ma:contentTypeVersion="12" ma:contentTypeDescription="Crear nuevo documento." ma:contentTypeScope="" ma:versionID="2c67e3a3a54623a548bd53e920745fda">
  <xsd:schema xmlns:xsd="http://www.w3.org/2001/XMLSchema" xmlns:xs="http://www.w3.org/2001/XMLSchema" xmlns:p="http://schemas.microsoft.com/office/2006/metadata/properties" xmlns:ns3="f8494fdb-3ffd-4ea0-960c-68677fcffa8c" xmlns:ns4="93278712-b4f5-4e58-b918-0a9b3d74acd9" targetNamespace="http://schemas.microsoft.com/office/2006/metadata/properties" ma:root="true" ma:fieldsID="e106e7bce3e223d96d28f8ccb7bf8551" ns3:_="" ns4:_="">
    <xsd:import namespace="f8494fdb-3ffd-4ea0-960c-68677fcffa8c"/>
    <xsd:import namespace="93278712-b4f5-4e58-b918-0a9b3d74ac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94fdb-3ffd-4ea0-960c-68677fcffa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78712-b4f5-4e58-b918-0a9b3d74ac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EF411E-400D-4154-80A5-F3B1A4137961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93278712-b4f5-4e58-b918-0a9b3d74acd9"/>
    <ds:schemaRef ds:uri="http://schemas.microsoft.com/office/2006/documentManagement/types"/>
    <ds:schemaRef ds:uri="http://purl.org/dc/elements/1.1/"/>
    <ds:schemaRef ds:uri="f8494fdb-3ffd-4ea0-960c-68677fcffa8c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C98FF2A-F4C7-40FB-9DCA-B8BCB6E9E4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A72BB0-B9AC-4AA9-BB1E-5C1E93100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494fdb-3ffd-4ea0-960c-68677fcffa8c"/>
    <ds:schemaRef ds:uri="93278712-b4f5-4e58-b918-0a9b3d74ac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17185</TotalTime>
  <Words>888</Words>
  <Application>Microsoft Office PowerPoint</Application>
  <PresentationFormat>Panorámica</PresentationFormat>
  <Paragraphs>87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Franklin Gothic Book</vt:lpstr>
      <vt:lpstr>Wingdings</vt:lpstr>
      <vt:lpstr>Tema de Office</vt:lpstr>
      <vt:lpstr>Presentación de PowerPoint</vt:lpstr>
      <vt:lpstr>Formato 1. Designación del Responsable de Capacitación 2023</vt:lpstr>
      <vt:lpstr>Formato 2. Detección de Necesidades de Capacitación 2023</vt:lpstr>
      <vt:lpstr>Presentación de PowerPoint</vt:lpstr>
      <vt:lpstr>Formato 4. Detección de Necesidades de Capacitación 2024. PRELIMINAR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Social Infodf</dc:creator>
  <cp:lastModifiedBy>Bertha Inés Juárez Lugo</cp:lastModifiedBy>
  <cp:revision>459</cp:revision>
  <cp:lastPrinted>2023-03-29T20:23:01Z</cp:lastPrinted>
  <dcterms:created xsi:type="dcterms:W3CDTF">2019-03-29T23:23:49Z</dcterms:created>
  <dcterms:modified xsi:type="dcterms:W3CDTF">2023-05-02T23:02:57Z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0x010100D12460EBECA45F45858DE489302054B0</vt:lpwstr>
  </property>
</Properties>
</file>