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sldIdLst>
    <p:sldId id="425" r:id="rId5"/>
    <p:sldId id="383" r:id="rId6"/>
    <p:sldId id="298" r:id="rId7"/>
    <p:sldId id="322" r:id="rId8"/>
    <p:sldId id="299" r:id="rId9"/>
    <p:sldId id="418" r:id="rId10"/>
    <p:sldId id="390" r:id="rId11"/>
    <p:sldId id="391" r:id="rId12"/>
    <p:sldId id="412" r:id="rId13"/>
    <p:sldId id="414" r:id="rId14"/>
    <p:sldId id="375" r:id="rId15"/>
    <p:sldId id="352" r:id="rId16"/>
    <p:sldId id="424" r:id="rId17"/>
    <p:sldId id="395" r:id="rId18"/>
    <p:sldId id="360" r:id="rId19"/>
    <p:sldId id="415" r:id="rId20"/>
    <p:sldId id="419" r:id="rId21"/>
    <p:sldId id="420" r:id="rId22"/>
    <p:sldId id="422" r:id="rId23"/>
    <p:sldId id="426" r:id="rId24"/>
    <p:sldId id="361" r:id="rId25"/>
    <p:sldId id="393" r:id="rId26"/>
    <p:sldId id="427" r:id="rId27"/>
    <p:sldId id="416" r:id="rId28"/>
    <p:sldId id="314" r:id="rId29"/>
    <p:sldId id="406" r:id="rId30"/>
    <p:sldId id="332" r:id="rId31"/>
    <p:sldId id="428" r:id="rId32"/>
    <p:sldId id="410" r:id="rId33"/>
    <p:sldId id="408" r:id="rId34"/>
    <p:sldId id="384" r:id="rId35"/>
    <p:sldId id="339" r:id="rId36"/>
    <p:sldId id="421" r:id="rId37"/>
    <p:sldId id="403" r:id="rId38"/>
    <p:sldId id="309" r:id="rId39"/>
    <p:sldId id="377" r:id="rId40"/>
    <p:sldId id="423" r:id="rId41"/>
    <p:sldId id="417" r:id="rId42"/>
    <p:sldId id="259" r:id="rId4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57CD"/>
    <a:srgbClr val="008080"/>
    <a:srgbClr val="33CC33"/>
    <a:srgbClr val="00FF00"/>
    <a:srgbClr val="FABE00"/>
    <a:srgbClr val="F6BB00"/>
    <a:srgbClr val="D92F90"/>
    <a:srgbClr val="800080"/>
    <a:srgbClr val="99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9" autoAdjust="0"/>
    <p:restoredTop sz="94624"/>
  </p:normalViewPr>
  <p:slideViewPr>
    <p:cSldViewPr snapToGrid="0" snapToObjects="1">
      <p:cViewPr>
        <p:scale>
          <a:sx n="80" d="100"/>
          <a:sy n="80" d="100"/>
        </p:scale>
        <p:origin x="-6" y="-43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focm-my.sharepoint.com/personal/paulina_herrera_infocdmx_org_mx/Documents/PAU/RETAIP/Reuni&#243;n%20RETAIP/reunion%202021/AccionesCapacitacion%20grafic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Bertha%20Ju&#225;rez\AppData\Local\Microsoft\Windows\INetCache\Content.Outlook\UE7NNC32\Concentrado%20DNC%202021.%20S.O.%20final%2015042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rbga\Desktop\RETAIP2021\Formatos3y5PAC2021yCumplimientoConcentrado_Ines10Ags2021TRABAJADO.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jrbga\Desktop\RETAIP2021\Formatos3y5PAC2021yCumplimientoConcentrado_Ines10Ags2021TRABAJ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s-MX" sz="2200" b="0" i="0" u="none" strike="noStrike" kern="1200" cap="none" spc="0" normalizeH="0" baseline="0" noProof="0">
                <a:solidFill>
                  <a:schemeClr val="tx1">
                    <a:lumMod val="65000"/>
                    <a:lumOff val="35000"/>
                  </a:schemeClr>
                </a:solidFill>
                <a:latin typeface="+mj-lt"/>
                <a:ea typeface="+mj-ea"/>
                <a:cs typeface="+mj-cs"/>
              </a:defRPr>
            </a:pPr>
            <a:r>
              <a:rPr lang="es-MX" b="1" noProof="0" dirty="0">
                <a:solidFill>
                  <a:srgbClr val="008080"/>
                </a:solidFill>
              </a:rPr>
              <a:t>Personas servidoras públicas capacitadas</a:t>
            </a:r>
          </a:p>
        </c:rich>
      </c:tx>
      <c:overlay val="0"/>
      <c:spPr>
        <a:noFill/>
        <a:ln>
          <a:noFill/>
        </a:ln>
        <a:effectLst/>
      </c:spPr>
      <c:txPr>
        <a:bodyPr rot="0" spcFirstLastPara="1" vertOverflow="ellipsis" vert="horz" wrap="square" anchor="ctr" anchorCtr="1"/>
        <a:lstStyle/>
        <a:p>
          <a:pPr>
            <a:defRPr lang="es-MX" sz="2200" b="0" i="0" u="none" strike="noStrike" kern="1200" cap="none" spc="0" normalizeH="0" baseline="0" noProof="0">
              <a:solidFill>
                <a:schemeClr val="tx1">
                  <a:lumMod val="65000"/>
                  <a:lumOff val="35000"/>
                </a:schemeClr>
              </a:solidFill>
              <a:latin typeface="+mj-lt"/>
              <a:ea typeface="+mj-ea"/>
              <a:cs typeface="+mj-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Personas capacitadas</c:v>
                </c:pt>
              </c:strCache>
            </c:strRef>
          </c:tx>
          <c:spPr>
            <a:solidFill>
              <a:schemeClr val="accent6"/>
            </a:solidFill>
            <a:ln>
              <a:noFill/>
            </a:ln>
            <a:effectLst/>
            <a:sp3d/>
          </c:spPr>
          <c:invertIfNegative val="0"/>
          <c:dPt>
            <c:idx val="0"/>
            <c:invertIfNegative val="0"/>
            <c:bubble3D val="0"/>
            <c:spPr>
              <a:solidFill>
                <a:srgbClr val="008080"/>
              </a:solidFill>
              <a:ln>
                <a:noFill/>
              </a:ln>
              <a:effectLst/>
              <a:sp3d/>
            </c:spPr>
            <c:extLst>
              <c:ext xmlns:c16="http://schemas.microsoft.com/office/drawing/2014/chart" uri="{C3380CC4-5D6E-409C-BE32-E72D297353CC}">
                <c16:uniqueId val="{00000002-DA40-4E38-A47A-2B0F41B49AAE}"/>
              </c:ext>
            </c:extLst>
          </c:dPt>
          <c:dPt>
            <c:idx val="1"/>
            <c:invertIfNegative val="0"/>
            <c:bubble3D val="0"/>
            <c:spPr>
              <a:solidFill>
                <a:srgbClr val="FF3399"/>
              </a:solidFill>
              <a:ln>
                <a:noFill/>
              </a:ln>
              <a:effectLst/>
              <a:sp3d/>
            </c:spPr>
            <c:extLst>
              <c:ext xmlns:c16="http://schemas.microsoft.com/office/drawing/2014/chart" uri="{C3380CC4-5D6E-409C-BE32-E72D297353CC}">
                <c16:uniqueId val="{00000003-DA40-4E38-A47A-2B0F41B49AAE}"/>
              </c:ext>
            </c:extLst>
          </c:dPt>
          <c:dLbls>
            <c:dLbl>
              <c:idx val="0"/>
              <c:layout>
                <c:manualLayout>
                  <c:x val="1.5625000000000001E-3"/>
                  <c:y val="-5.9512300030779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40-4E38-A47A-2B0F41B49AAE}"/>
                </c:ext>
              </c:extLst>
            </c:dLbl>
            <c:dLbl>
              <c:idx val="1"/>
              <c:layout>
                <c:manualLayout>
                  <c:x val="6.249999999999885E-3"/>
                  <c:y val="-5.3247847395960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40-4E38-A47A-2B0F41B49AAE}"/>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ILTAIPRC</c:v>
                </c:pt>
                <c:pt idx="1">
                  <c:v>IPDPPSO</c:v>
                </c:pt>
              </c:strCache>
            </c:strRef>
          </c:cat>
          <c:val>
            <c:numRef>
              <c:f>Hoja1!$B$2:$B$3</c:f>
              <c:numCache>
                <c:formatCode>General</c:formatCode>
                <c:ptCount val="2"/>
                <c:pt idx="0">
                  <c:v>8836</c:v>
                </c:pt>
                <c:pt idx="1">
                  <c:v>15785</c:v>
                </c:pt>
              </c:numCache>
            </c:numRef>
          </c:val>
          <c:extLst>
            <c:ext xmlns:c16="http://schemas.microsoft.com/office/drawing/2014/chart" uri="{C3380CC4-5D6E-409C-BE32-E72D297353CC}">
              <c16:uniqueId val="{00000000-DA40-4E38-A47A-2B0F41B49AAE}"/>
            </c:ext>
          </c:extLst>
        </c:ser>
        <c:dLbls>
          <c:showLegendKey val="0"/>
          <c:showVal val="1"/>
          <c:showCatName val="0"/>
          <c:showSerName val="0"/>
          <c:showPercent val="0"/>
          <c:showBubbleSize val="0"/>
        </c:dLbls>
        <c:gapWidth val="150"/>
        <c:shape val="box"/>
        <c:axId val="678732207"/>
        <c:axId val="678723055"/>
        <c:axId val="0"/>
      </c:bar3DChart>
      <c:catAx>
        <c:axId val="6787322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s-ES"/>
          </a:p>
        </c:txPr>
        <c:crossAx val="678723055"/>
        <c:crosses val="autoZero"/>
        <c:auto val="1"/>
        <c:lblAlgn val="ctr"/>
        <c:lblOffset val="100"/>
        <c:noMultiLvlLbl val="0"/>
      </c:catAx>
      <c:valAx>
        <c:axId val="67872305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78732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11DDD8"/>
      </a:solid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s-MX" sz="2200" b="0" i="0" u="none" strike="noStrike" kern="1200" cap="none" spc="0" normalizeH="0" baseline="0" noProof="0">
                <a:solidFill>
                  <a:schemeClr val="tx1">
                    <a:lumMod val="65000"/>
                    <a:lumOff val="35000"/>
                  </a:schemeClr>
                </a:solidFill>
                <a:latin typeface="+mj-lt"/>
                <a:ea typeface="+mj-ea"/>
                <a:cs typeface="+mj-cs"/>
              </a:defRPr>
            </a:pPr>
            <a:r>
              <a:rPr lang="es-MX" b="1" noProof="0" dirty="0">
                <a:solidFill>
                  <a:schemeClr val="tx1"/>
                </a:solidFill>
              </a:rPr>
              <a:t>Vistas a los tutoriales</a:t>
            </a:r>
          </a:p>
        </c:rich>
      </c:tx>
      <c:layout>
        <c:manualLayout>
          <c:xMode val="edge"/>
          <c:yMode val="edge"/>
          <c:x val="0.39337376597468326"/>
          <c:y val="0"/>
        </c:manualLayout>
      </c:layout>
      <c:overlay val="0"/>
      <c:spPr>
        <a:noFill/>
        <a:ln>
          <a:noFill/>
        </a:ln>
        <a:effectLst/>
      </c:spPr>
      <c:txPr>
        <a:bodyPr rot="0" spcFirstLastPara="1" vertOverflow="ellipsis" vert="horz" wrap="square" anchor="ctr" anchorCtr="1"/>
        <a:lstStyle/>
        <a:p>
          <a:pPr>
            <a:defRPr lang="es-MX" sz="2200" b="0" i="0" u="none" strike="noStrike" kern="1200" cap="none" spc="0" normalizeH="0" baseline="0" noProof="0">
              <a:solidFill>
                <a:schemeClr val="tx1">
                  <a:lumMod val="65000"/>
                  <a:lumOff val="35000"/>
                </a:schemeClr>
              </a:solidFill>
              <a:latin typeface="+mj-lt"/>
              <a:ea typeface="+mj-ea"/>
              <a:cs typeface="+mj-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794374765866447"/>
          <c:y val="2.3427961178483971E-2"/>
          <c:w val="0.76205625234133556"/>
          <c:h val="0.56841747206038018"/>
        </c:manualLayout>
      </c:layout>
      <c:bar3DChart>
        <c:barDir val="col"/>
        <c:grouping val="clustered"/>
        <c:varyColors val="0"/>
        <c:ser>
          <c:idx val="0"/>
          <c:order val="0"/>
          <c:tx>
            <c:strRef>
              <c:f>Hoja1!$B$1</c:f>
              <c:strCache>
                <c:ptCount val="1"/>
                <c:pt idx="0">
                  <c:v>Vistas a los tutoriales</c:v>
                </c:pt>
              </c:strCache>
            </c:strRef>
          </c:tx>
          <c:spPr>
            <a:solidFill>
              <a:schemeClr val="accent6"/>
            </a:solidFill>
            <a:ln>
              <a:noFill/>
            </a:ln>
            <a:effectLst/>
            <a:sp3d/>
          </c:spPr>
          <c:invertIfNegative val="0"/>
          <c:dPt>
            <c:idx val="0"/>
            <c:invertIfNegative val="0"/>
            <c:bubble3D val="0"/>
            <c:spPr>
              <a:solidFill>
                <a:srgbClr val="008080"/>
              </a:solidFill>
              <a:ln>
                <a:noFill/>
              </a:ln>
              <a:effectLst/>
              <a:sp3d/>
            </c:spPr>
            <c:extLst>
              <c:ext xmlns:c16="http://schemas.microsoft.com/office/drawing/2014/chart" uri="{C3380CC4-5D6E-409C-BE32-E72D297353CC}">
                <c16:uniqueId val="{00000001-2DFF-44CB-B4FE-3246989A723F}"/>
              </c:ext>
            </c:extLst>
          </c:dPt>
          <c:dPt>
            <c:idx val="1"/>
            <c:invertIfNegative val="0"/>
            <c:bubble3D val="0"/>
            <c:spPr>
              <a:solidFill>
                <a:srgbClr val="FF3399"/>
              </a:solidFill>
              <a:ln>
                <a:noFill/>
              </a:ln>
              <a:effectLst/>
              <a:sp3d/>
            </c:spPr>
            <c:extLst>
              <c:ext xmlns:c16="http://schemas.microsoft.com/office/drawing/2014/chart" uri="{C3380CC4-5D6E-409C-BE32-E72D297353CC}">
                <c16:uniqueId val="{00000003-2DFF-44CB-B4FE-3246989A723F}"/>
              </c:ext>
            </c:extLst>
          </c:dPt>
          <c:dPt>
            <c:idx val="3"/>
            <c:invertIfNegative val="0"/>
            <c:bubble3D val="0"/>
            <c:spPr>
              <a:solidFill>
                <a:srgbClr val="AF1B5E"/>
              </a:solidFill>
              <a:ln>
                <a:noFill/>
              </a:ln>
              <a:effectLst/>
              <a:sp3d/>
            </c:spPr>
            <c:extLst>
              <c:ext xmlns:c16="http://schemas.microsoft.com/office/drawing/2014/chart" uri="{C3380CC4-5D6E-409C-BE32-E72D297353CC}">
                <c16:uniqueId val="{00000005-2DFF-44CB-B4FE-3246989A723F}"/>
              </c:ext>
            </c:extLst>
          </c:dPt>
          <c:dPt>
            <c:idx val="4"/>
            <c:invertIfNegative val="0"/>
            <c:bubble3D val="0"/>
            <c:spPr>
              <a:solidFill>
                <a:srgbClr val="FFFF00"/>
              </a:solidFill>
              <a:ln>
                <a:noFill/>
              </a:ln>
              <a:effectLst/>
              <a:sp3d/>
            </c:spPr>
            <c:extLst>
              <c:ext xmlns:c16="http://schemas.microsoft.com/office/drawing/2014/chart" uri="{C3380CC4-5D6E-409C-BE32-E72D297353CC}">
                <c16:uniqueId val="{00000007-2DFF-44CB-B4FE-3246989A723F}"/>
              </c:ext>
            </c:extLst>
          </c:dPt>
          <c:dLbls>
            <c:dLbl>
              <c:idx val="0"/>
              <c:layout>
                <c:manualLayout>
                  <c:x val="1.2792589565124983E-2"/>
                  <c:y val="-1.9242574878742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FF-44CB-B4FE-3246989A723F}"/>
                </c:ext>
              </c:extLst>
            </c:dLbl>
            <c:dLbl>
              <c:idx val="1"/>
              <c:layout>
                <c:manualLayout>
                  <c:x val="2.2387031738968721E-2"/>
                  <c:y val="-1.92425748787427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FF-44CB-B4FE-3246989A723F}"/>
                </c:ext>
              </c:extLst>
            </c:dLbl>
            <c:dLbl>
              <c:idx val="2"/>
              <c:layout>
                <c:manualLayout>
                  <c:x val="2.2387031738968721E-2"/>
                  <c:y val="-2.2449670691866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FF-44CB-B4FE-3246989A723F}"/>
                </c:ext>
              </c:extLst>
            </c:dLbl>
            <c:dLbl>
              <c:idx val="3"/>
              <c:layout>
                <c:manualLayout>
                  <c:x val="2.0787958043328097E-2"/>
                  <c:y val="-1.9242574878742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FF-44CB-B4FE-3246989A723F}"/>
                </c:ext>
              </c:extLst>
            </c:dLbl>
            <c:dLbl>
              <c:idx val="4"/>
              <c:layout>
                <c:manualLayout>
                  <c:x val="2.2387031738968721E-2"/>
                  <c:y val="-1.6035479065619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FF-44CB-B4FE-3246989A723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SIPOT</c:v>
                </c:pt>
                <c:pt idx="1">
                  <c:v>SIGEMI</c:v>
                </c:pt>
                <c:pt idx="2">
                  <c:v>ILTAIPRC</c:v>
                </c:pt>
                <c:pt idx="3">
                  <c:v>IPDPPSO</c:v>
                </c:pt>
                <c:pt idx="4">
                  <c:v>¿Cómo presentar una solicitud de información en la Ciudad de México?</c:v>
                </c:pt>
              </c:strCache>
            </c:strRef>
          </c:cat>
          <c:val>
            <c:numRef>
              <c:f>Hoja1!$B$2:$B$6</c:f>
              <c:numCache>
                <c:formatCode>#,##0</c:formatCode>
                <c:ptCount val="5"/>
                <c:pt idx="0">
                  <c:v>5547</c:v>
                </c:pt>
                <c:pt idx="1">
                  <c:v>2759</c:v>
                </c:pt>
                <c:pt idx="2">
                  <c:v>1844</c:v>
                </c:pt>
                <c:pt idx="3">
                  <c:v>6473</c:v>
                </c:pt>
                <c:pt idx="4">
                  <c:v>1110</c:v>
                </c:pt>
              </c:numCache>
            </c:numRef>
          </c:val>
          <c:extLst>
            <c:ext xmlns:c16="http://schemas.microsoft.com/office/drawing/2014/chart" uri="{C3380CC4-5D6E-409C-BE32-E72D297353CC}">
              <c16:uniqueId val="{00000009-2DFF-44CB-B4FE-3246989A723F}"/>
            </c:ext>
          </c:extLst>
        </c:ser>
        <c:dLbls>
          <c:showLegendKey val="0"/>
          <c:showVal val="1"/>
          <c:showCatName val="0"/>
          <c:showSerName val="0"/>
          <c:showPercent val="0"/>
          <c:showBubbleSize val="0"/>
        </c:dLbls>
        <c:gapWidth val="150"/>
        <c:shape val="box"/>
        <c:axId val="678732207"/>
        <c:axId val="678723055"/>
        <c:axId val="0"/>
      </c:bar3DChart>
      <c:catAx>
        <c:axId val="67873220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s-ES"/>
          </a:p>
        </c:txPr>
        <c:crossAx val="678723055"/>
        <c:crosses val="autoZero"/>
        <c:auto val="1"/>
        <c:lblAlgn val="ctr"/>
        <c:lblOffset val="100"/>
        <c:noMultiLvlLbl val="0"/>
      </c:catAx>
      <c:valAx>
        <c:axId val="678723055"/>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S"/>
          </a:p>
        </c:txPr>
        <c:crossAx val="678732207"/>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400" b="1" i="0" u="none" strike="noStrike" kern="1200" baseline="0">
                <a:solidFill>
                  <a:schemeClr val="tx1"/>
                </a:solidFill>
                <a:latin typeface="+mn-lt"/>
                <a:ea typeface="+mn-ea"/>
                <a:cs typeface="+mn-cs"/>
              </a:defRPr>
            </a:pPr>
            <a:endParaRPr lang="es-E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11DDD8"/>
      </a:solid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46013453616309"/>
          <c:y val="0.18312851335715674"/>
          <c:w val="0.81128455818022749"/>
          <c:h val="0.70609545068244883"/>
        </c:manualLayout>
      </c:layout>
      <c:bar3DChart>
        <c:barDir val="bar"/>
        <c:grouping val="clustered"/>
        <c:varyColors val="0"/>
        <c:ser>
          <c:idx val="0"/>
          <c:order val="0"/>
          <c:tx>
            <c:strRef>
              <c:f>'[AccionesCapacitacion grafica.xlsx]Hoja1'!$L$1</c:f>
              <c:strCache>
                <c:ptCount val="1"/>
                <c:pt idx="0">
                  <c:v>Número de cursos  55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'[AccionesCapacitacion grafica.xlsx]Hoja1'!$K$2:$K$7</c:f>
              <c:strCache>
                <c:ptCount val="6"/>
                <c:pt idx="0">
                  <c:v>IOA</c:v>
                </c:pt>
                <c:pt idx="1">
                  <c:v>TCIEVP</c:v>
                </c:pt>
                <c:pt idx="2">
                  <c:v>TSIRR</c:v>
                </c:pt>
                <c:pt idx="3">
                  <c:v>TPD</c:v>
                </c:pt>
                <c:pt idx="4">
                  <c:v>AP</c:v>
                </c:pt>
                <c:pt idx="5">
                  <c:v>IPDPPSO</c:v>
                </c:pt>
              </c:strCache>
            </c:strRef>
          </c:cat>
          <c:val>
            <c:numRef>
              <c:f>'[AccionesCapacitacion grafica.xlsx]Hoja1'!$L$2:$L$7</c:f>
              <c:numCache>
                <c:formatCode>#,##0</c:formatCode>
                <c:ptCount val="6"/>
                <c:pt idx="0">
                  <c:v>18</c:v>
                </c:pt>
                <c:pt idx="1">
                  <c:v>13</c:v>
                </c:pt>
                <c:pt idx="2">
                  <c:v>13</c:v>
                </c:pt>
                <c:pt idx="3">
                  <c:v>9</c:v>
                </c:pt>
                <c:pt idx="4">
                  <c:v>1</c:v>
                </c:pt>
                <c:pt idx="5">
                  <c:v>1</c:v>
                </c:pt>
              </c:numCache>
            </c:numRef>
          </c:val>
          <c:extLst>
            <c:ext xmlns:c16="http://schemas.microsoft.com/office/drawing/2014/chart" uri="{C3380CC4-5D6E-409C-BE32-E72D297353CC}">
              <c16:uniqueId val="{00000000-DEA5-4D12-B2BF-1BAC6F9B452B}"/>
            </c:ext>
          </c:extLst>
        </c:ser>
        <c:ser>
          <c:idx val="1"/>
          <c:order val="1"/>
          <c:tx>
            <c:strRef>
              <c:f>'[AccionesCapacitacion grafica.xlsx]Hoja1'!$M$1</c:f>
              <c:strCache>
                <c:ptCount val="1"/>
                <c:pt idx="0">
                  <c:v>Personas acreditadas  3,469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'[AccionesCapacitacion grafica.xlsx]Hoja1'!$K$2:$K$7</c:f>
              <c:strCache>
                <c:ptCount val="6"/>
                <c:pt idx="0">
                  <c:v>IOA</c:v>
                </c:pt>
                <c:pt idx="1">
                  <c:v>TCIEVP</c:v>
                </c:pt>
                <c:pt idx="2">
                  <c:v>TSIRR</c:v>
                </c:pt>
                <c:pt idx="3">
                  <c:v>TPD</c:v>
                </c:pt>
                <c:pt idx="4">
                  <c:v>AP</c:v>
                </c:pt>
                <c:pt idx="5">
                  <c:v>IPDPPSO</c:v>
                </c:pt>
              </c:strCache>
            </c:strRef>
          </c:cat>
          <c:val>
            <c:numRef>
              <c:f>'[AccionesCapacitacion grafica.xlsx]Hoja1'!$M$2:$M$7</c:f>
              <c:numCache>
                <c:formatCode>#,##0</c:formatCode>
                <c:ptCount val="6"/>
                <c:pt idx="0">
                  <c:v>1096</c:v>
                </c:pt>
                <c:pt idx="1">
                  <c:v>876</c:v>
                </c:pt>
                <c:pt idx="2">
                  <c:v>788</c:v>
                </c:pt>
                <c:pt idx="3">
                  <c:v>619</c:v>
                </c:pt>
                <c:pt idx="4">
                  <c:v>79</c:v>
                </c:pt>
                <c:pt idx="5">
                  <c:v>11</c:v>
                </c:pt>
              </c:numCache>
            </c:numRef>
          </c:val>
          <c:extLst>
            <c:ext xmlns:c16="http://schemas.microsoft.com/office/drawing/2014/chart" uri="{C3380CC4-5D6E-409C-BE32-E72D297353CC}">
              <c16:uniqueId val="{00000001-DEA5-4D12-B2BF-1BAC6F9B452B}"/>
            </c:ext>
          </c:extLst>
        </c:ser>
        <c:ser>
          <c:idx val="2"/>
          <c:order val="2"/>
          <c:tx>
            <c:strRef>
              <c:f>'[AccionesCapacitacion grafica.xlsx]Hoja1'!$N$1</c:f>
              <c:strCache>
                <c:ptCount val="1"/>
                <c:pt idx="0">
                  <c:v>Personas no acreditadas 235</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'[AccionesCapacitacion grafica.xlsx]Hoja1'!$K$2:$K$7</c:f>
              <c:strCache>
                <c:ptCount val="6"/>
                <c:pt idx="0">
                  <c:v>IOA</c:v>
                </c:pt>
                <c:pt idx="1">
                  <c:v>TCIEVP</c:v>
                </c:pt>
                <c:pt idx="2">
                  <c:v>TSIRR</c:v>
                </c:pt>
                <c:pt idx="3">
                  <c:v>TPD</c:v>
                </c:pt>
                <c:pt idx="4">
                  <c:v>AP</c:v>
                </c:pt>
                <c:pt idx="5">
                  <c:v>IPDPPSO</c:v>
                </c:pt>
              </c:strCache>
            </c:strRef>
          </c:cat>
          <c:val>
            <c:numRef>
              <c:f>'[AccionesCapacitacion grafica.xlsx]Hoja1'!$N$2:$N$7</c:f>
              <c:numCache>
                <c:formatCode>#,##0</c:formatCode>
                <c:ptCount val="6"/>
                <c:pt idx="0">
                  <c:v>70</c:v>
                </c:pt>
                <c:pt idx="1">
                  <c:v>57</c:v>
                </c:pt>
                <c:pt idx="2">
                  <c:v>53</c:v>
                </c:pt>
                <c:pt idx="3">
                  <c:v>47</c:v>
                </c:pt>
                <c:pt idx="4">
                  <c:v>8</c:v>
                </c:pt>
                <c:pt idx="5">
                  <c:v>0</c:v>
                </c:pt>
              </c:numCache>
            </c:numRef>
          </c:val>
          <c:extLst>
            <c:ext xmlns:c16="http://schemas.microsoft.com/office/drawing/2014/chart" uri="{C3380CC4-5D6E-409C-BE32-E72D297353CC}">
              <c16:uniqueId val="{00000002-DEA5-4D12-B2BF-1BAC6F9B452B}"/>
            </c:ext>
          </c:extLst>
        </c:ser>
        <c:dLbls>
          <c:showLegendKey val="0"/>
          <c:showVal val="1"/>
          <c:showCatName val="0"/>
          <c:showSerName val="0"/>
          <c:showPercent val="0"/>
          <c:showBubbleSize val="0"/>
        </c:dLbls>
        <c:gapWidth val="150"/>
        <c:shape val="box"/>
        <c:axId val="1089322144"/>
        <c:axId val="1089323792"/>
        <c:axId val="0"/>
      </c:bar3DChart>
      <c:catAx>
        <c:axId val="10893221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S"/>
          </a:p>
        </c:txPr>
        <c:crossAx val="1089323792"/>
        <c:crosses val="autoZero"/>
        <c:auto val="1"/>
        <c:lblAlgn val="ctr"/>
        <c:lblOffset val="100"/>
        <c:noMultiLvlLbl val="0"/>
      </c:catAx>
      <c:valAx>
        <c:axId val="1089323792"/>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089322144"/>
        <c:crosses val="autoZero"/>
        <c:crossBetween val="between"/>
      </c:valAx>
      <c:spPr>
        <a:noFill/>
        <a:ln>
          <a:noFill/>
        </a:ln>
        <a:effectLst/>
      </c:spPr>
    </c:plotArea>
    <c:legend>
      <c:legendPos val="b"/>
      <c:layout>
        <c:manualLayout>
          <c:xMode val="edge"/>
          <c:yMode val="edge"/>
          <c:x val="0.51529031701702821"/>
          <c:y val="0.15508391100007163"/>
          <c:w val="0.42603267683367713"/>
          <c:h val="0.1999225909505135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Cumplimiento de requisitos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Sujetos Obligados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B prst="relaxedInset"/>
            </a:sp3d>
          </c:spPr>
          <c:invertIfNegative val="0"/>
          <c:dPt>
            <c:idx val="0"/>
            <c:invertIfNegative val="0"/>
            <c:bubble3D val="0"/>
            <c:extLst>
              <c:ext xmlns:c16="http://schemas.microsoft.com/office/drawing/2014/chart" uri="{C3380CC4-5D6E-409C-BE32-E72D297353CC}">
                <c16:uniqueId val="{00000000-CC00-4B27-A93C-45CA5FDF8460}"/>
              </c:ext>
            </c:extLst>
          </c:dPt>
          <c:dPt>
            <c:idx val="1"/>
            <c:invertIfNegative val="0"/>
            <c:bubble3D val="0"/>
            <c:extLst>
              <c:ext xmlns:c16="http://schemas.microsoft.com/office/drawing/2014/chart" uri="{C3380CC4-5D6E-409C-BE32-E72D297353CC}">
                <c16:uniqueId val="{00000001-CC00-4B27-A93C-45CA5FDF8460}"/>
              </c:ext>
            </c:extLst>
          </c:dPt>
          <c:dPt>
            <c:idx val="3"/>
            <c:invertIfNegative val="0"/>
            <c:bubble3D val="0"/>
            <c:extLst>
              <c:ext xmlns:c16="http://schemas.microsoft.com/office/drawing/2014/chart" uri="{C3380CC4-5D6E-409C-BE32-E72D297353CC}">
                <c16:uniqueId val="{00000002-CC00-4B27-A93C-45CA5FDF8460}"/>
              </c:ext>
            </c:extLst>
          </c:dPt>
          <c:dPt>
            <c:idx val="4"/>
            <c:invertIfNegative val="0"/>
            <c:bubble3D val="0"/>
            <c:extLst>
              <c:ext xmlns:c16="http://schemas.microsoft.com/office/drawing/2014/chart" uri="{C3380CC4-5D6E-409C-BE32-E72D297353CC}">
                <c16:uniqueId val="{00000003-CC00-4B27-A93C-45CA5FDF84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Asistencia a la 1ra. RETAIP</c:v>
                </c:pt>
                <c:pt idx="1">
                  <c:v>Formato 1</c:v>
                </c:pt>
                <c:pt idx="2">
                  <c:v>Formato 2</c:v>
                </c:pt>
                <c:pt idx="3">
                  <c:v>Formato 3</c:v>
                </c:pt>
                <c:pt idx="4">
                  <c:v>Formato 4</c:v>
                </c:pt>
              </c:strCache>
            </c:strRef>
          </c:cat>
          <c:val>
            <c:numRef>
              <c:f>Hoja1!$B$2:$B$6</c:f>
              <c:numCache>
                <c:formatCode>#,##0</c:formatCode>
                <c:ptCount val="5"/>
                <c:pt idx="0" formatCode="General">
                  <c:v>76</c:v>
                </c:pt>
                <c:pt idx="1">
                  <c:v>91</c:v>
                </c:pt>
                <c:pt idx="2">
                  <c:v>98</c:v>
                </c:pt>
                <c:pt idx="3">
                  <c:v>81</c:v>
                </c:pt>
                <c:pt idx="4">
                  <c:v>55</c:v>
                </c:pt>
              </c:numCache>
            </c:numRef>
          </c:val>
          <c:extLst>
            <c:ext xmlns:c16="http://schemas.microsoft.com/office/drawing/2014/chart" uri="{C3380CC4-5D6E-409C-BE32-E72D297353CC}">
              <c16:uniqueId val="{00000004-CC00-4B27-A93C-45CA5FDF8460}"/>
            </c:ext>
          </c:extLst>
        </c:ser>
        <c:ser>
          <c:idx val="1"/>
          <c:order val="1"/>
          <c:tx>
            <c:strRef>
              <c:f>Hoja1!$C$1</c:f>
              <c:strCache>
                <c:ptCount val="1"/>
                <c:pt idx="0">
                  <c:v>Cumplieron en tiempo y forma</c:v>
                </c:pt>
              </c:strCache>
            </c:strRef>
          </c:tx>
          <c:spPr>
            <a:solidFill>
              <a:srgbClr val="AF1B5E"/>
            </a:solidFill>
            <a:ln>
              <a:noFill/>
            </a:ln>
            <a:effectLst>
              <a:outerShdw blurRad="57150" dist="19050" dir="5400000" algn="ctr" rotWithShape="0">
                <a:srgbClr val="000000">
                  <a:alpha val="63000"/>
                </a:srgbClr>
              </a:outerShdw>
            </a:effectLst>
            <a:sp3d/>
          </c:spPr>
          <c:invertIfNegative val="0"/>
          <c:dLbls>
            <c:dLbl>
              <c:idx val="1"/>
              <c:layout>
                <c:manualLayout>
                  <c:x val="8.235308307247321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00-4B27-A93C-45CA5FDF8460}"/>
                </c:ext>
              </c:extLst>
            </c:dLbl>
            <c:dLbl>
              <c:idx val="3"/>
              <c:layout>
                <c:manualLayout>
                  <c:x val="9.8823699686966891E-3"/>
                  <c:y val="-3.0162007982245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00-4B27-A93C-45CA5FDF8460}"/>
                </c:ext>
              </c:extLst>
            </c:dLbl>
            <c:dLbl>
              <c:idx val="4"/>
              <c:layout>
                <c:manualLayout>
                  <c:x val="9.40860314628336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00-4B27-A93C-45CA5FDF84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Asistencia a la 1ra. RETAIP</c:v>
                </c:pt>
                <c:pt idx="1">
                  <c:v>Formato 1</c:v>
                </c:pt>
                <c:pt idx="2">
                  <c:v>Formato 2</c:v>
                </c:pt>
                <c:pt idx="3">
                  <c:v>Formato 3</c:v>
                </c:pt>
                <c:pt idx="4">
                  <c:v>Formato 4</c:v>
                </c:pt>
              </c:strCache>
            </c:strRef>
          </c:cat>
          <c:val>
            <c:numRef>
              <c:f>Hoja1!$C$2:$C$6</c:f>
              <c:numCache>
                <c:formatCode>General</c:formatCode>
                <c:ptCount val="5"/>
                <c:pt idx="0">
                  <c:v>76</c:v>
                </c:pt>
                <c:pt idx="1">
                  <c:v>82</c:v>
                </c:pt>
                <c:pt idx="2">
                  <c:v>98</c:v>
                </c:pt>
                <c:pt idx="3">
                  <c:v>79</c:v>
                </c:pt>
                <c:pt idx="4">
                  <c:v>50</c:v>
                </c:pt>
              </c:numCache>
            </c:numRef>
          </c:val>
          <c:extLst>
            <c:ext xmlns:c16="http://schemas.microsoft.com/office/drawing/2014/chart" uri="{C3380CC4-5D6E-409C-BE32-E72D297353CC}">
              <c16:uniqueId val="{00000008-CC00-4B27-A93C-45CA5FDF8460}"/>
            </c:ext>
          </c:extLst>
        </c:ser>
        <c:ser>
          <c:idx val="2"/>
          <c:order val="2"/>
          <c:tx>
            <c:strRef>
              <c:f>Hoja1!$D$1</c:f>
              <c:strCache>
                <c:ptCount val="1"/>
                <c:pt idx="0">
                  <c:v>No cumplieron en tiempo y forma</c:v>
                </c:pt>
              </c:strCache>
            </c:strRef>
          </c:tx>
          <c:spPr>
            <a:solidFill>
              <a:srgbClr val="008080"/>
            </a:solidFill>
            <a:ln>
              <a:noFill/>
            </a:ln>
            <a:effectLst>
              <a:outerShdw blurRad="57150" dist="19050" dir="5400000" algn="ctr" rotWithShape="0">
                <a:srgbClr val="000000">
                  <a:alpha val="63000"/>
                </a:srgbClr>
              </a:outerShdw>
            </a:effectLst>
            <a:sp3d/>
          </c:spPr>
          <c:invertIfNegative val="0"/>
          <c:dLbls>
            <c:dLbl>
              <c:idx val="0"/>
              <c:layout>
                <c:manualLayout>
                  <c:x val="4.9411849843483445E-3"/>
                  <c:y val="-1.80972047893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00-4B27-A93C-45CA5FDF8460}"/>
                </c:ext>
              </c:extLst>
            </c:dLbl>
            <c:dLbl>
              <c:idx val="1"/>
              <c:layout>
                <c:manualLayout>
                  <c:x val="8.2353083072472921E-3"/>
                  <c:y val="-3.0162007982244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00-4B27-A93C-45CA5FDF8460}"/>
                </c:ext>
              </c:extLst>
            </c:dLbl>
            <c:dLbl>
              <c:idx val="2"/>
              <c:layout>
                <c:manualLayout>
                  <c:x val="6.5882466457977728E-3"/>
                  <c:y val="-1.5081003991122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C00-4B27-A93C-45CA5FDF8460}"/>
                </c:ext>
              </c:extLst>
            </c:dLbl>
            <c:dLbl>
              <c:idx val="3"/>
              <c:layout>
                <c:manualLayout>
                  <c:x val="6.5882466457977728E-3"/>
                  <c:y val="-3.0162007982244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00-4B27-A93C-45CA5FDF8460}"/>
                </c:ext>
              </c:extLst>
            </c:dLbl>
            <c:dLbl>
              <c:idx val="4"/>
              <c:layout>
                <c:manualLayout>
                  <c:x val="8.2353083072472921E-3"/>
                  <c:y val="-3.0162007982244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C00-4B27-A93C-45CA5FDF84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Asistencia a la 1ra. RETAIP</c:v>
                </c:pt>
                <c:pt idx="1">
                  <c:v>Formato 1</c:v>
                </c:pt>
                <c:pt idx="2">
                  <c:v>Formato 2</c:v>
                </c:pt>
                <c:pt idx="3">
                  <c:v>Formato 3</c:v>
                </c:pt>
                <c:pt idx="4">
                  <c:v>Formato 4</c:v>
                </c:pt>
              </c:strCache>
            </c:strRef>
          </c:cat>
          <c:val>
            <c:numRef>
              <c:f>Hoja1!$D$2:$D$6</c:f>
              <c:numCache>
                <c:formatCode>#,##0</c:formatCode>
                <c:ptCount val="5"/>
                <c:pt idx="0" formatCode="General">
                  <c:v>0</c:v>
                </c:pt>
                <c:pt idx="1">
                  <c:v>9</c:v>
                </c:pt>
                <c:pt idx="2">
                  <c:v>0</c:v>
                </c:pt>
                <c:pt idx="3">
                  <c:v>2</c:v>
                </c:pt>
                <c:pt idx="4">
                  <c:v>5</c:v>
                </c:pt>
              </c:numCache>
            </c:numRef>
          </c:val>
          <c:extLst>
            <c:ext xmlns:c16="http://schemas.microsoft.com/office/drawing/2014/chart" uri="{C3380CC4-5D6E-409C-BE32-E72D297353CC}">
              <c16:uniqueId val="{0000000E-CC00-4B27-A93C-45CA5FDF8460}"/>
            </c:ext>
          </c:extLst>
        </c:ser>
        <c:dLbls>
          <c:showLegendKey val="0"/>
          <c:showVal val="1"/>
          <c:showCatName val="0"/>
          <c:showSerName val="0"/>
          <c:showPercent val="0"/>
          <c:showBubbleSize val="0"/>
        </c:dLbls>
        <c:gapWidth val="150"/>
        <c:shape val="box"/>
        <c:axId val="678732207"/>
        <c:axId val="678723055"/>
        <c:axId val="0"/>
      </c:bar3DChart>
      <c:catAx>
        <c:axId val="6787322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S"/>
          </a:p>
        </c:txPr>
        <c:crossAx val="678723055"/>
        <c:crosses val="autoZero"/>
        <c:auto val="1"/>
        <c:lblAlgn val="ctr"/>
        <c:lblOffset val="100"/>
        <c:noMultiLvlLbl val="0"/>
      </c:catAx>
      <c:valAx>
        <c:axId val="678723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7873220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8080"/>
      </a:solid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091796592323971E-2"/>
          <c:y val="3.2943886444758028E-2"/>
          <c:w val="0.97090820340767603"/>
          <c:h val="0.63209908917346458"/>
        </c:manualLayout>
      </c:layout>
      <c:pie3DChart>
        <c:varyColors val="1"/>
        <c:ser>
          <c:idx val="0"/>
          <c:order val="0"/>
          <c:tx>
            <c:strRef>
              <c:f>Hoja1!$B$1</c:f>
              <c:strCache>
                <c:ptCount val="1"/>
                <c:pt idx="0">
                  <c:v>Datos</c:v>
                </c:pt>
              </c:strCache>
            </c:strRef>
          </c:tx>
          <c:explosion val="10"/>
          <c:dPt>
            <c:idx val="0"/>
            <c:bubble3D val="0"/>
            <c:spPr>
              <a:solidFill>
                <a:srgbClr val="008080"/>
              </a:solidFill>
              <a:ln>
                <a:noFill/>
              </a:ln>
              <a:effectLst/>
              <a:sp3d/>
            </c:spPr>
            <c:extLst>
              <c:ext xmlns:c16="http://schemas.microsoft.com/office/drawing/2014/chart" uri="{C3380CC4-5D6E-409C-BE32-E72D297353CC}">
                <c16:uniqueId val="{00000001-6884-48E0-9DCB-B07FC1F5CFEC}"/>
              </c:ext>
            </c:extLst>
          </c:dPt>
          <c:dPt>
            <c:idx val="1"/>
            <c:bubble3D val="0"/>
            <c:spPr>
              <a:solidFill>
                <a:srgbClr val="FFFF00"/>
              </a:solidFill>
              <a:ln>
                <a:noFill/>
              </a:ln>
              <a:effectLst/>
              <a:sp3d/>
            </c:spPr>
            <c:extLst>
              <c:ext xmlns:c16="http://schemas.microsoft.com/office/drawing/2014/chart" uri="{C3380CC4-5D6E-409C-BE32-E72D297353CC}">
                <c16:uniqueId val="{00000003-6884-48E0-9DCB-B07FC1F5CFEC}"/>
              </c:ext>
            </c:extLst>
          </c:dPt>
          <c:dPt>
            <c:idx val="2"/>
            <c:bubble3D val="0"/>
            <c:spPr>
              <a:solidFill>
                <a:srgbClr val="FF33CC"/>
              </a:solidFill>
              <a:ln>
                <a:noFill/>
              </a:ln>
              <a:effectLst/>
              <a:sp3d/>
            </c:spPr>
            <c:extLst>
              <c:ext xmlns:c16="http://schemas.microsoft.com/office/drawing/2014/chart" uri="{C3380CC4-5D6E-409C-BE32-E72D297353CC}">
                <c16:uniqueId val="{00000005-6884-48E0-9DCB-B07FC1F5CFEC}"/>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7-6884-48E0-9DCB-B07FC1F5CFEC}"/>
              </c:ext>
            </c:extLst>
          </c:dPt>
          <c:dLbls>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84-48E0-9DCB-B07FC1F5CFEC}"/>
                </c:ext>
              </c:extLst>
            </c:dLbl>
            <c:dLbl>
              <c:idx val="2"/>
              <c:numFmt formatCode="General" sourceLinked="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s-ES"/>
                </a:p>
              </c:txPr>
              <c:dLblPos val="inEnd"/>
              <c:showLegendKey val="0"/>
              <c:showVal val="1"/>
              <c:showCatName val="0"/>
              <c:showSerName val="0"/>
              <c:showPercent val="1"/>
              <c:showBubbleSize val="0"/>
              <c:separator>; </c:separator>
              <c:extLst>
                <c:ext xmlns:c15="http://schemas.microsoft.com/office/drawing/2012/chart" uri="{CE6537A1-D6FC-4f65-9D91-7224C49458BB}">
                  <c15:layout>
                    <c:manualLayout>
                      <c:w val="0.1930741532610821"/>
                      <c:h val="0.10978968736086689"/>
                    </c:manualLayout>
                  </c15:layout>
                </c:ext>
                <c:ext xmlns:c16="http://schemas.microsoft.com/office/drawing/2014/chart" uri="{C3380CC4-5D6E-409C-BE32-E72D297353CC}">
                  <c16:uniqueId val="{00000005-6884-48E0-9DCB-B07FC1F5CFE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ES"/>
              </a:p>
            </c:txPr>
            <c:dLblPos val="inEnd"/>
            <c:showLegendKey val="0"/>
            <c:showVal val="1"/>
            <c:showCatName val="0"/>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4"/>
                <c:pt idx="0">
                  <c:v>Entregaron formato 1 en tiempo y forma</c:v>
                </c:pt>
                <c:pt idx="1">
                  <c:v>Entregaron el formato 1 fuera de tiempo</c:v>
                </c:pt>
                <c:pt idx="2">
                  <c:v>Tenemos algún dato de contacto pero no formato</c:v>
                </c:pt>
                <c:pt idx="3">
                  <c:v>Sin datos de contacto y sin formato</c:v>
                </c:pt>
              </c:strCache>
            </c:strRef>
          </c:cat>
          <c:val>
            <c:numRef>
              <c:f>Hoja1!$B$2:$B$5</c:f>
              <c:numCache>
                <c:formatCode>General</c:formatCode>
                <c:ptCount val="4"/>
                <c:pt idx="0">
                  <c:v>82</c:v>
                </c:pt>
                <c:pt idx="1">
                  <c:v>12</c:v>
                </c:pt>
                <c:pt idx="2">
                  <c:v>36</c:v>
                </c:pt>
                <c:pt idx="3">
                  <c:v>20</c:v>
                </c:pt>
              </c:numCache>
            </c:numRef>
          </c:val>
          <c:extLst>
            <c:ext xmlns:c16="http://schemas.microsoft.com/office/drawing/2014/chart" uri="{C3380CC4-5D6E-409C-BE32-E72D297353CC}">
              <c16:uniqueId val="{00000008-6884-48E0-9DCB-B07FC1F5CF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7407427383481316E-2"/>
          <c:y val="0.69045999758521537"/>
          <c:w val="0.96143348213811586"/>
          <c:h val="0.30900139227419876"/>
        </c:manualLayout>
      </c:layout>
      <c:overlay val="0"/>
      <c:spPr>
        <a:noFill/>
        <a:ln>
          <a:solidFill>
            <a:srgbClr val="11DDD8">
              <a:alpha val="90000"/>
            </a:srgbClr>
          </a:solidFill>
        </a:ln>
        <a:effectLst/>
      </c:spPr>
      <c:txPr>
        <a:bodyPr rot="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Pt>
            <c:idx val="0"/>
            <c:invertIfNegative val="0"/>
            <c:bubble3D val="0"/>
            <c:spPr>
              <a:solidFill>
                <a:srgbClr val="FF6600"/>
              </a:solidFill>
            </c:spPr>
            <c:extLst>
              <c:ext xmlns:c16="http://schemas.microsoft.com/office/drawing/2014/chart" uri="{C3380CC4-5D6E-409C-BE32-E72D297353CC}">
                <c16:uniqueId val="{00000001-3C33-4C24-BD18-CD684C77808D}"/>
              </c:ext>
            </c:extLst>
          </c:dPt>
          <c:dPt>
            <c:idx val="1"/>
            <c:invertIfNegative val="0"/>
            <c:bubble3D val="0"/>
            <c:spPr>
              <a:solidFill>
                <a:srgbClr val="FF6600"/>
              </a:solidFill>
            </c:spPr>
            <c:extLst>
              <c:ext xmlns:c16="http://schemas.microsoft.com/office/drawing/2014/chart" uri="{C3380CC4-5D6E-409C-BE32-E72D297353CC}">
                <c16:uniqueId val="{00000003-3C33-4C24-BD18-CD684C77808D}"/>
              </c:ext>
            </c:extLst>
          </c:dPt>
          <c:dPt>
            <c:idx val="2"/>
            <c:invertIfNegative val="0"/>
            <c:bubble3D val="0"/>
            <c:spPr>
              <a:solidFill>
                <a:srgbClr val="FFFF66"/>
              </a:solidFill>
            </c:spPr>
            <c:extLst>
              <c:ext xmlns:c16="http://schemas.microsoft.com/office/drawing/2014/chart" uri="{C3380CC4-5D6E-409C-BE32-E72D297353CC}">
                <c16:uniqueId val="{00000005-3C33-4C24-BD18-CD684C77808D}"/>
              </c:ext>
            </c:extLst>
          </c:dPt>
          <c:dPt>
            <c:idx val="3"/>
            <c:invertIfNegative val="0"/>
            <c:bubble3D val="0"/>
            <c:spPr>
              <a:solidFill>
                <a:srgbClr val="FFFF66"/>
              </a:solidFill>
            </c:spPr>
            <c:extLst>
              <c:ext xmlns:c16="http://schemas.microsoft.com/office/drawing/2014/chart" uri="{C3380CC4-5D6E-409C-BE32-E72D297353CC}">
                <c16:uniqueId val="{00000007-3C33-4C24-BD18-CD684C77808D}"/>
              </c:ext>
            </c:extLst>
          </c:dPt>
          <c:dPt>
            <c:idx val="4"/>
            <c:invertIfNegative val="0"/>
            <c:bubble3D val="0"/>
            <c:spPr>
              <a:solidFill>
                <a:srgbClr val="66CCFF"/>
              </a:solidFill>
            </c:spPr>
            <c:extLst>
              <c:ext xmlns:c16="http://schemas.microsoft.com/office/drawing/2014/chart" uri="{C3380CC4-5D6E-409C-BE32-E72D297353CC}">
                <c16:uniqueId val="{00000009-3C33-4C24-BD18-CD684C77808D}"/>
              </c:ext>
            </c:extLst>
          </c:dPt>
          <c:dPt>
            <c:idx val="5"/>
            <c:invertIfNegative val="0"/>
            <c:bubble3D val="0"/>
            <c:spPr>
              <a:solidFill>
                <a:srgbClr val="FF9999"/>
              </a:solidFill>
            </c:spPr>
            <c:extLst>
              <c:ext xmlns:c16="http://schemas.microsoft.com/office/drawing/2014/chart" uri="{C3380CC4-5D6E-409C-BE32-E72D297353CC}">
                <c16:uniqueId val="{0000000B-3C33-4C24-BD18-CD684C77808D}"/>
              </c:ext>
            </c:extLst>
          </c:dPt>
          <c:dPt>
            <c:idx val="6"/>
            <c:invertIfNegative val="0"/>
            <c:bubble3D val="0"/>
            <c:spPr>
              <a:solidFill>
                <a:srgbClr val="00FFFF"/>
              </a:solidFill>
            </c:spPr>
            <c:extLst>
              <c:ext xmlns:c16="http://schemas.microsoft.com/office/drawing/2014/chart" uri="{C3380CC4-5D6E-409C-BE32-E72D297353CC}">
                <c16:uniqueId val="{0000000D-3C33-4C24-BD18-CD684C77808D}"/>
              </c:ext>
            </c:extLst>
          </c:dPt>
          <c:dPt>
            <c:idx val="7"/>
            <c:invertIfNegative val="0"/>
            <c:bubble3D val="0"/>
            <c:spPr>
              <a:solidFill>
                <a:srgbClr val="00FFFF"/>
              </a:solidFill>
            </c:spPr>
            <c:extLst>
              <c:ext xmlns:c16="http://schemas.microsoft.com/office/drawing/2014/chart" uri="{C3380CC4-5D6E-409C-BE32-E72D297353CC}">
                <c16:uniqueId val="{0000000F-3C33-4C24-BD18-CD684C77808D}"/>
              </c:ext>
            </c:extLst>
          </c:dPt>
          <c:dPt>
            <c:idx val="8"/>
            <c:invertIfNegative val="0"/>
            <c:bubble3D val="0"/>
            <c:spPr>
              <a:solidFill>
                <a:srgbClr val="CC00CC"/>
              </a:solidFill>
            </c:spPr>
            <c:extLst>
              <c:ext xmlns:c16="http://schemas.microsoft.com/office/drawing/2014/chart" uri="{C3380CC4-5D6E-409C-BE32-E72D297353CC}">
                <c16:uniqueId val="{00000011-3C33-4C24-BD18-CD684C77808D}"/>
              </c:ext>
            </c:extLst>
          </c:dPt>
          <c:dPt>
            <c:idx val="9"/>
            <c:invertIfNegative val="0"/>
            <c:bubble3D val="0"/>
            <c:spPr>
              <a:solidFill>
                <a:srgbClr val="CC00CC"/>
              </a:solidFill>
            </c:spPr>
            <c:extLst>
              <c:ext xmlns:c16="http://schemas.microsoft.com/office/drawing/2014/chart" uri="{C3380CC4-5D6E-409C-BE32-E72D297353CC}">
                <c16:uniqueId val="{00000013-3C33-4C24-BD18-CD684C77808D}"/>
              </c:ext>
            </c:extLst>
          </c:dPt>
          <c:dPt>
            <c:idx val="10"/>
            <c:invertIfNegative val="0"/>
            <c:bubble3D val="0"/>
            <c:spPr>
              <a:solidFill>
                <a:srgbClr val="CC00CC"/>
              </a:solidFill>
            </c:spPr>
            <c:extLst>
              <c:ext xmlns:c16="http://schemas.microsoft.com/office/drawing/2014/chart" uri="{C3380CC4-5D6E-409C-BE32-E72D297353CC}">
                <c16:uniqueId val="{00000015-3C33-4C24-BD18-CD684C77808D}"/>
              </c:ext>
            </c:extLst>
          </c:dPt>
          <c:dPt>
            <c:idx val="11"/>
            <c:invertIfNegative val="0"/>
            <c:bubble3D val="0"/>
            <c:spPr>
              <a:solidFill>
                <a:srgbClr val="CC00CC"/>
              </a:solidFill>
            </c:spPr>
            <c:extLst>
              <c:ext xmlns:c16="http://schemas.microsoft.com/office/drawing/2014/chart" uri="{C3380CC4-5D6E-409C-BE32-E72D297353CC}">
                <c16:uniqueId val="{00000017-3C33-4C24-BD18-CD684C77808D}"/>
              </c:ext>
            </c:extLst>
          </c:dPt>
          <c:dPt>
            <c:idx val="12"/>
            <c:invertIfNegative val="0"/>
            <c:bubble3D val="0"/>
            <c:spPr>
              <a:solidFill>
                <a:srgbClr val="CC00CC"/>
              </a:solidFill>
            </c:spPr>
            <c:extLst>
              <c:ext xmlns:c16="http://schemas.microsoft.com/office/drawing/2014/chart" uri="{C3380CC4-5D6E-409C-BE32-E72D297353CC}">
                <c16:uniqueId val="{00000019-3C33-4C24-BD18-CD684C77808D}"/>
              </c:ext>
            </c:extLst>
          </c:dPt>
          <c:dPt>
            <c:idx val="13"/>
            <c:invertIfNegative val="0"/>
            <c:bubble3D val="0"/>
            <c:spPr>
              <a:solidFill>
                <a:srgbClr val="CC00CC"/>
              </a:solidFill>
            </c:spPr>
            <c:extLst>
              <c:ext xmlns:c16="http://schemas.microsoft.com/office/drawing/2014/chart" uri="{C3380CC4-5D6E-409C-BE32-E72D297353CC}">
                <c16:uniqueId val="{0000001B-3C33-4C24-BD18-CD684C77808D}"/>
              </c:ext>
            </c:extLst>
          </c:dPt>
          <c:dPt>
            <c:idx val="14"/>
            <c:invertIfNegative val="0"/>
            <c:bubble3D val="0"/>
            <c:spPr>
              <a:solidFill>
                <a:srgbClr val="CC00CC"/>
              </a:solidFill>
            </c:spPr>
            <c:extLst>
              <c:ext xmlns:c16="http://schemas.microsoft.com/office/drawing/2014/chart" uri="{C3380CC4-5D6E-409C-BE32-E72D297353CC}">
                <c16:uniqueId val="{0000001D-3C33-4C24-BD18-CD684C77808D}"/>
              </c:ext>
            </c:extLst>
          </c:dPt>
          <c:dPt>
            <c:idx val="15"/>
            <c:invertIfNegative val="0"/>
            <c:bubble3D val="0"/>
            <c:spPr>
              <a:solidFill>
                <a:srgbClr val="CC00CC"/>
              </a:solidFill>
            </c:spPr>
            <c:extLst>
              <c:ext xmlns:c16="http://schemas.microsoft.com/office/drawing/2014/chart" uri="{C3380CC4-5D6E-409C-BE32-E72D297353CC}">
                <c16:uniqueId val="{0000001F-3C33-4C24-BD18-CD684C77808D}"/>
              </c:ext>
            </c:extLst>
          </c:dPt>
          <c:cat>
            <c:strRef>
              <c:f>GRAFICO!$B$1:$Q$1</c:f>
              <c:strCache>
                <c:ptCount val="16"/>
                <c:pt idx="0">
                  <c:v>CURSO: ÉTICA PÚBLICA</c:v>
                </c:pt>
                <c:pt idx="1">
                  <c:v>CURSO: ANTICORRUPCIÓN, INTRODUCCIÓN A CONCEPTOS Y PERSPECTIVA PRÁCTICA</c:v>
                </c:pt>
                <c:pt idx="2">
                  <c:v>CURSO: INTRODUCIÓN A LA LEY GENERAL DE ARCHIVOS</c:v>
                </c:pt>
                <c:pt idx="3">
                  <c:v>CURSO: INTRODUCCIÓN A LA ORGANIZACIÓN DE ARCHIVOS</c:v>
                </c:pt>
                <c:pt idx="4">
                  <c:v>CURSO: EL INFO-CDMX EN EL SNT</c:v>
                </c:pt>
                <c:pt idx="5">
                  <c:v>TURORIAL SISTEMA DE GESTIÓN DE MEDIOS DE IMPUGNACIÓN (CON EVALUACIÓN)</c:v>
                </c:pt>
                <c:pt idx="6">
                  <c:v>CURSO ILGPDPPSO</c:v>
                </c:pt>
                <c:pt idx="7">
                  <c:v>CURSO: IPDPPSOCDMX</c:v>
                </c:pt>
                <c:pt idx="8">
                  <c:v>CURSO: REFORMA CONSTITUCIONAL EN MATERIA DE TRANSPARENCIA</c:v>
                </c:pt>
                <c:pt idx="9">
                  <c:v>CURSO: SENSIBILIZACIÓN PARA LA TRANSPARENCIA Y RENDICIÓN DE CUENTAS</c:v>
                </c:pt>
                <c:pt idx="10">
                  <c:v>CURSO: CLASIFICACIÓN Y DESCLASIFICACIÓN DE LA INFORMACIÓN </c:v>
                </c:pt>
                <c:pt idx="11">
                  <c:v>CURSO: ILGTAIP</c:v>
                </c:pt>
                <c:pt idx="12">
                  <c:v>TALLER: PRUEBA DE DAÑO</c:v>
                </c:pt>
                <c:pt idx="13">
                  <c:v>TALLER: CLASIFICACIÓN DE INFORMACIÓN Y ELABORACIÓN DE VERSIONES PÚBLICAS</c:v>
                </c:pt>
                <c:pt idx="14">
                  <c:v>TALLER: SOLICITUDES DE INFORMACIÓN Y RECURSO DE REVISIÓN</c:v>
                </c:pt>
                <c:pt idx="15">
                  <c:v>CURSO: ITAIPRCCDMX</c:v>
                </c:pt>
              </c:strCache>
            </c:strRef>
          </c:cat>
          <c:val>
            <c:numRef>
              <c:f>GRAFICO!$B$2:$Q$2</c:f>
              <c:numCache>
                <c:formatCode>General</c:formatCode>
                <c:ptCount val="16"/>
                <c:pt idx="0">
                  <c:v>24</c:v>
                </c:pt>
                <c:pt idx="1">
                  <c:v>22</c:v>
                </c:pt>
                <c:pt idx="2">
                  <c:v>37</c:v>
                </c:pt>
                <c:pt idx="3">
                  <c:v>79</c:v>
                </c:pt>
                <c:pt idx="4">
                  <c:v>61</c:v>
                </c:pt>
                <c:pt idx="5">
                  <c:v>61</c:v>
                </c:pt>
                <c:pt idx="6">
                  <c:v>22</c:v>
                </c:pt>
                <c:pt idx="7">
                  <c:v>89</c:v>
                </c:pt>
                <c:pt idx="8">
                  <c:v>19</c:v>
                </c:pt>
                <c:pt idx="9">
                  <c:v>20</c:v>
                </c:pt>
                <c:pt idx="10">
                  <c:v>23</c:v>
                </c:pt>
                <c:pt idx="11">
                  <c:v>25</c:v>
                </c:pt>
                <c:pt idx="12">
                  <c:v>77</c:v>
                </c:pt>
                <c:pt idx="13">
                  <c:v>80</c:v>
                </c:pt>
                <c:pt idx="14">
                  <c:v>80</c:v>
                </c:pt>
                <c:pt idx="15">
                  <c:v>88</c:v>
                </c:pt>
              </c:numCache>
            </c:numRef>
          </c:val>
          <c:extLst>
            <c:ext xmlns:c16="http://schemas.microsoft.com/office/drawing/2014/chart" uri="{C3380CC4-5D6E-409C-BE32-E72D297353CC}">
              <c16:uniqueId val="{00000020-3C33-4C24-BD18-CD684C77808D}"/>
            </c:ext>
          </c:extLst>
        </c:ser>
        <c:dLbls>
          <c:showLegendKey val="0"/>
          <c:showVal val="0"/>
          <c:showCatName val="0"/>
          <c:showSerName val="0"/>
          <c:showPercent val="0"/>
          <c:showBubbleSize val="0"/>
        </c:dLbls>
        <c:gapWidth val="150"/>
        <c:shape val="box"/>
        <c:axId val="31280128"/>
        <c:axId val="31281920"/>
        <c:axId val="0"/>
      </c:bar3DChart>
      <c:catAx>
        <c:axId val="31280128"/>
        <c:scaling>
          <c:orientation val="minMax"/>
        </c:scaling>
        <c:delete val="0"/>
        <c:axPos val="l"/>
        <c:numFmt formatCode="General" sourceLinked="0"/>
        <c:majorTickMark val="out"/>
        <c:minorTickMark val="none"/>
        <c:tickLblPos val="nextTo"/>
        <c:txPr>
          <a:bodyPr/>
          <a:lstStyle/>
          <a:p>
            <a:pPr>
              <a:defRPr sz="1400" b="1"/>
            </a:pPr>
            <a:endParaRPr lang="es-ES"/>
          </a:p>
        </c:txPr>
        <c:crossAx val="31281920"/>
        <c:crosses val="autoZero"/>
        <c:auto val="1"/>
        <c:lblAlgn val="ctr"/>
        <c:lblOffset val="100"/>
        <c:noMultiLvlLbl val="0"/>
      </c:catAx>
      <c:valAx>
        <c:axId val="31281920"/>
        <c:scaling>
          <c:orientation val="minMax"/>
        </c:scaling>
        <c:delete val="0"/>
        <c:axPos val="b"/>
        <c:majorGridlines/>
        <c:numFmt formatCode="General" sourceLinked="1"/>
        <c:majorTickMark val="out"/>
        <c:minorTickMark val="none"/>
        <c:tickLblPos val="nextTo"/>
        <c:crossAx val="3128012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31C-4611-88F8-93AE3D8D8A2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31C-4611-88F8-93AE3D8D8A2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31C-4611-88F8-93AE3D8D8A2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31C-4611-88F8-93AE3D8D8A20}"/>
              </c:ext>
            </c:extLst>
          </c:dPt>
          <c:dLbls>
            <c:dLbl>
              <c:idx val="0"/>
              <c:layout>
                <c:manualLayout>
                  <c:x val="-0.18843070087647137"/>
                  <c:y val="8.344614521572395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1C-4611-88F8-93AE3D8D8A20}"/>
                </c:ext>
              </c:extLst>
            </c:dLbl>
            <c:dLbl>
              <c:idx val="1"/>
              <c:layout>
                <c:manualLayout>
                  <c:x val="0.2352920575090954"/>
                  <c:y val="-0.4069980066883020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2670941903939717"/>
                      <c:h val="0.12347027120596796"/>
                    </c:manualLayout>
                  </c15:layout>
                </c:ext>
                <c:ext xmlns:c16="http://schemas.microsoft.com/office/drawing/2014/chart" uri="{C3380CC4-5D6E-409C-BE32-E72D297353CC}">
                  <c16:uniqueId val="{00000003-331C-4611-88F8-93AE3D8D8A20}"/>
                </c:ext>
              </c:extLst>
            </c:dLbl>
            <c:dLbl>
              <c:idx val="2"/>
              <c:layout>
                <c:manualLayout>
                  <c:x val="-3.8573947798913717E-2"/>
                  <c:y val="-4.7933615895660607E-2"/>
                </c:manualLayout>
              </c:layout>
              <c:tx>
                <c:rich>
                  <a:bodyPr/>
                  <a:lstStyle/>
                  <a:p>
                    <a:fld id="{CC1BB5DB-1488-40E4-8D1D-0DA3E31C8093}" type="CATEGORYNAME">
                      <a:rPr lang="en-US" sz="1600"/>
                      <a:pPr/>
                      <a:t>[NOMBRE DE CATEGORÍA]</a:t>
                    </a:fld>
                    <a:r>
                      <a:rPr lang="en-US" sz="1600" baseline="0" dirty="0"/>
                      <a:t>; </a:t>
                    </a:r>
                    <a:fld id="{7788571D-40C3-4D0C-9D58-6CF18B4BD0B1}" type="VALUE">
                      <a:rPr lang="en-US" sz="1600" baseline="0"/>
                      <a:pPr/>
                      <a:t>[VALOR]</a:t>
                    </a:fld>
                    <a:endParaRPr lang="en-US" sz="1600"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1C-4611-88F8-93AE3D8D8A20}"/>
                </c:ext>
              </c:extLst>
            </c:dLbl>
            <c:dLbl>
              <c:idx val="3"/>
              <c:layout>
                <c:manualLayout>
                  <c:x val="0.1252560701152208"/>
                  <c:y val="0.13980295634985507"/>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1C-4611-88F8-93AE3D8D8A2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TotalesDemandados2022!$J$12:$M$12</c:f>
              <c:strCache>
                <c:ptCount val="4"/>
                <c:pt idx="0">
                  <c:v>ILTAIRC</c:v>
                </c:pt>
                <c:pt idx="1">
                  <c:v>ILPDPPSO</c:v>
                </c:pt>
                <c:pt idx="2">
                  <c:v>Tutorial SIGEMI</c:v>
                </c:pt>
                <c:pt idx="3">
                  <c:v>Otros</c:v>
                </c:pt>
              </c:strCache>
            </c:strRef>
          </c:cat>
          <c:val>
            <c:numRef>
              <c:f>TotalesDemandados2022!$J$13:$M$13</c:f>
              <c:numCache>
                <c:formatCode>#,##0</c:formatCode>
                <c:ptCount val="4"/>
                <c:pt idx="0">
                  <c:v>3203</c:v>
                </c:pt>
                <c:pt idx="1">
                  <c:v>6210</c:v>
                </c:pt>
                <c:pt idx="2">
                  <c:v>462</c:v>
                </c:pt>
                <c:pt idx="3">
                  <c:v>1577</c:v>
                </c:pt>
              </c:numCache>
            </c:numRef>
          </c:val>
          <c:extLst>
            <c:ext xmlns:c16="http://schemas.microsoft.com/office/drawing/2014/chart" uri="{C3380CC4-5D6E-409C-BE32-E72D297353CC}">
              <c16:uniqueId val="{00000008-331C-4611-88F8-93AE3D8D8A2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498957084447163E-2"/>
          <c:y val="6.9626576446523772E-2"/>
          <c:w val="0.94850105129709783"/>
          <c:h val="0.81313256337187023"/>
        </c:manualLayout>
      </c:layout>
      <c:pie3DChart>
        <c:varyColors val="1"/>
        <c:ser>
          <c:idx val="0"/>
          <c:order val="0"/>
          <c:dPt>
            <c:idx val="0"/>
            <c:bubble3D val="0"/>
            <c:explosion val="9"/>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2FD-466E-99DB-579E2E99B3CF}"/>
              </c:ext>
            </c:extLst>
          </c:dPt>
          <c:dPt>
            <c:idx val="1"/>
            <c:bubble3D val="0"/>
            <c:explosion val="13"/>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2FD-466E-99DB-579E2E99B3CF}"/>
              </c:ext>
            </c:extLst>
          </c:dPt>
          <c:dPt>
            <c:idx val="2"/>
            <c:bubble3D val="0"/>
            <c:explosion val="19"/>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2FD-466E-99DB-579E2E99B3CF}"/>
              </c:ext>
            </c:extLst>
          </c:dPt>
          <c:dPt>
            <c:idx val="3"/>
            <c:bubble3D val="0"/>
            <c:explosion val="24"/>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2FD-466E-99DB-579E2E99B3CF}"/>
              </c:ext>
            </c:extLst>
          </c:dPt>
          <c:dPt>
            <c:idx val="4"/>
            <c:bubble3D val="0"/>
            <c:explosion val="16"/>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2FD-466E-99DB-579E2E99B3CF}"/>
              </c:ext>
            </c:extLst>
          </c:dPt>
          <c:dPt>
            <c:idx val="5"/>
            <c:bubble3D val="0"/>
            <c:explosion val="5"/>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2FD-466E-99DB-579E2E99B3C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1"/>
              <c:showSerName val="0"/>
              <c:showPercent val="0"/>
              <c:showBubbleSize val="0"/>
              <c:extLst>
                <c:ext xmlns:c16="http://schemas.microsoft.com/office/drawing/2014/chart" uri="{C3380CC4-5D6E-409C-BE32-E72D297353CC}">
                  <c16:uniqueId val="{00000001-A2FD-466E-99DB-579E2E99B3CF}"/>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1"/>
              <c:showSerName val="0"/>
              <c:showPercent val="0"/>
              <c:showBubbleSize val="0"/>
              <c:extLst>
                <c:ext xmlns:c16="http://schemas.microsoft.com/office/drawing/2014/chart" uri="{C3380CC4-5D6E-409C-BE32-E72D297353CC}">
                  <c16:uniqueId val="{00000003-A2FD-466E-99DB-579E2E99B3CF}"/>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1"/>
              <c:showSerName val="0"/>
              <c:showPercent val="0"/>
              <c:showBubbleSize val="0"/>
              <c:extLst>
                <c:ext xmlns:c16="http://schemas.microsoft.com/office/drawing/2014/chart" uri="{C3380CC4-5D6E-409C-BE32-E72D297353CC}">
                  <c16:uniqueId val="{00000007-A2FD-466E-99DB-579E2E99B3C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TotalesDemandados2022!$C$12:$H$12</c:f>
              <c:strCache>
                <c:ptCount val="6"/>
                <c:pt idx="0">
                  <c:v>ILTAIRC</c:v>
                </c:pt>
                <c:pt idx="1">
                  <c:v>TSIyRR</c:v>
                </c:pt>
                <c:pt idx="2">
                  <c:v>TCIyEVP</c:v>
                </c:pt>
                <c:pt idx="3">
                  <c:v>TPD</c:v>
                </c:pt>
                <c:pt idx="4">
                  <c:v>ILPDPPSO</c:v>
                </c:pt>
                <c:pt idx="5">
                  <c:v>IOA</c:v>
                </c:pt>
              </c:strCache>
            </c:strRef>
          </c:cat>
          <c:val>
            <c:numRef>
              <c:f>TotalesDemandados2022!$C$13:$H$13</c:f>
              <c:numCache>
                <c:formatCode>#,##0</c:formatCode>
                <c:ptCount val="6"/>
                <c:pt idx="0">
                  <c:v>979</c:v>
                </c:pt>
                <c:pt idx="1">
                  <c:v>1105</c:v>
                </c:pt>
                <c:pt idx="2">
                  <c:v>966</c:v>
                </c:pt>
                <c:pt idx="3">
                  <c:v>920</c:v>
                </c:pt>
                <c:pt idx="4">
                  <c:v>1232</c:v>
                </c:pt>
                <c:pt idx="5">
                  <c:v>1353</c:v>
                </c:pt>
              </c:numCache>
            </c:numRef>
          </c:val>
          <c:extLst>
            <c:ext xmlns:c16="http://schemas.microsoft.com/office/drawing/2014/chart" uri="{C3380CC4-5D6E-409C-BE32-E72D297353CC}">
              <c16:uniqueId val="{0000000C-A2FD-466E-99DB-579E2E99B3CF}"/>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64A46-3DBA-4263-9751-A4BC6D0C404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3FC2CAC7-384E-4BF6-A839-59FCC1F24502}">
      <dgm:prSet phldrT="[Texto]"/>
      <dgm:spPr/>
      <dgm:t>
        <a:bodyPr/>
        <a:lstStyle/>
        <a:p>
          <a:r>
            <a:rPr lang="es-ES" dirty="0"/>
            <a:t>Cursos en línea</a:t>
          </a:r>
        </a:p>
      </dgm:t>
    </dgm:pt>
    <dgm:pt modelId="{5255EA97-1964-45E3-AA79-4005C380DADC}" type="parTrans" cxnId="{F64CB6B1-1C6E-4466-B340-A1F782970B4B}">
      <dgm:prSet/>
      <dgm:spPr/>
      <dgm:t>
        <a:bodyPr/>
        <a:lstStyle/>
        <a:p>
          <a:endParaRPr lang="es-ES"/>
        </a:p>
      </dgm:t>
    </dgm:pt>
    <dgm:pt modelId="{CFADAE51-0115-48D1-9A84-881947A8F0DC}" type="sibTrans" cxnId="{F64CB6B1-1C6E-4466-B340-A1F782970B4B}">
      <dgm:prSet/>
      <dgm:spPr/>
      <dgm:t>
        <a:bodyPr/>
        <a:lstStyle/>
        <a:p>
          <a:endParaRPr lang="es-ES"/>
        </a:p>
      </dgm:t>
    </dgm:pt>
    <dgm:pt modelId="{927B47B8-A4CD-4DEE-AD09-C8C3A3FADB6D}">
      <dgm:prSet phldrT="[Texto]"/>
      <dgm:spPr/>
      <dgm:t>
        <a:bodyPr/>
        <a:lstStyle/>
        <a:p>
          <a:r>
            <a:rPr lang="es-ES" dirty="0"/>
            <a:t>Cursos en “Aula virtual en tiempo real”</a:t>
          </a:r>
        </a:p>
      </dgm:t>
    </dgm:pt>
    <dgm:pt modelId="{4658953F-0A7B-4BF4-98BC-07D1D4D16DB4}" type="parTrans" cxnId="{0FA43A5A-792D-4FC3-9C21-A4A7663EB201}">
      <dgm:prSet/>
      <dgm:spPr/>
      <dgm:t>
        <a:bodyPr/>
        <a:lstStyle/>
        <a:p>
          <a:endParaRPr lang="es-ES"/>
        </a:p>
      </dgm:t>
    </dgm:pt>
    <dgm:pt modelId="{9F8E8CCD-BBF3-4A44-BDBA-97FD92FD2669}" type="sibTrans" cxnId="{0FA43A5A-792D-4FC3-9C21-A4A7663EB201}">
      <dgm:prSet/>
      <dgm:spPr/>
      <dgm:t>
        <a:bodyPr/>
        <a:lstStyle/>
        <a:p>
          <a:endParaRPr lang="es-ES"/>
        </a:p>
      </dgm:t>
    </dgm:pt>
    <dgm:pt modelId="{B170C211-4310-4FA7-A432-4AC12D5B8E94}">
      <dgm:prSet phldrT="[Texto]"/>
      <dgm:spPr/>
      <dgm:t>
        <a:bodyPr/>
        <a:lstStyle/>
        <a:p>
          <a:r>
            <a:rPr lang="es-ES" dirty="0"/>
            <a:t>Diplomado</a:t>
          </a:r>
        </a:p>
      </dgm:t>
    </dgm:pt>
    <dgm:pt modelId="{413F6BE4-0744-4752-A903-74B1BF77AADF}" type="parTrans" cxnId="{0CD18CAB-9528-4917-BFB7-407C499EA18D}">
      <dgm:prSet/>
      <dgm:spPr/>
      <dgm:t>
        <a:bodyPr/>
        <a:lstStyle/>
        <a:p>
          <a:endParaRPr lang="es-ES"/>
        </a:p>
      </dgm:t>
    </dgm:pt>
    <dgm:pt modelId="{9F662E3E-2A5B-4283-8D0F-89374BA7EF20}" type="sibTrans" cxnId="{0CD18CAB-9528-4917-BFB7-407C499EA18D}">
      <dgm:prSet/>
      <dgm:spPr/>
      <dgm:t>
        <a:bodyPr/>
        <a:lstStyle/>
        <a:p>
          <a:endParaRPr lang="es-ES"/>
        </a:p>
      </dgm:t>
    </dgm:pt>
    <dgm:pt modelId="{8CF6BFA9-F4AE-4645-82EB-7010B29FE8D6}">
      <dgm:prSet phldrT="[Texto]"/>
      <dgm:spPr/>
      <dgm:t>
        <a:bodyPr/>
        <a:lstStyle/>
        <a:p>
          <a:r>
            <a:rPr lang="es-ES" dirty="0"/>
            <a:t>Tutoriales</a:t>
          </a:r>
        </a:p>
      </dgm:t>
    </dgm:pt>
    <dgm:pt modelId="{BB31FB8C-E51C-4AD7-A11B-03BFCFF3561A}" type="parTrans" cxnId="{90292A03-E640-4C31-897E-729C4F934EFA}">
      <dgm:prSet/>
      <dgm:spPr/>
      <dgm:t>
        <a:bodyPr/>
        <a:lstStyle/>
        <a:p>
          <a:endParaRPr lang="es-ES"/>
        </a:p>
      </dgm:t>
    </dgm:pt>
    <dgm:pt modelId="{14E8859F-0691-429A-837E-61182CE22B1E}" type="sibTrans" cxnId="{90292A03-E640-4C31-897E-729C4F934EFA}">
      <dgm:prSet/>
      <dgm:spPr/>
      <dgm:t>
        <a:bodyPr/>
        <a:lstStyle/>
        <a:p>
          <a:endParaRPr lang="es-ES"/>
        </a:p>
      </dgm:t>
    </dgm:pt>
    <dgm:pt modelId="{639E280F-D113-41C4-9D3B-7E6935ADDDE4}">
      <dgm:prSet phldrT="[Texto]" custT="1"/>
      <dgm:spPr/>
      <dgm:t>
        <a:bodyPr/>
        <a:lstStyle/>
        <a:p>
          <a:r>
            <a:rPr lang="es-ES" sz="2400" dirty="0"/>
            <a:t>Introducción a la LTAIPRC-CDMX</a:t>
          </a:r>
        </a:p>
      </dgm:t>
    </dgm:pt>
    <dgm:pt modelId="{CC0D4015-C432-4697-AECC-1BCA8722CDC8}" type="parTrans" cxnId="{2B9E06E2-5247-4AEA-9983-80F4A41B9131}">
      <dgm:prSet/>
      <dgm:spPr/>
      <dgm:t>
        <a:bodyPr/>
        <a:lstStyle/>
        <a:p>
          <a:endParaRPr lang="es-ES"/>
        </a:p>
      </dgm:t>
    </dgm:pt>
    <dgm:pt modelId="{A72096BA-D0D4-46FD-9A7C-899E1764FE78}" type="sibTrans" cxnId="{2B9E06E2-5247-4AEA-9983-80F4A41B9131}">
      <dgm:prSet/>
      <dgm:spPr/>
      <dgm:t>
        <a:bodyPr/>
        <a:lstStyle/>
        <a:p>
          <a:endParaRPr lang="es-ES"/>
        </a:p>
      </dgm:t>
    </dgm:pt>
    <dgm:pt modelId="{B1AFFC3D-97FE-4DDC-978E-DB429A115F7E}">
      <dgm:prSet phldrT="[Texto]" custT="1"/>
      <dgm:spPr/>
      <dgm:t>
        <a:bodyPr/>
        <a:lstStyle/>
        <a:p>
          <a:r>
            <a:rPr lang="es-ES" sz="2400" dirty="0"/>
            <a:t>Introducción a la PDPPSO CDMX</a:t>
          </a:r>
        </a:p>
      </dgm:t>
    </dgm:pt>
    <dgm:pt modelId="{AA71013C-3D5C-4FF6-8A67-537DA01C03B2}" type="parTrans" cxnId="{B07E5E3F-BB33-40B3-ADB4-4F01E2B230D2}">
      <dgm:prSet/>
      <dgm:spPr/>
      <dgm:t>
        <a:bodyPr/>
        <a:lstStyle/>
        <a:p>
          <a:endParaRPr lang="es-ES"/>
        </a:p>
      </dgm:t>
    </dgm:pt>
    <dgm:pt modelId="{D6242821-8FD5-4518-9131-2879D418F6CB}" type="sibTrans" cxnId="{B07E5E3F-BB33-40B3-ADB4-4F01E2B230D2}">
      <dgm:prSet/>
      <dgm:spPr/>
      <dgm:t>
        <a:bodyPr/>
        <a:lstStyle/>
        <a:p>
          <a:endParaRPr lang="es-ES"/>
        </a:p>
      </dgm:t>
    </dgm:pt>
    <dgm:pt modelId="{CE174920-673B-44CD-87FE-490D3331DDBB}">
      <dgm:prSet phldrT="[Texto]" custT="1"/>
      <dgm:spPr/>
      <dgm:t>
        <a:bodyPr/>
        <a:lstStyle/>
        <a:p>
          <a:r>
            <a:rPr lang="es-ES" sz="2400" dirty="0"/>
            <a:t>Introducción a la Organización de Archivos</a:t>
          </a:r>
        </a:p>
      </dgm:t>
    </dgm:pt>
    <dgm:pt modelId="{53DA797F-A430-4876-96D9-07BE7DD1BA9D}" type="parTrans" cxnId="{56580453-1B76-431E-922D-4107D5EAF5A8}">
      <dgm:prSet/>
      <dgm:spPr/>
      <dgm:t>
        <a:bodyPr/>
        <a:lstStyle/>
        <a:p>
          <a:endParaRPr lang="es-ES"/>
        </a:p>
      </dgm:t>
    </dgm:pt>
    <dgm:pt modelId="{14F35526-AC1A-43CF-8271-49D7B63BDB4A}" type="sibTrans" cxnId="{56580453-1B76-431E-922D-4107D5EAF5A8}">
      <dgm:prSet/>
      <dgm:spPr/>
      <dgm:t>
        <a:bodyPr/>
        <a:lstStyle/>
        <a:p>
          <a:endParaRPr lang="es-ES"/>
        </a:p>
      </dgm:t>
    </dgm:pt>
    <dgm:pt modelId="{F4E75FC5-820E-41CB-9058-276D2011EC39}">
      <dgm:prSet phldrT="[Texto]" custT="1"/>
      <dgm:spPr/>
      <dgm:t>
        <a:bodyPr/>
        <a:lstStyle/>
        <a:p>
          <a:r>
            <a:rPr lang="es-ES" sz="2400" dirty="0"/>
            <a:t>4 talleres</a:t>
          </a:r>
        </a:p>
      </dgm:t>
    </dgm:pt>
    <dgm:pt modelId="{AA60FE0A-6A95-405C-9509-359F37D74777}" type="parTrans" cxnId="{FF5BEE98-A51C-4F9C-91FC-D986E3C441E5}">
      <dgm:prSet/>
      <dgm:spPr/>
      <dgm:t>
        <a:bodyPr/>
        <a:lstStyle/>
        <a:p>
          <a:endParaRPr lang="es-ES"/>
        </a:p>
      </dgm:t>
    </dgm:pt>
    <dgm:pt modelId="{A452CB9F-CFDB-4DBE-BB35-F304D939C0D6}" type="sibTrans" cxnId="{FF5BEE98-A51C-4F9C-91FC-D986E3C441E5}">
      <dgm:prSet/>
      <dgm:spPr/>
      <dgm:t>
        <a:bodyPr/>
        <a:lstStyle/>
        <a:p>
          <a:endParaRPr lang="es-ES"/>
        </a:p>
      </dgm:t>
    </dgm:pt>
    <dgm:pt modelId="{27FC0C92-5678-4B66-AC4C-598EEB3D3934}">
      <dgm:prSet phldrT="[Texto]" custT="1"/>
      <dgm:spPr/>
      <dgm:t>
        <a:bodyPr/>
        <a:lstStyle/>
        <a:p>
          <a:r>
            <a:rPr lang="es-ES" sz="2400" dirty="0"/>
            <a:t>1 Diplomado</a:t>
          </a:r>
        </a:p>
      </dgm:t>
    </dgm:pt>
    <dgm:pt modelId="{120127FA-317E-4193-B3C1-A378F57031EA}" type="parTrans" cxnId="{32FE7162-79FC-4983-833F-6179525EAF11}">
      <dgm:prSet/>
      <dgm:spPr/>
      <dgm:t>
        <a:bodyPr/>
        <a:lstStyle/>
        <a:p>
          <a:endParaRPr lang="es-ES"/>
        </a:p>
      </dgm:t>
    </dgm:pt>
    <dgm:pt modelId="{098E714D-CD23-4FFD-8754-9FBB8657C24A}" type="sibTrans" cxnId="{32FE7162-79FC-4983-833F-6179525EAF11}">
      <dgm:prSet/>
      <dgm:spPr/>
      <dgm:t>
        <a:bodyPr/>
        <a:lstStyle/>
        <a:p>
          <a:endParaRPr lang="es-ES"/>
        </a:p>
      </dgm:t>
    </dgm:pt>
    <dgm:pt modelId="{B9109C39-6A31-4076-9E97-046D4E8FF329}">
      <dgm:prSet phldrT="[Texto]" custT="1"/>
      <dgm:spPr/>
      <dgm:t>
        <a:bodyPr/>
        <a:lstStyle/>
        <a:p>
          <a:r>
            <a:rPr lang="es-ES" sz="2400" dirty="0"/>
            <a:t>4 tutoriales</a:t>
          </a:r>
        </a:p>
      </dgm:t>
    </dgm:pt>
    <dgm:pt modelId="{C6830B78-F2E6-44DE-9E2A-16F4C774E2B1}" type="parTrans" cxnId="{E1A7F8A5-1B6D-429A-90A4-09411245A79E}">
      <dgm:prSet/>
      <dgm:spPr/>
      <dgm:t>
        <a:bodyPr/>
        <a:lstStyle/>
        <a:p>
          <a:endParaRPr lang="es-ES"/>
        </a:p>
      </dgm:t>
    </dgm:pt>
    <dgm:pt modelId="{A695E845-DB32-4D49-BF33-8FBD8DF871F3}" type="sibTrans" cxnId="{E1A7F8A5-1B6D-429A-90A4-09411245A79E}">
      <dgm:prSet/>
      <dgm:spPr/>
      <dgm:t>
        <a:bodyPr/>
        <a:lstStyle/>
        <a:p>
          <a:endParaRPr lang="es-ES"/>
        </a:p>
      </dgm:t>
    </dgm:pt>
    <dgm:pt modelId="{23037362-F469-4045-B373-CC7ABF72A781}" type="pres">
      <dgm:prSet presAssocID="{64164A46-3DBA-4263-9751-A4BC6D0C4047}" presName="Name0" presStyleCnt="0">
        <dgm:presLayoutVars>
          <dgm:dir/>
          <dgm:animLvl val="lvl"/>
          <dgm:resizeHandles val="exact"/>
        </dgm:presLayoutVars>
      </dgm:prSet>
      <dgm:spPr/>
    </dgm:pt>
    <dgm:pt modelId="{C725BA00-65CB-46EC-A3C1-0F2D32EF0D9F}" type="pres">
      <dgm:prSet presAssocID="{3FC2CAC7-384E-4BF6-A839-59FCC1F24502}" presName="linNode" presStyleCnt="0"/>
      <dgm:spPr/>
    </dgm:pt>
    <dgm:pt modelId="{5F8982BF-5835-42C1-8AC6-98D952D3C85B}" type="pres">
      <dgm:prSet presAssocID="{3FC2CAC7-384E-4BF6-A839-59FCC1F24502}" presName="parentText" presStyleLbl="node1" presStyleIdx="0" presStyleCnt="4" custScaleX="120708">
        <dgm:presLayoutVars>
          <dgm:chMax val="1"/>
          <dgm:bulletEnabled val="1"/>
        </dgm:presLayoutVars>
      </dgm:prSet>
      <dgm:spPr/>
    </dgm:pt>
    <dgm:pt modelId="{12F67A58-C82C-4DF5-9A84-C40F749AB068}" type="pres">
      <dgm:prSet presAssocID="{3FC2CAC7-384E-4BF6-A839-59FCC1F24502}" presName="descendantText" presStyleLbl="alignAccFollowNode1" presStyleIdx="0" presStyleCnt="4" custScaleX="112750" custScaleY="127814">
        <dgm:presLayoutVars>
          <dgm:bulletEnabled val="1"/>
        </dgm:presLayoutVars>
      </dgm:prSet>
      <dgm:spPr/>
    </dgm:pt>
    <dgm:pt modelId="{D0B16CB0-575A-4BEC-8AA6-872F5B20702B}" type="pres">
      <dgm:prSet presAssocID="{CFADAE51-0115-48D1-9A84-881947A8F0DC}" presName="sp" presStyleCnt="0"/>
      <dgm:spPr/>
    </dgm:pt>
    <dgm:pt modelId="{114D3526-B239-4DF4-A2BB-47B056028568}" type="pres">
      <dgm:prSet presAssocID="{927B47B8-A4CD-4DEE-AD09-C8C3A3FADB6D}" presName="linNode" presStyleCnt="0"/>
      <dgm:spPr/>
    </dgm:pt>
    <dgm:pt modelId="{A00F01A8-DB8E-4F16-90D4-0994C2D5CEF3}" type="pres">
      <dgm:prSet presAssocID="{927B47B8-A4CD-4DEE-AD09-C8C3A3FADB6D}" presName="parentText" presStyleLbl="node1" presStyleIdx="1" presStyleCnt="4" custScaleX="120749">
        <dgm:presLayoutVars>
          <dgm:chMax val="1"/>
          <dgm:bulletEnabled val="1"/>
        </dgm:presLayoutVars>
      </dgm:prSet>
      <dgm:spPr/>
    </dgm:pt>
    <dgm:pt modelId="{6E4F0D8C-13FD-4EEB-B6FD-46CD4020F065}" type="pres">
      <dgm:prSet presAssocID="{927B47B8-A4CD-4DEE-AD09-C8C3A3FADB6D}" presName="descendantText" presStyleLbl="alignAccFollowNode1" presStyleIdx="1" presStyleCnt="4" custScaleX="112640" custScaleY="127814">
        <dgm:presLayoutVars>
          <dgm:bulletEnabled val="1"/>
        </dgm:presLayoutVars>
      </dgm:prSet>
      <dgm:spPr/>
    </dgm:pt>
    <dgm:pt modelId="{50AE1435-3ADA-41D8-BE74-A155ABA3BCD1}" type="pres">
      <dgm:prSet presAssocID="{9F8E8CCD-BBF3-4A44-BDBA-97FD92FD2669}" presName="sp" presStyleCnt="0"/>
      <dgm:spPr/>
    </dgm:pt>
    <dgm:pt modelId="{6082E99B-CB06-4C09-96C4-09680A882C82}" type="pres">
      <dgm:prSet presAssocID="{B170C211-4310-4FA7-A432-4AC12D5B8E94}" presName="linNode" presStyleCnt="0"/>
      <dgm:spPr/>
    </dgm:pt>
    <dgm:pt modelId="{3B440B75-A5C6-42F6-98A2-12CAE454E6B3}" type="pres">
      <dgm:prSet presAssocID="{B170C211-4310-4FA7-A432-4AC12D5B8E94}" presName="parentText" presStyleLbl="node1" presStyleIdx="2" presStyleCnt="4" custScaleX="121395">
        <dgm:presLayoutVars>
          <dgm:chMax val="1"/>
          <dgm:bulletEnabled val="1"/>
        </dgm:presLayoutVars>
      </dgm:prSet>
      <dgm:spPr/>
    </dgm:pt>
    <dgm:pt modelId="{0FAF1E10-9C52-4AF9-B734-3D893061D43F}" type="pres">
      <dgm:prSet presAssocID="{B170C211-4310-4FA7-A432-4AC12D5B8E94}" presName="descendantText" presStyleLbl="alignAccFollowNode1" presStyleIdx="2" presStyleCnt="4" custScaleX="113047" custScaleY="127814">
        <dgm:presLayoutVars>
          <dgm:bulletEnabled val="1"/>
        </dgm:presLayoutVars>
      </dgm:prSet>
      <dgm:spPr/>
    </dgm:pt>
    <dgm:pt modelId="{0903B217-4C27-4D64-9AE0-D20BED20809D}" type="pres">
      <dgm:prSet presAssocID="{9F662E3E-2A5B-4283-8D0F-89374BA7EF20}" presName="sp" presStyleCnt="0"/>
      <dgm:spPr/>
    </dgm:pt>
    <dgm:pt modelId="{C82C0EC6-577C-4A34-8CB7-507EC0DCBF68}" type="pres">
      <dgm:prSet presAssocID="{8CF6BFA9-F4AE-4645-82EB-7010B29FE8D6}" presName="linNode" presStyleCnt="0"/>
      <dgm:spPr/>
    </dgm:pt>
    <dgm:pt modelId="{A70CF1BC-DB2F-43E8-AE64-91E6BE8C7EC5}" type="pres">
      <dgm:prSet presAssocID="{8CF6BFA9-F4AE-4645-82EB-7010B29FE8D6}" presName="parentText" presStyleLbl="node1" presStyleIdx="3" presStyleCnt="4" custScaleX="121458">
        <dgm:presLayoutVars>
          <dgm:chMax val="1"/>
          <dgm:bulletEnabled val="1"/>
        </dgm:presLayoutVars>
      </dgm:prSet>
      <dgm:spPr/>
    </dgm:pt>
    <dgm:pt modelId="{70DB48F6-B648-47F3-96A7-5BD17E1A71D3}" type="pres">
      <dgm:prSet presAssocID="{8CF6BFA9-F4AE-4645-82EB-7010B29FE8D6}" presName="descendantText" presStyleLbl="alignAccFollowNode1" presStyleIdx="3" presStyleCnt="4" custScaleX="113047" custScaleY="127814">
        <dgm:presLayoutVars>
          <dgm:bulletEnabled val="1"/>
        </dgm:presLayoutVars>
      </dgm:prSet>
      <dgm:spPr/>
    </dgm:pt>
  </dgm:ptLst>
  <dgm:cxnLst>
    <dgm:cxn modelId="{90292A03-E640-4C31-897E-729C4F934EFA}" srcId="{64164A46-3DBA-4263-9751-A4BC6D0C4047}" destId="{8CF6BFA9-F4AE-4645-82EB-7010B29FE8D6}" srcOrd="3" destOrd="0" parTransId="{BB31FB8C-E51C-4AD7-A11B-03BFCFF3561A}" sibTransId="{14E8859F-0691-429A-837E-61182CE22B1E}"/>
    <dgm:cxn modelId="{E2921A24-520A-4D7E-86F2-E872BB186F08}" type="presOf" srcId="{64164A46-3DBA-4263-9751-A4BC6D0C4047}" destId="{23037362-F469-4045-B373-CC7ABF72A781}" srcOrd="0" destOrd="0" presId="urn:microsoft.com/office/officeart/2005/8/layout/vList5"/>
    <dgm:cxn modelId="{CE12C52A-2DE5-447E-B4B9-3CAEEBB2BDF9}" type="presOf" srcId="{B9109C39-6A31-4076-9E97-046D4E8FF329}" destId="{70DB48F6-B648-47F3-96A7-5BD17E1A71D3}" srcOrd="0" destOrd="0" presId="urn:microsoft.com/office/officeart/2005/8/layout/vList5"/>
    <dgm:cxn modelId="{0EA17F2F-7D06-479B-A877-D698B976A02A}" type="presOf" srcId="{F4E75FC5-820E-41CB-9058-276D2011EC39}" destId="{6E4F0D8C-13FD-4EEB-B6FD-46CD4020F065}" srcOrd="0" destOrd="1" presId="urn:microsoft.com/office/officeart/2005/8/layout/vList5"/>
    <dgm:cxn modelId="{B07E5E3F-BB33-40B3-ADB4-4F01E2B230D2}" srcId="{3FC2CAC7-384E-4BF6-A839-59FCC1F24502}" destId="{B1AFFC3D-97FE-4DDC-978E-DB429A115F7E}" srcOrd="1" destOrd="0" parTransId="{AA71013C-3D5C-4FF6-8A67-537DA01C03B2}" sibTransId="{D6242821-8FD5-4518-9131-2879D418F6CB}"/>
    <dgm:cxn modelId="{32FE7162-79FC-4983-833F-6179525EAF11}" srcId="{B170C211-4310-4FA7-A432-4AC12D5B8E94}" destId="{27FC0C92-5678-4B66-AC4C-598EEB3D3934}" srcOrd="0" destOrd="0" parTransId="{120127FA-317E-4193-B3C1-A378F57031EA}" sibTransId="{098E714D-CD23-4FFD-8754-9FBB8657C24A}"/>
    <dgm:cxn modelId="{D820A64D-1FB5-48EB-96B4-05406DADD4E7}" type="presOf" srcId="{B170C211-4310-4FA7-A432-4AC12D5B8E94}" destId="{3B440B75-A5C6-42F6-98A2-12CAE454E6B3}" srcOrd="0" destOrd="0" presId="urn:microsoft.com/office/officeart/2005/8/layout/vList5"/>
    <dgm:cxn modelId="{6A68BA4F-0D81-4A31-B1F3-ECBF09C0CB63}" type="presOf" srcId="{B1AFFC3D-97FE-4DDC-978E-DB429A115F7E}" destId="{12F67A58-C82C-4DF5-9A84-C40F749AB068}" srcOrd="0" destOrd="1" presId="urn:microsoft.com/office/officeart/2005/8/layout/vList5"/>
    <dgm:cxn modelId="{56580453-1B76-431E-922D-4107D5EAF5A8}" srcId="{927B47B8-A4CD-4DEE-AD09-C8C3A3FADB6D}" destId="{CE174920-673B-44CD-87FE-490D3331DDBB}" srcOrd="0" destOrd="0" parTransId="{53DA797F-A430-4876-96D9-07BE7DD1BA9D}" sibTransId="{14F35526-AC1A-43CF-8271-49D7B63BDB4A}"/>
    <dgm:cxn modelId="{0FA43A5A-792D-4FC3-9C21-A4A7663EB201}" srcId="{64164A46-3DBA-4263-9751-A4BC6D0C4047}" destId="{927B47B8-A4CD-4DEE-AD09-C8C3A3FADB6D}" srcOrd="1" destOrd="0" parTransId="{4658953F-0A7B-4BF4-98BC-07D1D4D16DB4}" sibTransId="{9F8E8CCD-BBF3-4A44-BDBA-97FD92FD2669}"/>
    <dgm:cxn modelId="{FF5BEE98-A51C-4F9C-91FC-D986E3C441E5}" srcId="{927B47B8-A4CD-4DEE-AD09-C8C3A3FADB6D}" destId="{F4E75FC5-820E-41CB-9058-276D2011EC39}" srcOrd="1" destOrd="0" parTransId="{AA60FE0A-6A95-405C-9509-359F37D74777}" sibTransId="{A452CB9F-CFDB-4DBE-BB35-F304D939C0D6}"/>
    <dgm:cxn modelId="{E1A7F8A5-1B6D-429A-90A4-09411245A79E}" srcId="{8CF6BFA9-F4AE-4645-82EB-7010B29FE8D6}" destId="{B9109C39-6A31-4076-9E97-046D4E8FF329}" srcOrd="0" destOrd="0" parTransId="{C6830B78-F2E6-44DE-9E2A-16F4C774E2B1}" sibTransId="{A695E845-DB32-4D49-BF33-8FBD8DF871F3}"/>
    <dgm:cxn modelId="{0CD18CAB-9528-4917-BFB7-407C499EA18D}" srcId="{64164A46-3DBA-4263-9751-A4BC6D0C4047}" destId="{B170C211-4310-4FA7-A432-4AC12D5B8E94}" srcOrd="2" destOrd="0" parTransId="{413F6BE4-0744-4752-A903-74B1BF77AADF}" sibTransId="{9F662E3E-2A5B-4283-8D0F-89374BA7EF20}"/>
    <dgm:cxn modelId="{FF1EACAB-C6D7-4B22-8E84-F54B0CC2BEB0}" type="presOf" srcId="{639E280F-D113-41C4-9D3B-7E6935ADDDE4}" destId="{12F67A58-C82C-4DF5-9A84-C40F749AB068}" srcOrd="0" destOrd="0" presId="urn:microsoft.com/office/officeart/2005/8/layout/vList5"/>
    <dgm:cxn modelId="{F64CB6B1-1C6E-4466-B340-A1F782970B4B}" srcId="{64164A46-3DBA-4263-9751-A4BC6D0C4047}" destId="{3FC2CAC7-384E-4BF6-A839-59FCC1F24502}" srcOrd="0" destOrd="0" parTransId="{5255EA97-1964-45E3-AA79-4005C380DADC}" sibTransId="{CFADAE51-0115-48D1-9A84-881947A8F0DC}"/>
    <dgm:cxn modelId="{9FC8A0D4-7118-40ED-8927-35E4A517B151}" type="presOf" srcId="{CE174920-673B-44CD-87FE-490D3331DDBB}" destId="{6E4F0D8C-13FD-4EEB-B6FD-46CD4020F065}" srcOrd="0" destOrd="0" presId="urn:microsoft.com/office/officeart/2005/8/layout/vList5"/>
    <dgm:cxn modelId="{553752D8-66F9-429C-B7E0-A6DF6E5AE0BF}" type="presOf" srcId="{8CF6BFA9-F4AE-4645-82EB-7010B29FE8D6}" destId="{A70CF1BC-DB2F-43E8-AE64-91E6BE8C7EC5}" srcOrd="0" destOrd="0" presId="urn:microsoft.com/office/officeart/2005/8/layout/vList5"/>
    <dgm:cxn modelId="{EEAEE6DF-D94F-40C4-ABFE-7085221C327D}" type="presOf" srcId="{27FC0C92-5678-4B66-AC4C-598EEB3D3934}" destId="{0FAF1E10-9C52-4AF9-B734-3D893061D43F}" srcOrd="0" destOrd="0" presId="urn:microsoft.com/office/officeart/2005/8/layout/vList5"/>
    <dgm:cxn modelId="{2B9E06E2-5247-4AEA-9983-80F4A41B9131}" srcId="{3FC2CAC7-384E-4BF6-A839-59FCC1F24502}" destId="{639E280F-D113-41C4-9D3B-7E6935ADDDE4}" srcOrd="0" destOrd="0" parTransId="{CC0D4015-C432-4697-AECC-1BCA8722CDC8}" sibTransId="{A72096BA-D0D4-46FD-9A7C-899E1764FE78}"/>
    <dgm:cxn modelId="{F97427E2-64B1-4E44-B3D1-4CE3C2EE78DB}" type="presOf" srcId="{3FC2CAC7-384E-4BF6-A839-59FCC1F24502}" destId="{5F8982BF-5835-42C1-8AC6-98D952D3C85B}" srcOrd="0" destOrd="0" presId="urn:microsoft.com/office/officeart/2005/8/layout/vList5"/>
    <dgm:cxn modelId="{1FD962F5-6EC0-4109-B48B-8FA4CD09E24E}" type="presOf" srcId="{927B47B8-A4CD-4DEE-AD09-C8C3A3FADB6D}" destId="{A00F01A8-DB8E-4F16-90D4-0994C2D5CEF3}" srcOrd="0" destOrd="0" presId="urn:microsoft.com/office/officeart/2005/8/layout/vList5"/>
    <dgm:cxn modelId="{03D15CB4-ACB9-4F5A-98E2-6C683144C9AA}" type="presParOf" srcId="{23037362-F469-4045-B373-CC7ABF72A781}" destId="{C725BA00-65CB-46EC-A3C1-0F2D32EF0D9F}" srcOrd="0" destOrd="0" presId="urn:microsoft.com/office/officeart/2005/8/layout/vList5"/>
    <dgm:cxn modelId="{86AD1526-5A1D-48E3-9AE0-4D6C82E814C7}" type="presParOf" srcId="{C725BA00-65CB-46EC-A3C1-0F2D32EF0D9F}" destId="{5F8982BF-5835-42C1-8AC6-98D952D3C85B}" srcOrd="0" destOrd="0" presId="urn:microsoft.com/office/officeart/2005/8/layout/vList5"/>
    <dgm:cxn modelId="{0B1C8BB2-B876-41D8-9443-3BE0D37ED186}" type="presParOf" srcId="{C725BA00-65CB-46EC-A3C1-0F2D32EF0D9F}" destId="{12F67A58-C82C-4DF5-9A84-C40F749AB068}" srcOrd="1" destOrd="0" presId="urn:microsoft.com/office/officeart/2005/8/layout/vList5"/>
    <dgm:cxn modelId="{0804AE9C-D89B-47FA-AB40-ACF9F78C0AE7}" type="presParOf" srcId="{23037362-F469-4045-B373-CC7ABF72A781}" destId="{D0B16CB0-575A-4BEC-8AA6-872F5B20702B}" srcOrd="1" destOrd="0" presId="urn:microsoft.com/office/officeart/2005/8/layout/vList5"/>
    <dgm:cxn modelId="{7627740C-D974-4E45-95D0-64B3004F8C28}" type="presParOf" srcId="{23037362-F469-4045-B373-CC7ABF72A781}" destId="{114D3526-B239-4DF4-A2BB-47B056028568}" srcOrd="2" destOrd="0" presId="urn:microsoft.com/office/officeart/2005/8/layout/vList5"/>
    <dgm:cxn modelId="{1E4B9056-0B34-4FEA-A362-67BE55C3CBDE}" type="presParOf" srcId="{114D3526-B239-4DF4-A2BB-47B056028568}" destId="{A00F01A8-DB8E-4F16-90D4-0994C2D5CEF3}" srcOrd="0" destOrd="0" presId="urn:microsoft.com/office/officeart/2005/8/layout/vList5"/>
    <dgm:cxn modelId="{070A0846-6BFD-4E6B-B259-626D99736FC1}" type="presParOf" srcId="{114D3526-B239-4DF4-A2BB-47B056028568}" destId="{6E4F0D8C-13FD-4EEB-B6FD-46CD4020F065}" srcOrd="1" destOrd="0" presId="urn:microsoft.com/office/officeart/2005/8/layout/vList5"/>
    <dgm:cxn modelId="{FE004CF1-7980-40EF-8B21-85C02EF3AAEF}" type="presParOf" srcId="{23037362-F469-4045-B373-CC7ABF72A781}" destId="{50AE1435-3ADA-41D8-BE74-A155ABA3BCD1}" srcOrd="3" destOrd="0" presId="urn:microsoft.com/office/officeart/2005/8/layout/vList5"/>
    <dgm:cxn modelId="{A32B8FDB-CF5A-44CB-A24B-558206EC3BD9}" type="presParOf" srcId="{23037362-F469-4045-B373-CC7ABF72A781}" destId="{6082E99B-CB06-4C09-96C4-09680A882C82}" srcOrd="4" destOrd="0" presId="urn:microsoft.com/office/officeart/2005/8/layout/vList5"/>
    <dgm:cxn modelId="{AE06BEA1-1023-46F5-984B-5D188B1C7E7B}" type="presParOf" srcId="{6082E99B-CB06-4C09-96C4-09680A882C82}" destId="{3B440B75-A5C6-42F6-98A2-12CAE454E6B3}" srcOrd="0" destOrd="0" presId="urn:microsoft.com/office/officeart/2005/8/layout/vList5"/>
    <dgm:cxn modelId="{4A40108E-5B17-4EAD-BB33-95AAAF19E207}" type="presParOf" srcId="{6082E99B-CB06-4C09-96C4-09680A882C82}" destId="{0FAF1E10-9C52-4AF9-B734-3D893061D43F}" srcOrd="1" destOrd="0" presId="urn:microsoft.com/office/officeart/2005/8/layout/vList5"/>
    <dgm:cxn modelId="{E4A3DFD9-1767-43B2-BEBB-E8FC591606FC}" type="presParOf" srcId="{23037362-F469-4045-B373-CC7ABF72A781}" destId="{0903B217-4C27-4D64-9AE0-D20BED20809D}" srcOrd="5" destOrd="0" presId="urn:microsoft.com/office/officeart/2005/8/layout/vList5"/>
    <dgm:cxn modelId="{9270C29E-5048-4F21-9218-FD677AD58E81}" type="presParOf" srcId="{23037362-F469-4045-B373-CC7ABF72A781}" destId="{C82C0EC6-577C-4A34-8CB7-507EC0DCBF68}" srcOrd="6" destOrd="0" presId="urn:microsoft.com/office/officeart/2005/8/layout/vList5"/>
    <dgm:cxn modelId="{3616F217-ED74-49A0-AAF0-BA90337ACE63}" type="presParOf" srcId="{C82C0EC6-577C-4A34-8CB7-507EC0DCBF68}" destId="{A70CF1BC-DB2F-43E8-AE64-91E6BE8C7EC5}" srcOrd="0" destOrd="0" presId="urn:microsoft.com/office/officeart/2005/8/layout/vList5"/>
    <dgm:cxn modelId="{A01CA918-80C4-4B1F-B015-B9241F947938}" type="presParOf" srcId="{C82C0EC6-577C-4A34-8CB7-507EC0DCBF68}" destId="{70DB48F6-B648-47F3-96A7-5BD17E1A71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DDF20-2AE7-45AE-8DA7-EE2190EFF2E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9EF77623-1BFF-4FF5-8D8A-FBE40418D6ED}">
      <dgm:prSet phldrT="[Texto]"/>
      <dgm:spPr/>
      <dgm:t>
        <a:bodyPr/>
        <a:lstStyle/>
        <a:p>
          <a:r>
            <a:rPr lang="es-ES" b="1" dirty="0" err="1"/>
            <a:t>ReDes</a:t>
          </a:r>
          <a:endParaRPr lang="es-ES" b="1" dirty="0"/>
        </a:p>
      </dgm:t>
    </dgm:pt>
    <dgm:pt modelId="{C04F8513-A806-4E69-8D65-A9665FBCB408}" type="parTrans" cxnId="{F37B5A83-FFC8-416F-96D3-7706C9B6D763}">
      <dgm:prSet/>
      <dgm:spPr/>
      <dgm:t>
        <a:bodyPr/>
        <a:lstStyle/>
        <a:p>
          <a:endParaRPr lang="es-ES"/>
        </a:p>
      </dgm:t>
    </dgm:pt>
    <dgm:pt modelId="{A4EF0544-C32E-4963-ACEC-C223E4A29100}" type="sibTrans" cxnId="{F37B5A83-FFC8-416F-96D3-7706C9B6D763}">
      <dgm:prSet/>
      <dgm:spPr>
        <a:solidFill>
          <a:srgbClr val="D60093"/>
        </a:solidFill>
      </dgm:spPr>
      <dgm:t>
        <a:bodyPr/>
        <a:lstStyle/>
        <a:p>
          <a:endParaRPr lang="es-ES"/>
        </a:p>
      </dgm:t>
    </dgm:pt>
    <dgm:pt modelId="{EAA8EC47-5D85-45D4-86A1-390BA905FAB7}">
      <dgm:prSet phldrT="[Texto]"/>
      <dgm:spPr/>
      <dgm:t>
        <a:bodyPr/>
        <a:lstStyle/>
        <a:p>
          <a:r>
            <a:rPr lang="es-ES" b="1" dirty="0"/>
            <a:t>CT y UT 100% Capacitados</a:t>
          </a:r>
        </a:p>
      </dgm:t>
    </dgm:pt>
    <dgm:pt modelId="{EDACEDD8-F2A6-4589-9D44-BD5F52D7E9B3}" type="parTrans" cxnId="{01CEC01F-6468-4F69-9D82-F89FF5A5F719}">
      <dgm:prSet/>
      <dgm:spPr/>
      <dgm:t>
        <a:bodyPr/>
        <a:lstStyle/>
        <a:p>
          <a:endParaRPr lang="es-ES"/>
        </a:p>
      </dgm:t>
    </dgm:pt>
    <dgm:pt modelId="{22B4BFA3-C1DA-4882-AB9E-C8BB526CDE5A}" type="sibTrans" cxnId="{01CEC01F-6468-4F69-9D82-F89FF5A5F719}">
      <dgm:prSet/>
      <dgm:spPr>
        <a:solidFill>
          <a:srgbClr val="FFC000"/>
        </a:solidFill>
      </dgm:spPr>
      <dgm:t>
        <a:bodyPr/>
        <a:lstStyle/>
        <a:p>
          <a:endParaRPr lang="es-ES"/>
        </a:p>
      </dgm:t>
    </dgm:pt>
    <dgm:pt modelId="{94579C6E-1543-44A7-8F5E-4F0B6A747701}">
      <dgm:prSet phldrT="[Texto]"/>
      <dgm:spPr/>
      <dgm:t>
        <a:bodyPr/>
        <a:lstStyle/>
        <a:p>
          <a:r>
            <a:rPr lang="es-ES" b="1" dirty="0"/>
            <a:t>100% Capacitado</a:t>
          </a:r>
        </a:p>
      </dgm:t>
    </dgm:pt>
    <dgm:pt modelId="{9AFF8BE5-65BF-4703-924E-BECDC0D9FA10}" type="sibTrans" cxnId="{8B9037E2-FC4C-4C4B-B9E4-253B43B8EE28}">
      <dgm:prSet/>
      <dgm:spPr>
        <a:solidFill>
          <a:srgbClr val="9F78D2"/>
        </a:solidFill>
      </dgm:spPr>
      <dgm:t>
        <a:bodyPr/>
        <a:lstStyle/>
        <a:p>
          <a:endParaRPr lang="es-ES"/>
        </a:p>
      </dgm:t>
    </dgm:pt>
    <dgm:pt modelId="{9A99A515-41D7-41E8-AAF9-54C6278C791C}" type="parTrans" cxnId="{8B9037E2-FC4C-4C4B-B9E4-253B43B8EE28}">
      <dgm:prSet/>
      <dgm:spPr/>
      <dgm:t>
        <a:bodyPr/>
        <a:lstStyle/>
        <a:p>
          <a:endParaRPr lang="es-ES"/>
        </a:p>
      </dgm:t>
    </dgm:pt>
    <dgm:pt modelId="{4BC0126A-D4E3-479A-AB6F-F7211205989E}" type="pres">
      <dgm:prSet presAssocID="{1F5DDF20-2AE7-45AE-8DA7-EE2190EFF2E2}" presName="cycle" presStyleCnt="0">
        <dgm:presLayoutVars>
          <dgm:dir/>
          <dgm:resizeHandles val="exact"/>
        </dgm:presLayoutVars>
      </dgm:prSet>
      <dgm:spPr/>
    </dgm:pt>
    <dgm:pt modelId="{732A80CB-8A88-4B99-BD5E-F81E312B672B}" type="pres">
      <dgm:prSet presAssocID="{9EF77623-1BFF-4FF5-8D8A-FBE40418D6ED}" presName="dummy" presStyleCnt="0"/>
      <dgm:spPr/>
    </dgm:pt>
    <dgm:pt modelId="{741E6DE2-ED1F-4F6D-AFB9-FE6DF77AAE95}" type="pres">
      <dgm:prSet presAssocID="{9EF77623-1BFF-4FF5-8D8A-FBE40418D6ED}" presName="node" presStyleLbl="revTx" presStyleIdx="0" presStyleCnt="3" custRadScaleRad="108360" custRadScaleInc="-1030">
        <dgm:presLayoutVars>
          <dgm:bulletEnabled val="1"/>
        </dgm:presLayoutVars>
      </dgm:prSet>
      <dgm:spPr/>
    </dgm:pt>
    <dgm:pt modelId="{E7DF1A75-17C6-444D-AF03-F886BB0CD650}" type="pres">
      <dgm:prSet presAssocID="{A4EF0544-C32E-4963-ACEC-C223E4A29100}" presName="sibTrans" presStyleLbl="node1" presStyleIdx="0" presStyleCnt="3" custScaleX="97885" custScaleY="95815" custLinFactNeighborX="3934" custLinFactNeighborY="-2043"/>
      <dgm:spPr/>
    </dgm:pt>
    <dgm:pt modelId="{91D1127E-62BF-4D1B-852A-215FD620019E}" type="pres">
      <dgm:prSet presAssocID="{EAA8EC47-5D85-45D4-86A1-390BA905FAB7}" presName="dummy" presStyleCnt="0"/>
      <dgm:spPr/>
    </dgm:pt>
    <dgm:pt modelId="{80F1197F-7ADB-43A4-A750-38854D90760C}" type="pres">
      <dgm:prSet presAssocID="{EAA8EC47-5D85-45D4-86A1-390BA905FAB7}" presName="node" presStyleLbl="revTx" presStyleIdx="1" presStyleCnt="3" custScaleX="165652" custRadScaleRad="100045" custRadScaleInc="-1187">
        <dgm:presLayoutVars>
          <dgm:bulletEnabled val="1"/>
        </dgm:presLayoutVars>
      </dgm:prSet>
      <dgm:spPr/>
    </dgm:pt>
    <dgm:pt modelId="{EDE9E19E-D3A1-4DEC-8FD7-E5FA7CF581E9}" type="pres">
      <dgm:prSet presAssocID="{22B4BFA3-C1DA-4882-AB9E-C8BB526CDE5A}" presName="sibTrans" presStyleLbl="node1" presStyleIdx="1" presStyleCnt="3"/>
      <dgm:spPr/>
    </dgm:pt>
    <dgm:pt modelId="{AAF50177-CE5D-4223-8788-060949244C08}" type="pres">
      <dgm:prSet presAssocID="{94579C6E-1543-44A7-8F5E-4F0B6A747701}" presName="dummy" presStyleCnt="0"/>
      <dgm:spPr/>
    </dgm:pt>
    <dgm:pt modelId="{42E5CE23-C3A1-4F26-83FA-ED9068E9F413}" type="pres">
      <dgm:prSet presAssocID="{94579C6E-1543-44A7-8F5E-4F0B6A747701}" presName="node" presStyleLbl="revTx" presStyleIdx="2" presStyleCnt="3" custRadScaleRad="99978" custRadScaleInc="6173">
        <dgm:presLayoutVars>
          <dgm:bulletEnabled val="1"/>
        </dgm:presLayoutVars>
      </dgm:prSet>
      <dgm:spPr/>
    </dgm:pt>
    <dgm:pt modelId="{79BFBE93-AC25-400D-9CA9-DD796F4362AD}" type="pres">
      <dgm:prSet presAssocID="{9AFF8BE5-65BF-4703-924E-BECDC0D9FA10}" presName="sibTrans" presStyleLbl="node1" presStyleIdx="2" presStyleCnt="3" custLinFactNeighborX="69" custLinFactNeighborY="7202"/>
      <dgm:spPr/>
    </dgm:pt>
  </dgm:ptLst>
  <dgm:cxnLst>
    <dgm:cxn modelId="{BD260E13-B2E2-4109-893E-C0128E657096}" type="presOf" srcId="{EAA8EC47-5D85-45D4-86A1-390BA905FAB7}" destId="{80F1197F-7ADB-43A4-A750-38854D90760C}" srcOrd="0" destOrd="0" presId="urn:microsoft.com/office/officeart/2005/8/layout/cycle1"/>
    <dgm:cxn modelId="{01CEC01F-6468-4F69-9D82-F89FF5A5F719}" srcId="{1F5DDF20-2AE7-45AE-8DA7-EE2190EFF2E2}" destId="{EAA8EC47-5D85-45D4-86A1-390BA905FAB7}" srcOrd="1" destOrd="0" parTransId="{EDACEDD8-F2A6-4589-9D44-BD5F52D7E9B3}" sibTransId="{22B4BFA3-C1DA-4882-AB9E-C8BB526CDE5A}"/>
    <dgm:cxn modelId="{742F0961-236E-4246-8932-91F6799AB347}" type="presOf" srcId="{1F5DDF20-2AE7-45AE-8DA7-EE2190EFF2E2}" destId="{4BC0126A-D4E3-479A-AB6F-F7211205989E}" srcOrd="0" destOrd="0" presId="urn:microsoft.com/office/officeart/2005/8/layout/cycle1"/>
    <dgm:cxn modelId="{461D2069-5A18-4EE4-B05A-2ABD49E32177}" type="presOf" srcId="{9EF77623-1BFF-4FF5-8D8A-FBE40418D6ED}" destId="{741E6DE2-ED1F-4F6D-AFB9-FE6DF77AAE95}" srcOrd="0" destOrd="0" presId="urn:microsoft.com/office/officeart/2005/8/layout/cycle1"/>
    <dgm:cxn modelId="{1F096A57-BB44-44EA-85FD-366ECEE4E7A4}" type="presOf" srcId="{A4EF0544-C32E-4963-ACEC-C223E4A29100}" destId="{E7DF1A75-17C6-444D-AF03-F886BB0CD650}" srcOrd="0" destOrd="0" presId="urn:microsoft.com/office/officeart/2005/8/layout/cycle1"/>
    <dgm:cxn modelId="{F37B5A83-FFC8-416F-96D3-7706C9B6D763}" srcId="{1F5DDF20-2AE7-45AE-8DA7-EE2190EFF2E2}" destId="{9EF77623-1BFF-4FF5-8D8A-FBE40418D6ED}" srcOrd="0" destOrd="0" parTransId="{C04F8513-A806-4E69-8D65-A9665FBCB408}" sibTransId="{A4EF0544-C32E-4963-ACEC-C223E4A29100}"/>
    <dgm:cxn modelId="{89F15792-2931-405A-87EA-C9A9D75BD838}" type="presOf" srcId="{22B4BFA3-C1DA-4882-AB9E-C8BB526CDE5A}" destId="{EDE9E19E-D3A1-4DEC-8FD7-E5FA7CF581E9}" srcOrd="0" destOrd="0" presId="urn:microsoft.com/office/officeart/2005/8/layout/cycle1"/>
    <dgm:cxn modelId="{1DDB21C0-9EB2-4BBE-94AB-246CFADEC256}" type="presOf" srcId="{94579C6E-1543-44A7-8F5E-4F0B6A747701}" destId="{42E5CE23-C3A1-4F26-83FA-ED9068E9F413}" srcOrd="0" destOrd="0" presId="urn:microsoft.com/office/officeart/2005/8/layout/cycle1"/>
    <dgm:cxn modelId="{DD912FD6-7C00-4E5D-96D0-94F4EA63FD71}" type="presOf" srcId="{9AFF8BE5-65BF-4703-924E-BECDC0D9FA10}" destId="{79BFBE93-AC25-400D-9CA9-DD796F4362AD}" srcOrd="0" destOrd="0" presId="urn:microsoft.com/office/officeart/2005/8/layout/cycle1"/>
    <dgm:cxn modelId="{8B9037E2-FC4C-4C4B-B9E4-253B43B8EE28}" srcId="{1F5DDF20-2AE7-45AE-8DA7-EE2190EFF2E2}" destId="{94579C6E-1543-44A7-8F5E-4F0B6A747701}" srcOrd="2" destOrd="0" parTransId="{9A99A515-41D7-41E8-AAF9-54C6278C791C}" sibTransId="{9AFF8BE5-65BF-4703-924E-BECDC0D9FA10}"/>
    <dgm:cxn modelId="{140BF734-7039-4FC6-B130-08C8999FB32A}" type="presParOf" srcId="{4BC0126A-D4E3-479A-AB6F-F7211205989E}" destId="{732A80CB-8A88-4B99-BD5E-F81E312B672B}" srcOrd="0" destOrd="0" presId="urn:microsoft.com/office/officeart/2005/8/layout/cycle1"/>
    <dgm:cxn modelId="{ADB23908-F275-45B4-A7E6-4379F7AB747F}" type="presParOf" srcId="{4BC0126A-D4E3-479A-AB6F-F7211205989E}" destId="{741E6DE2-ED1F-4F6D-AFB9-FE6DF77AAE95}" srcOrd="1" destOrd="0" presId="urn:microsoft.com/office/officeart/2005/8/layout/cycle1"/>
    <dgm:cxn modelId="{CE17C557-C56B-4BB5-87A7-0383F62A5059}" type="presParOf" srcId="{4BC0126A-D4E3-479A-AB6F-F7211205989E}" destId="{E7DF1A75-17C6-444D-AF03-F886BB0CD650}" srcOrd="2" destOrd="0" presId="urn:microsoft.com/office/officeart/2005/8/layout/cycle1"/>
    <dgm:cxn modelId="{11053CC7-B725-4A7D-B19F-7C8C74D0E086}" type="presParOf" srcId="{4BC0126A-D4E3-479A-AB6F-F7211205989E}" destId="{91D1127E-62BF-4D1B-852A-215FD620019E}" srcOrd="3" destOrd="0" presId="urn:microsoft.com/office/officeart/2005/8/layout/cycle1"/>
    <dgm:cxn modelId="{9EF053A5-2F74-4E07-8B35-31E3A12AE91B}" type="presParOf" srcId="{4BC0126A-D4E3-479A-AB6F-F7211205989E}" destId="{80F1197F-7ADB-43A4-A750-38854D90760C}" srcOrd="4" destOrd="0" presId="urn:microsoft.com/office/officeart/2005/8/layout/cycle1"/>
    <dgm:cxn modelId="{A84C1000-7307-458D-A008-3B7FEA137A53}" type="presParOf" srcId="{4BC0126A-D4E3-479A-AB6F-F7211205989E}" destId="{EDE9E19E-D3A1-4DEC-8FD7-E5FA7CF581E9}" srcOrd="5" destOrd="0" presId="urn:microsoft.com/office/officeart/2005/8/layout/cycle1"/>
    <dgm:cxn modelId="{BEA6BF27-BFA6-4765-B4C5-7EA24750FB73}" type="presParOf" srcId="{4BC0126A-D4E3-479A-AB6F-F7211205989E}" destId="{AAF50177-CE5D-4223-8788-060949244C08}" srcOrd="6" destOrd="0" presId="urn:microsoft.com/office/officeart/2005/8/layout/cycle1"/>
    <dgm:cxn modelId="{D97CD13D-4FA6-4F73-BB2C-42ACDE6F46EE}" type="presParOf" srcId="{4BC0126A-D4E3-479A-AB6F-F7211205989E}" destId="{42E5CE23-C3A1-4F26-83FA-ED9068E9F413}" srcOrd="7" destOrd="0" presId="urn:microsoft.com/office/officeart/2005/8/layout/cycle1"/>
    <dgm:cxn modelId="{E7EA8D84-170A-4C42-994B-22482B9F0898}" type="presParOf" srcId="{4BC0126A-D4E3-479A-AB6F-F7211205989E}" destId="{79BFBE93-AC25-400D-9CA9-DD796F4362AD}"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4814E-B004-403A-8CCD-61781C9A86DB}"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s-ES"/>
        </a:p>
      </dgm:t>
    </dgm:pt>
    <dgm:pt modelId="{E9BED73F-FCA8-46D1-A4F5-90650E746CFB}">
      <dgm:prSet phldrT="[Texto]" custT="1"/>
      <dgm:spPr/>
      <dgm:t>
        <a:bodyPr/>
        <a:lstStyle/>
        <a:p>
          <a:r>
            <a:rPr lang="es-MX" sz="1600" b="1" dirty="0">
              <a:solidFill>
                <a:schemeClr val="tx1"/>
              </a:solidFill>
            </a:rPr>
            <a:t>Cumplimiento de trabajos de la RED</a:t>
          </a:r>
        </a:p>
      </dgm:t>
    </dgm:pt>
    <dgm:pt modelId="{3BE7D0D8-3E7D-4201-BE70-E2898FC467B4}" type="parTrans" cxnId="{280E4562-0B9A-4FB6-A2A6-7686A14103BB}">
      <dgm:prSet/>
      <dgm:spPr/>
      <dgm:t>
        <a:bodyPr/>
        <a:lstStyle/>
        <a:p>
          <a:endParaRPr lang="es-ES"/>
        </a:p>
      </dgm:t>
    </dgm:pt>
    <dgm:pt modelId="{3A0693D3-DDAC-4A1C-973B-BEB65603CE4B}" type="sibTrans" cxnId="{280E4562-0B9A-4FB6-A2A6-7686A14103BB}">
      <dgm:prSet/>
      <dgm:spPr/>
      <dgm:t>
        <a:bodyPr/>
        <a:lstStyle/>
        <a:p>
          <a:endParaRPr lang="es-ES"/>
        </a:p>
      </dgm:t>
    </dgm:pt>
    <dgm:pt modelId="{F5DA0A69-7836-43E3-883C-02C653C732B4}">
      <dgm:prSet phldrT="[Texto]" custT="1"/>
      <dgm:spPr/>
      <dgm:t>
        <a:bodyPr/>
        <a:lstStyle/>
        <a:p>
          <a:r>
            <a:rPr lang="es-MX" sz="1600" b="1" dirty="0">
              <a:solidFill>
                <a:schemeClr val="tx1"/>
              </a:solidFill>
            </a:rPr>
            <a:t>Acreditar los cursos introductorios de LTAIPRC  y LPDPPSO y un Taller </a:t>
          </a:r>
        </a:p>
      </dgm:t>
    </dgm:pt>
    <dgm:pt modelId="{6955333B-815B-4CE8-B85D-8BEF16D82E4C}" type="parTrans" cxnId="{F6DC8AA8-78B4-41CD-8DAC-81DF6E3108DF}">
      <dgm:prSet/>
      <dgm:spPr/>
      <dgm:t>
        <a:bodyPr/>
        <a:lstStyle/>
        <a:p>
          <a:endParaRPr lang="es-ES"/>
        </a:p>
      </dgm:t>
    </dgm:pt>
    <dgm:pt modelId="{6FCE0AB6-F2F8-4924-B58D-9DC0ADC33A5A}" type="sibTrans" cxnId="{F6DC8AA8-78B4-41CD-8DAC-81DF6E3108DF}">
      <dgm:prSet/>
      <dgm:spPr/>
      <dgm:t>
        <a:bodyPr/>
        <a:lstStyle/>
        <a:p>
          <a:endParaRPr lang="es-ES"/>
        </a:p>
      </dgm:t>
    </dgm:pt>
    <dgm:pt modelId="{5904AF05-1ACE-42CE-A0A9-A09B2330E8ED}">
      <dgm:prSet phldrT="[Texto]" custT="1"/>
      <dgm:spPr/>
      <dgm:t>
        <a:bodyPr/>
        <a:lstStyle/>
        <a:p>
          <a:r>
            <a:rPr lang="es-MX" sz="1600" b="1" dirty="0">
              <a:solidFill>
                <a:schemeClr val="tx1"/>
              </a:solidFill>
            </a:rPr>
            <a:t>Asistencia a reuniones RETAIP </a:t>
          </a:r>
          <a:endParaRPr lang="es-ES" sz="1600" b="1" dirty="0">
            <a:solidFill>
              <a:schemeClr val="tx1"/>
            </a:solidFill>
          </a:endParaRPr>
        </a:p>
      </dgm:t>
    </dgm:pt>
    <dgm:pt modelId="{58599BFF-2C76-4B98-ADAE-35312B6E1132}" type="parTrans" cxnId="{8F7FEF8A-2D51-4757-95B2-D7DE69A2F01D}">
      <dgm:prSet/>
      <dgm:spPr/>
      <dgm:t>
        <a:bodyPr/>
        <a:lstStyle/>
        <a:p>
          <a:endParaRPr lang="es-ES"/>
        </a:p>
      </dgm:t>
    </dgm:pt>
    <dgm:pt modelId="{DFFB3C47-041D-45C5-B78F-637138AD2B6C}" type="sibTrans" cxnId="{8F7FEF8A-2D51-4757-95B2-D7DE69A2F01D}">
      <dgm:prSet/>
      <dgm:spPr/>
      <dgm:t>
        <a:bodyPr/>
        <a:lstStyle/>
        <a:p>
          <a:endParaRPr lang="es-ES"/>
        </a:p>
      </dgm:t>
    </dgm:pt>
    <dgm:pt modelId="{C5F96F60-40F7-4963-A267-D2A5297AEAE2}" type="pres">
      <dgm:prSet presAssocID="{84A4814E-B004-403A-8CCD-61781C9A86DB}" presName="compositeShape" presStyleCnt="0">
        <dgm:presLayoutVars>
          <dgm:chMax val="7"/>
          <dgm:dir/>
          <dgm:resizeHandles val="exact"/>
        </dgm:presLayoutVars>
      </dgm:prSet>
      <dgm:spPr/>
    </dgm:pt>
    <dgm:pt modelId="{CDDC9A55-B9D7-4DD6-8BBE-8FF5E2AC5409}" type="pres">
      <dgm:prSet presAssocID="{84A4814E-B004-403A-8CCD-61781C9A86DB}" presName="wedge1" presStyleLbl="node1" presStyleIdx="0" presStyleCnt="3"/>
      <dgm:spPr/>
    </dgm:pt>
    <dgm:pt modelId="{DB952852-1871-4647-A363-EC60A0C17FE2}" type="pres">
      <dgm:prSet presAssocID="{84A4814E-B004-403A-8CCD-61781C9A86DB}" presName="dummy1a" presStyleCnt="0"/>
      <dgm:spPr/>
    </dgm:pt>
    <dgm:pt modelId="{F63B833B-225C-415D-910F-AFE6DCB1EB26}" type="pres">
      <dgm:prSet presAssocID="{84A4814E-B004-403A-8CCD-61781C9A86DB}" presName="dummy1b" presStyleCnt="0"/>
      <dgm:spPr/>
    </dgm:pt>
    <dgm:pt modelId="{90D1E7E0-094A-49CE-84EC-972AB377F72A}" type="pres">
      <dgm:prSet presAssocID="{84A4814E-B004-403A-8CCD-61781C9A86DB}" presName="wedge1Tx" presStyleLbl="node1" presStyleIdx="0" presStyleCnt="3">
        <dgm:presLayoutVars>
          <dgm:chMax val="0"/>
          <dgm:chPref val="0"/>
          <dgm:bulletEnabled val="1"/>
        </dgm:presLayoutVars>
      </dgm:prSet>
      <dgm:spPr/>
    </dgm:pt>
    <dgm:pt modelId="{0A2A119A-3EB5-4BF2-9AF8-BC3F2B040177}" type="pres">
      <dgm:prSet presAssocID="{84A4814E-B004-403A-8CCD-61781C9A86DB}" presName="wedge2" presStyleLbl="node1" presStyleIdx="1" presStyleCnt="3" custScaleX="106894"/>
      <dgm:spPr/>
    </dgm:pt>
    <dgm:pt modelId="{8856BA49-41BE-4B9B-91AE-7A9F6E9E2A9A}" type="pres">
      <dgm:prSet presAssocID="{84A4814E-B004-403A-8CCD-61781C9A86DB}" presName="dummy2a" presStyleCnt="0"/>
      <dgm:spPr/>
    </dgm:pt>
    <dgm:pt modelId="{57AED9CD-F2C7-4E2C-8878-C88B2A9346C3}" type="pres">
      <dgm:prSet presAssocID="{84A4814E-B004-403A-8CCD-61781C9A86DB}" presName="dummy2b" presStyleCnt="0"/>
      <dgm:spPr/>
    </dgm:pt>
    <dgm:pt modelId="{9157451C-98E5-4C59-B1B6-0700A593AD01}" type="pres">
      <dgm:prSet presAssocID="{84A4814E-B004-403A-8CCD-61781C9A86DB}" presName="wedge2Tx" presStyleLbl="node1" presStyleIdx="1" presStyleCnt="3">
        <dgm:presLayoutVars>
          <dgm:chMax val="0"/>
          <dgm:chPref val="0"/>
          <dgm:bulletEnabled val="1"/>
        </dgm:presLayoutVars>
      </dgm:prSet>
      <dgm:spPr/>
    </dgm:pt>
    <dgm:pt modelId="{E88AFD86-3F68-44C6-809B-FD559F32055D}" type="pres">
      <dgm:prSet presAssocID="{84A4814E-B004-403A-8CCD-61781C9A86DB}" presName="wedge3" presStyleLbl="node1" presStyleIdx="2" presStyleCnt="3"/>
      <dgm:spPr/>
    </dgm:pt>
    <dgm:pt modelId="{73320304-F9CA-49BB-9269-85771A668813}" type="pres">
      <dgm:prSet presAssocID="{84A4814E-B004-403A-8CCD-61781C9A86DB}" presName="dummy3a" presStyleCnt="0"/>
      <dgm:spPr/>
    </dgm:pt>
    <dgm:pt modelId="{4365349E-BBC4-464A-9281-E7ADFA9D6391}" type="pres">
      <dgm:prSet presAssocID="{84A4814E-B004-403A-8CCD-61781C9A86DB}" presName="dummy3b" presStyleCnt="0"/>
      <dgm:spPr/>
    </dgm:pt>
    <dgm:pt modelId="{2605C3BC-4048-4E69-9BD2-3786DFAAEEFD}" type="pres">
      <dgm:prSet presAssocID="{84A4814E-B004-403A-8CCD-61781C9A86DB}" presName="wedge3Tx" presStyleLbl="node1" presStyleIdx="2" presStyleCnt="3">
        <dgm:presLayoutVars>
          <dgm:chMax val="0"/>
          <dgm:chPref val="0"/>
          <dgm:bulletEnabled val="1"/>
        </dgm:presLayoutVars>
      </dgm:prSet>
      <dgm:spPr/>
    </dgm:pt>
    <dgm:pt modelId="{62024EE0-2690-497B-8A45-4A701481A178}" type="pres">
      <dgm:prSet presAssocID="{3A0693D3-DDAC-4A1C-973B-BEB65603CE4B}" presName="arrowWedge1" presStyleLbl="fgSibTrans2D1" presStyleIdx="0" presStyleCnt="3"/>
      <dgm:spPr/>
    </dgm:pt>
    <dgm:pt modelId="{73674283-B283-4235-869F-D29125D3D930}" type="pres">
      <dgm:prSet presAssocID="{6FCE0AB6-F2F8-4924-B58D-9DC0ADC33A5A}" presName="arrowWedge2" presStyleLbl="fgSibTrans2D1" presStyleIdx="1" presStyleCnt="3"/>
      <dgm:spPr/>
    </dgm:pt>
    <dgm:pt modelId="{8DD712EE-C7F3-438E-9EE1-DD5D952FBEC1}" type="pres">
      <dgm:prSet presAssocID="{DFFB3C47-041D-45C5-B78F-637138AD2B6C}" presName="arrowWedge3" presStyleLbl="fgSibTrans2D1" presStyleIdx="2" presStyleCnt="3"/>
      <dgm:spPr/>
    </dgm:pt>
  </dgm:ptLst>
  <dgm:cxnLst>
    <dgm:cxn modelId="{90D5CB29-8407-4922-AD7F-AE69C6A6EED0}" type="presOf" srcId="{E9BED73F-FCA8-46D1-A4F5-90650E746CFB}" destId="{90D1E7E0-094A-49CE-84EC-972AB377F72A}" srcOrd="1" destOrd="0" presId="urn:microsoft.com/office/officeart/2005/8/layout/cycle8"/>
    <dgm:cxn modelId="{280E4562-0B9A-4FB6-A2A6-7686A14103BB}" srcId="{84A4814E-B004-403A-8CCD-61781C9A86DB}" destId="{E9BED73F-FCA8-46D1-A4F5-90650E746CFB}" srcOrd="0" destOrd="0" parTransId="{3BE7D0D8-3E7D-4201-BE70-E2898FC467B4}" sibTransId="{3A0693D3-DDAC-4A1C-973B-BEB65603CE4B}"/>
    <dgm:cxn modelId="{6F65FB4F-1598-4229-B061-312632FB425E}" type="presOf" srcId="{84A4814E-B004-403A-8CCD-61781C9A86DB}" destId="{C5F96F60-40F7-4963-A267-D2A5297AEAE2}" srcOrd="0" destOrd="0" presId="urn:microsoft.com/office/officeart/2005/8/layout/cycle8"/>
    <dgm:cxn modelId="{E2C60978-4911-4E8A-A1CC-69720A28F983}" type="presOf" srcId="{5904AF05-1ACE-42CE-A0A9-A09B2330E8ED}" destId="{E88AFD86-3F68-44C6-809B-FD559F32055D}" srcOrd="0" destOrd="0" presId="urn:microsoft.com/office/officeart/2005/8/layout/cycle8"/>
    <dgm:cxn modelId="{8F7FEF8A-2D51-4757-95B2-D7DE69A2F01D}" srcId="{84A4814E-B004-403A-8CCD-61781C9A86DB}" destId="{5904AF05-1ACE-42CE-A0A9-A09B2330E8ED}" srcOrd="2" destOrd="0" parTransId="{58599BFF-2C76-4B98-ADAE-35312B6E1132}" sibTransId="{DFFB3C47-041D-45C5-B78F-637138AD2B6C}"/>
    <dgm:cxn modelId="{292E7090-0609-4234-A20D-D3E41706DDA6}" type="presOf" srcId="{F5DA0A69-7836-43E3-883C-02C653C732B4}" destId="{0A2A119A-3EB5-4BF2-9AF8-BC3F2B040177}" srcOrd="0" destOrd="0" presId="urn:microsoft.com/office/officeart/2005/8/layout/cycle8"/>
    <dgm:cxn modelId="{F6DC8AA8-78B4-41CD-8DAC-81DF6E3108DF}" srcId="{84A4814E-B004-403A-8CCD-61781C9A86DB}" destId="{F5DA0A69-7836-43E3-883C-02C653C732B4}" srcOrd="1" destOrd="0" parTransId="{6955333B-815B-4CE8-B85D-8BEF16D82E4C}" sibTransId="{6FCE0AB6-F2F8-4924-B58D-9DC0ADC33A5A}"/>
    <dgm:cxn modelId="{6A098FDB-892C-4241-89F1-479AA097E32B}" type="presOf" srcId="{F5DA0A69-7836-43E3-883C-02C653C732B4}" destId="{9157451C-98E5-4C59-B1B6-0700A593AD01}" srcOrd="1" destOrd="0" presId="urn:microsoft.com/office/officeart/2005/8/layout/cycle8"/>
    <dgm:cxn modelId="{3972EBEB-780B-496D-AB88-EA6DE8591C33}" type="presOf" srcId="{E9BED73F-FCA8-46D1-A4F5-90650E746CFB}" destId="{CDDC9A55-B9D7-4DD6-8BBE-8FF5E2AC5409}" srcOrd="0" destOrd="0" presId="urn:microsoft.com/office/officeart/2005/8/layout/cycle8"/>
    <dgm:cxn modelId="{C523DCF0-BCC5-43A4-A8B9-804E11823E9E}" type="presOf" srcId="{5904AF05-1ACE-42CE-A0A9-A09B2330E8ED}" destId="{2605C3BC-4048-4E69-9BD2-3786DFAAEEFD}" srcOrd="1" destOrd="0" presId="urn:microsoft.com/office/officeart/2005/8/layout/cycle8"/>
    <dgm:cxn modelId="{3C5E8096-48E9-4B90-966E-446D54CE79F3}" type="presParOf" srcId="{C5F96F60-40F7-4963-A267-D2A5297AEAE2}" destId="{CDDC9A55-B9D7-4DD6-8BBE-8FF5E2AC5409}" srcOrd="0" destOrd="0" presId="urn:microsoft.com/office/officeart/2005/8/layout/cycle8"/>
    <dgm:cxn modelId="{E28D426A-A2CB-41D1-8352-470B199B752E}" type="presParOf" srcId="{C5F96F60-40F7-4963-A267-D2A5297AEAE2}" destId="{DB952852-1871-4647-A363-EC60A0C17FE2}" srcOrd="1" destOrd="0" presId="urn:microsoft.com/office/officeart/2005/8/layout/cycle8"/>
    <dgm:cxn modelId="{3061A939-DC74-4FAB-988E-EA0FC52E2254}" type="presParOf" srcId="{C5F96F60-40F7-4963-A267-D2A5297AEAE2}" destId="{F63B833B-225C-415D-910F-AFE6DCB1EB26}" srcOrd="2" destOrd="0" presId="urn:microsoft.com/office/officeart/2005/8/layout/cycle8"/>
    <dgm:cxn modelId="{03C6C380-37EB-47C3-BB9B-93CA20A3DD6E}" type="presParOf" srcId="{C5F96F60-40F7-4963-A267-D2A5297AEAE2}" destId="{90D1E7E0-094A-49CE-84EC-972AB377F72A}" srcOrd="3" destOrd="0" presId="urn:microsoft.com/office/officeart/2005/8/layout/cycle8"/>
    <dgm:cxn modelId="{08DD1F3F-1716-496F-96FB-8A493A83AB0A}" type="presParOf" srcId="{C5F96F60-40F7-4963-A267-D2A5297AEAE2}" destId="{0A2A119A-3EB5-4BF2-9AF8-BC3F2B040177}" srcOrd="4" destOrd="0" presId="urn:microsoft.com/office/officeart/2005/8/layout/cycle8"/>
    <dgm:cxn modelId="{769DCA24-5B23-419F-9E29-DBB6CB5C7D98}" type="presParOf" srcId="{C5F96F60-40F7-4963-A267-D2A5297AEAE2}" destId="{8856BA49-41BE-4B9B-91AE-7A9F6E9E2A9A}" srcOrd="5" destOrd="0" presId="urn:microsoft.com/office/officeart/2005/8/layout/cycle8"/>
    <dgm:cxn modelId="{21818933-D47E-4E91-9F8B-436421539A11}" type="presParOf" srcId="{C5F96F60-40F7-4963-A267-D2A5297AEAE2}" destId="{57AED9CD-F2C7-4E2C-8878-C88B2A9346C3}" srcOrd="6" destOrd="0" presId="urn:microsoft.com/office/officeart/2005/8/layout/cycle8"/>
    <dgm:cxn modelId="{AB5EC563-1C1A-4DCF-B65B-7E56BDA77BD2}" type="presParOf" srcId="{C5F96F60-40F7-4963-A267-D2A5297AEAE2}" destId="{9157451C-98E5-4C59-B1B6-0700A593AD01}" srcOrd="7" destOrd="0" presId="urn:microsoft.com/office/officeart/2005/8/layout/cycle8"/>
    <dgm:cxn modelId="{00C20951-B254-46EC-9E54-3FE2DF2BFE8D}" type="presParOf" srcId="{C5F96F60-40F7-4963-A267-D2A5297AEAE2}" destId="{E88AFD86-3F68-44C6-809B-FD559F32055D}" srcOrd="8" destOrd="0" presId="urn:microsoft.com/office/officeart/2005/8/layout/cycle8"/>
    <dgm:cxn modelId="{9310AB47-7BC1-4B44-AD44-DF65289EEE58}" type="presParOf" srcId="{C5F96F60-40F7-4963-A267-D2A5297AEAE2}" destId="{73320304-F9CA-49BB-9269-85771A668813}" srcOrd="9" destOrd="0" presId="urn:microsoft.com/office/officeart/2005/8/layout/cycle8"/>
    <dgm:cxn modelId="{F46FD51E-A2EA-4424-89ED-6FA5FFA39C1F}" type="presParOf" srcId="{C5F96F60-40F7-4963-A267-D2A5297AEAE2}" destId="{4365349E-BBC4-464A-9281-E7ADFA9D6391}" srcOrd="10" destOrd="0" presId="urn:microsoft.com/office/officeart/2005/8/layout/cycle8"/>
    <dgm:cxn modelId="{F2B54DA5-C99E-4FC0-90DD-32E33F81921B}" type="presParOf" srcId="{C5F96F60-40F7-4963-A267-D2A5297AEAE2}" destId="{2605C3BC-4048-4E69-9BD2-3786DFAAEEFD}" srcOrd="11" destOrd="0" presId="urn:microsoft.com/office/officeart/2005/8/layout/cycle8"/>
    <dgm:cxn modelId="{A4114FB5-D7D9-4168-8EAD-007E5C32190F}" type="presParOf" srcId="{C5F96F60-40F7-4963-A267-D2A5297AEAE2}" destId="{62024EE0-2690-497B-8A45-4A701481A178}" srcOrd="12" destOrd="0" presId="urn:microsoft.com/office/officeart/2005/8/layout/cycle8"/>
    <dgm:cxn modelId="{6C08C1B0-668D-460E-8D92-A14C9BD0DBC7}" type="presParOf" srcId="{C5F96F60-40F7-4963-A267-D2A5297AEAE2}" destId="{73674283-B283-4235-869F-D29125D3D930}" srcOrd="13" destOrd="0" presId="urn:microsoft.com/office/officeart/2005/8/layout/cycle8"/>
    <dgm:cxn modelId="{FE7F9BDF-3742-4E7E-8DBD-C4B1520124BE}" type="presParOf" srcId="{C5F96F60-40F7-4963-A267-D2A5297AEAE2}" destId="{8DD712EE-C7F3-438E-9EE1-DD5D952FBEC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67A58-C82C-4DF5-9A84-C40F749AB068}">
      <dsp:nvSpPr>
        <dsp:cNvPr id="0" name=""/>
        <dsp:cNvSpPr/>
      </dsp:nvSpPr>
      <dsp:spPr>
        <a:xfrm rot="5400000">
          <a:off x="6471613" y="-2700167"/>
          <a:ext cx="861062" cy="626149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Introducción a la LTAIPRC-CDMX</a:t>
          </a:r>
        </a:p>
        <a:p>
          <a:pPr marL="228600" lvl="1" indent="-228600" algn="l" defTabSz="1066800">
            <a:lnSpc>
              <a:spcPct val="90000"/>
            </a:lnSpc>
            <a:spcBef>
              <a:spcPct val="0"/>
            </a:spcBef>
            <a:spcAft>
              <a:spcPct val="15000"/>
            </a:spcAft>
            <a:buChar char="•"/>
          </a:pPr>
          <a:r>
            <a:rPr lang="es-ES" sz="2400" kern="1200" dirty="0"/>
            <a:t>Introducción a la PDPPSO CDMX</a:t>
          </a:r>
        </a:p>
      </dsp:txBody>
      <dsp:txXfrm rot="-5400000">
        <a:off x="3771396" y="42084"/>
        <a:ext cx="6219462" cy="776994"/>
      </dsp:txXfrm>
    </dsp:sp>
    <dsp:sp modelId="{5F8982BF-5835-42C1-8AC6-98D952D3C85B}">
      <dsp:nvSpPr>
        <dsp:cNvPr id="0" name=""/>
        <dsp:cNvSpPr/>
      </dsp:nvSpPr>
      <dsp:spPr>
        <a:xfrm>
          <a:off x="712" y="9528"/>
          <a:ext cx="3770684" cy="8421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dirty="0"/>
            <a:t>Cursos en línea</a:t>
          </a:r>
        </a:p>
      </dsp:txBody>
      <dsp:txXfrm>
        <a:off x="41820" y="50636"/>
        <a:ext cx="3688468" cy="759888"/>
      </dsp:txXfrm>
    </dsp:sp>
    <dsp:sp modelId="{6E4F0D8C-13FD-4EEB-B6FD-46CD4020F065}">
      <dsp:nvSpPr>
        <dsp:cNvPr id="0" name=""/>
        <dsp:cNvSpPr/>
      </dsp:nvSpPr>
      <dsp:spPr>
        <a:xfrm rot="5400000">
          <a:off x="6484387" y="-1800540"/>
          <a:ext cx="861062" cy="6268577"/>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Introducción a la Organización de Archivos</a:t>
          </a:r>
        </a:p>
        <a:p>
          <a:pPr marL="228600" lvl="1" indent="-228600" algn="l" defTabSz="1066800">
            <a:lnSpc>
              <a:spcPct val="90000"/>
            </a:lnSpc>
            <a:spcBef>
              <a:spcPct val="0"/>
            </a:spcBef>
            <a:spcAft>
              <a:spcPct val="15000"/>
            </a:spcAft>
            <a:buChar char="•"/>
          </a:pPr>
          <a:r>
            <a:rPr lang="es-ES" sz="2400" kern="1200" dirty="0"/>
            <a:t>4 talleres</a:t>
          </a:r>
        </a:p>
      </dsp:txBody>
      <dsp:txXfrm rot="-5400000">
        <a:off x="3780630" y="945251"/>
        <a:ext cx="6226543" cy="776994"/>
      </dsp:txXfrm>
    </dsp:sp>
    <dsp:sp modelId="{A00F01A8-DB8E-4F16-90D4-0994C2D5CEF3}">
      <dsp:nvSpPr>
        <dsp:cNvPr id="0" name=""/>
        <dsp:cNvSpPr/>
      </dsp:nvSpPr>
      <dsp:spPr>
        <a:xfrm>
          <a:off x="712" y="912695"/>
          <a:ext cx="3779918" cy="84210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dirty="0"/>
            <a:t>Cursos en “Aula virtual en tiempo real”</a:t>
          </a:r>
        </a:p>
      </dsp:txBody>
      <dsp:txXfrm>
        <a:off x="41820" y="953803"/>
        <a:ext cx="3697702" cy="759888"/>
      </dsp:txXfrm>
    </dsp:sp>
    <dsp:sp modelId="{0FAF1E10-9C52-4AF9-B734-3D893061D43F}">
      <dsp:nvSpPr>
        <dsp:cNvPr id="0" name=""/>
        <dsp:cNvSpPr/>
      </dsp:nvSpPr>
      <dsp:spPr>
        <a:xfrm rot="5400000">
          <a:off x="6484577" y="-894496"/>
          <a:ext cx="861062" cy="6262824"/>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1 Diplomado</a:t>
          </a:r>
        </a:p>
      </dsp:txBody>
      <dsp:txXfrm rot="-5400000">
        <a:off x="3783696" y="1848419"/>
        <a:ext cx="6220790" cy="776994"/>
      </dsp:txXfrm>
    </dsp:sp>
    <dsp:sp modelId="{3B440B75-A5C6-42F6-98A2-12CAE454E6B3}">
      <dsp:nvSpPr>
        <dsp:cNvPr id="0" name=""/>
        <dsp:cNvSpPr/>
      </dsp:nvSpPr>
      <dsp:spPr>
        <a:xfrm>
          <a:off x="712" y="1815863"/>
          <a:ext cx="3782984" cy="84210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dirty="0"/>
            <a:t>Diplomado</a:t>
          </a:r>
        </a:p>
      </dsp:txBody>
      <dsp:txXfrm>
        <a:off x="41820" y="1856971"/>
        <a:ext cx="3700768" cy="759888"/>
      </dsp:txXfrm>
    </dsp:sp>
    <dsp:sp modelId="{70DB48F6-B648-47F3-96A7-5BD17E1A71D3}">
      <dsp:nvSpPr>
        <dsp:cNvPr id="0" name=""/>
        <dsp:cNvSpPr/>
      </dsp:nvSpPr>
      <dsp:spPr>
        <a:xfrm rot="5400000">
          <a:off x="6486540" y="8671"/>
          <a:ext cx="861062" cy="626282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4 tutoriales</a:t>
          </a:r>
        </a:p>
      </dsp:txBody>
      <dsp:txXfrm rot="-5400000">
        <a:off x="3785659" y="2751586"/>
        <a:ext cx="6220790" cy="776994"/>
      </dsp:txXfrm>
    </dsp:sp>
    <dsp:sp modelId="{A70CF1BC-DB2F-43E8-AE64-91E6BE8C7EC5}">
      <dsp:nvSpPr>
        <dsp:cNvPr id="0" name=""/>
        <dsp:cNvSpPr/>
      </dsp:nvSpPr>
      <dsp:spPr>
        <a:xfrm>
          <a:off x="712" y="2719030"/>
          <a:ext cx="3784947" cy="8421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kern="1200" dirty="0"/>
            <a:t>Tutoriales</a:t>
          </a:r>
        </a:p>
      </dsp:txBody>
      <dsp:txXfrm>
        <a:off x="41820" y="2760138"/>
        <a:ext cx="3702731" cy="759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E6DE2-ED1F-4F6D-AFB9-FE6DF77AAE95}">
      <dsp:nvSpPr>
        <dsp:cNvPr id="0" name=""/>
        <dsp:cNvSpPr/>
      </dsp:nvSpPr>
      <dsp:spPr>
        <a:xfrm>
          <a:off x="3243512" y="206055"/>
          <a:ext cx="1384849" cy="138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err="1"/>
            <a:t>ReDes</a:t>
          </a:r>
          <a:endParaRPr lang="es-ES" sz="2200" b="1" kern="1200" dirty="0"/>
        </a:p>
      </dsp:txBody>
      <dsp:txXfrm>
        <a:off x="3243512" y="206055"/>
        <a:ext cx="1384849" cy="1384849"/>
      </dsp:txXfrm>
    </dsp:sp>
    <dsp:sp modelId="{E7DF1A75-17C6-444D-AF03-F886BB0CD650}">
      <dsp:nvSpPr>
        <dsp:cNvPr id="0" name=""/>
        <dsp:cNvSpPr/>
      </dsp:nvSpPr>
      <dsp:spPr>
        <a:xfrm>
          <a:off x="1325484" y="-166284"/>
          <a:ext cx="3202346" cy="3134625"/>
        </a:xfrm>
        <a:prstGeom prst="circularArrow">
          <a:avLst>
            <a:gd name="adj1" fmla="val 8254"/>
            <a:gd name="adj2" fmla="val 576623"/>
            <a:gd name="adj3" fmla="val 1775512"/>
            <a:gd name="adj4" fmla="val 315340"/>
            <a:gd name="adj5" fmla="val 9630"/>
          </a:avLst>
        </a:prstGeom>
        <a:solidFill>
          <a:srgbClr val="D600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1197F-7ADB-43A4-A750-38854D90760C}">
      <dsp:nvSpPr>
        <dsp:cNvPr id="0" name=""/>
        <dsp:cNvSpPr/>
      </dsp:nvSpPr>
      <dsp:spPr>
        <a:xfrm>
          <a:off x="1544812" y="2286635"/>
          <a:ext cx="2294030" cy="138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CT y UT 100% Capacitados</a:t>
          </a:r>
        </a:p>
      </dsp:txBody>
      <dsp:txXfrm>
        <a:off x="1544812" y="2286635"/>
        <a:ext cx="2294030" cy="1384849"/>
      </dsp:txXfrm>
    </dsp:sp>
    <dsp:sp modelId="{EDE9E19E-D3A1-4DEC-8FD7-E5FA7CF581E9}">
      <dsp:nvSpPr>
        <dsp:cNvPr id="0" name=""/>
        <dsp:cNvSpPr/>
      </dsp:nvSpPr>
      <dsp:spPr>
        <a:xfrm>
          <a:off x="1045183" y="1059"/>
          <a:ext cx="3271539" cy="3271539"/>
        </a:xfrm>
        <a:prstGeom prst="circularArrow">
          <a:avLst>
            <a:gd name="adj1" fmla="val 8254"/>
            <a:gd name="adj2" fmla="val 576623"/>
            <a:gd name="adj3" fmla="val 10300333"/>
            <a:gd name="adj4" fmla="val 8865684"/>
            <a:gd name="adj5" fmla="val 963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5CE23-C3A1-4F26-83FA-ED9068E9F413}">
      <dsp:nvSpPr>
        <dsp:cNvPr id="0" name=""/>
        <dsp:cNvSpPr/>
      </dsp:nvSpPr>
      <dsp:spPr>
        <a:xfrm>
          <a:off x="855267" y="221913"/>
          <a:ext cx="1384849" cy="138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100% Capacitado</a:t>
          </a:r>
        </a:p>
      </dsp:txBody>
      <dsp:txXfrm>
        <a:off x="855267" y="221913"/>
        <a:ext cx="1384849" cy="1384849"/>
      </dsp:txXfrm>
    </dsp:sp>
    <dsp:sp modelId="{79BFBE93-AC25-400D-9CA9-DD796F4362AD}">
      <dsp:nvSpPr>
        <dsp:cNvPr id="0" name=""/>
        <dsp:cNvSpPr/>
      </dsp:nvSpPr>
      <dsp:spPr>
        <a:xfrm>
          <a:off x="1199531" y="171801"/>
          <a:ext cx="3271539" cy="3271539"/>
        </a:xfrm>
        <a:prstGeom prst="circularArrow">
          <a:avLst>
            <a:gd name="adj1" fmla="val 8254"/>
            <a:gd name="adj2" fmla="val 576623"/>
            <a:gd name="adj3" fmla="val 16690982"/>
            <a:gd name="adj4" fmla="val 14628323"/>
            <a:gd name="adj5" fmla="val 9630"/>
          </a:avLst>
        </a:prstGeom>
        <a:solidFill>
          <a:srgbClr val="9F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C9A55-B9D7-4DD6-8BBE-8FF5E2AC5409}">
      <dsp:nvSpPr>
        <dsp:cNvPr id="0" name=""/>
        <dsp:cNvSpPr/>
      </dsp:nvSpPr>
      <dsp:spPr>
        <a:xfrm>
          <a:off x="3716245" y="248822"/>
          <a:ext cx="3215558" cy="3215558"/>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Cumplimiento de trabajos de la RED</a:t>
          </a:r>
        </a:p>
      </dsp:txBody>
      <dsp:txXfrm>
        <a:off x="5410921" y="930215"/>
        <a:ext cx="1148413" cy="957011"/>
      </dsp:txXfrm>
    </dsp:sp>
    <dsp:sp modelId="{0A2A119A-3EB5-4BF2-9AF8-BC3F2B040177}">
      <dsp:nvSpPr>
        <dsp:cNvPr id="0" name=""/>
        <dsp:cNvSpPr/>
      </dsp:nvSpPr>
      <dsp:spPr>
        <a:xfrm>
          <a:off x="3539180" y="363664"/>
          <a:ext cx="3437239" cy="3215558"/>
        </a:xfrm>
        <a:prstGeom prst="pie">
          <a:avLst>
            <a:gd name="adj1" fmla="val 1800000"/>
            <a:gd name="adj2" fmla="val 90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Acreditar los cursos introductorios de LTAIPRC  y LPDPPSO y un Taller </a:t>
          </a:r>
        </a:p>
      </dsp:txBody>
      <dsp:txXfrm>
        <a:off x="4357570" y="2449949"/>
        <a:ext cx="1841378" cy="842170"/>
      </dsp:txXfrm>
    </dsp:sp>
    <dsp:sp modelId="{E88AFD86-3F68-44C6-809B-FD559F32055D}">
      <dsp:nvSpPr>
        <dsp:cNvPr id="0" name=""/>
        <dsp:cNvSpPr/>
      </dsp:nvSpPr>
      <dsp:spPr>
        <a:xfrm>
          <a:off x="3583795" y="248822"/>
          <a:ext cx="3215558" cy="3215558"/>
        </a:xfrm>
        <a:prstGeom prst="pie">
          <a:avLst>
            <a:gd name="adj1" fmla="val 90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Asistencia a reuniones RETAIP </a:t>
          </a:r>
          <a:endParaRPr lang="es-ES" sz="1600" b="1" kern="1200" dirty="0">
            <a:solidFill>
              <a:schemeClr val="tx1"/>
            </a:solidFill>
          </a:endParaRPr>
        </a:p>
      </dsp:txBody>
      <dsp:txXfrm>
        <a:off x="3956264" y="930215"/>
        <a:ext cx="1148413" cy="957011"/>
      </dsp:txXfrm>
    </dsp:sp>
    <dsp:sp modelId="{62024EE0-2690-497B-8A45-4A701481A178}">
      <dsp:nvSpPr>
        <dsp:cNvPr id="0" name=""/>
        <dsp:cNvSpPr/>
      </dsp:nvSpPr>
      <dsp:spPr>
        <a:xfrm>
          <a:off x="3517452" y="49764"/>
          <a:ext cx="3613675" cy="3613675"/>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74283-B283-4235-869F-D29125D3D930}">
      <dsp:nvSpPr>
        <dsp:cNvPr id="0" name=""/>
        <dsp:cNvSpPr/>
      </dsp:nvSpPr>
      <dsp:spPr>
        <a:xfrm>
          <a:off x="3449635" y="164402"/>
          <a:ext cx="3613675" cy="3613675"/>
        </a:xfrm>
        <a:prstGeom prst="circularArrow">
          <a:avLst>
            <a:gd name="adj1" fmla="val 5085"/>
            <a:gd name="adj2" fmla="val 327528"/>
            <a:gd name="adj3" fmla="val 8671970"/>
            <a:gd name="adj4" fmla="val 1800502"/>
            <a:gd name="adj5" fmla="val 5932"/>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712EE-C7F3-438E-9EE1-DD5D952FBEC1}">
      <dsp:nvSpPr>
        <dsp:cNvPr id="0" name=""/>
        <dsp:cNvSpPr/>
      </dsp:nvSpPr>
      <dsp:spPr>
        <a:xfrm>
          <a:off x="3384471" y="49764"/>
          <a:ext cx="3613675" cy="3613675"/>
        </a:xfrm>
        <a:prstGeom prst="circularArrow">
          <a:avLst>
            <a:gd name="adj1" fmla="val 5085"/>
            <a:gd name="adj2" fmla="val 327528"/>
            <a:gd name="adj3" fmla="val 15873039"/>
            <a:gd name="adj4" fmla="val 9000000"/>
            <a:gd name="adj5" fmla="val 5932"/>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C5632-278F-4220-9420-E9D6C4E8BDB4}" type="datetimeFigureOut">
              <a:rPr lang="es-ES" smtClean="0"/>
              <a:t>26/11/2021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99770-A6B1-40AF-9122-81258C345990}" type="slidenum">
              <a:rPr lang="es-ES" smtClean="0"/>
              <a:t>‹Nº›</a:t>
            </a:fld>
            <a:endParaRPr lang="es-ES"/>
          </a:p>
        </p:txBody>
      </p:sp>
    </p:spTree>
    <p:extLst>
      <p:ext uri="{BB962C8B-B14F-4D97-AF65-F5344CB8AC3E}">
        <p14:creationId xmlns:p14="http://schemas.microsoft.com/office/powerpoint/2010/main" val="97872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8</a:t>
            </a:fld>
            <a:endParaRPr lang="es-ES"/>
          </a:p>
        </p:txBody>
      </p:sp>
    </p:spTree>
    <p:extLst>
      <p:ext uri="{BB962C8B-B14F-4D97-AF65-F5344CB8AC3E}">
        <p14:creationId xmlns:p14="http://schemas.microsoft.com/office/powerpoint/2010/main" val="29587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19</a:t>
            </a:fld>
            <a:endParaRPr lang="es-ES"/>
          </a:p>
        </p:txBody>
      </p:sp>
    </p:spTree>
    <p:extLst>
      <p:ext uri="{BB962C8B-B14F-4D97-AF65-F5344CB8AC3E}">
        <p14:creationId xmlns:p14="http://schemas.microsoft.com/office/powerpoint/2010/main" val="180946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20</a:t>
            </a:fld>
            <a:endParaRPr lang="es-ES"/>
          </a:p>
        </p:txBody>
      </p:sp>
    </p:spTree>
    <p:extLst>
      <p:ext uri="{BB962C8B-B14F-4D97-AF65-F5344CB8AC3E}">
        <p14:creationId xmlns:p14="http://schemas.microsoft.com/office/powerpoint/2010/main" val="45337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22</a:t>
            </a:fld>
            <a:endParaRPr lang="es-ES"/>
          </a:p>
        </p:txBody>
      </p:sp>
    </p:spTree>
    <p:extLst>
      <p:ext uri="{BB962C8B-B14F-4D97-AF65-F5344CB8AC3E}">
        <p14:creationId xmlns:p14="http://schemas.microsoft.com/office/powerpoint/2010/main" val="3786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23</a:t>
            </a:fld>
            <a:endParaRPr lang="es-ES"/>
          </a:p>
        </p:txBody>
      </p:sp>
    </p:spTree>
    <p:extLst>
      <p:ext uri="{BB962C8B-B14F-4D97-AF65-F5344CB8AC3E}">
        <p14:creationId xmlns:p14="http://schemas.microsoft.com/office/powerpoint/2010/main" val="174606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28</a:t>
            </a:fld>
            <a:endParaRPr lang="es-ES"/>
          </a:p>
        </p:txBody>
      </p:sp>
    </p:spTree>
    <p:extLst>
      <p:ext uri="{BB962C8B-B14F-4D97-AF65-F5344CB8AC3E}">
        <p14:creationId xmlns:p14="http://schemas.microsoft.com/office/powerpoint/2010/main" val="230563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29</a:t>
            </a:fld>
            <a:endParaRPr lang="es-ES"/>
          </a:p>
        </p:txBody>
      </p:sp>
    </p:spTree>
    <p:extLst>
      <p:ext uri="{BB962C8B-B14F-4D97-AF65-F5344CB8AC3E}">
        <p14:creationId xmlns:p14="http://schemas.microsoft.com/office/powerpoint/2010/main" val="65690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299770-A6B1-40AF-9122-81258C345990}" type="slidenum">
              <a:rPr lang="es-ES" smtClean="0"/>
              <a:t>32</a:t>
            </a:fld>
            <a:endParaRPr lang="es-ES"/>
          </a:p>
        </p:txBody>
      </p:sp>
    </p:spTree>
    <p:extLst>
      <p:ext uri="{BB962C8B-B14F-4D97-AF65-F5344CB8AC3E}">
        <p14:creationId xmlns:p14="http://schemas.microsoft.com/office/powerpoint/2010/main" val="222322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5F3E4-4FB4-A240-A9F3-BF7A5257D8B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FCE3E174-8975-0A46-8A97-E665CC346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EB44EC26-02C3-334D-9AFC-ECA247D4E9BD}"/>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5" name="Marcador de pie de página 4">
            <a:extLst>
              <a:ext uri="{FF2B5EF4-FFF2-40B4-BE49-F238E27FC236}">
                <a16:creationId xmlns:a16="http://schemas.microsoft.com/office/drawing/2014/main" id="{E4939E33-1FF5-AC43-AB19-599844108C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1309A9-505D-5C4B-B7DF-771E73B751F7}"/>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52827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E4F6B-9C54-D44F-A7D4-BD322403732E}"/>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5D317FCC-0CFB-5F4E-B480-E2836D4E17A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240CA175-E0F9-464D-8B98-447932ADE072}"/>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5" name="Marcador de pie de página 4">
            <a:extLst>
              <a:ext uri="{FF2B5EF4-FFF2-40B4-BE49-F238E27FC236}">
                <a16:creationId xmlns:a16="http://schemas.microsoft.com/office/drawing/2014/main" id="{E83F1527-9356-7842-B14F-06ECC5B07D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4B16AD-3632-3D41-86FC-1FAFAE6B2A57}"/>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346245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BC624D-CE08-864E-ABC0-30B33B7A484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6B00F8C9-E6C4-2F45-8171-24901B2F56F8}"/>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F5F0622-39C6-664D-A960-996753DD4473}"/>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5" name="Marcador de pie de página 4">
            <a:extLst>
              <a:ext uri="{FF2B5EF4-FFF2-40B4-BE49-F238E27FC236}">
                <a16:creationId xmlns:a16="http://schemas.microsoft.com/office/drawing/2014/main" id="{B872ED16-57BB-2A46-A848-F9C1D409D7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997966-692F-F34C-B51D-C6622132F88B}"/>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320588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2EDE3-06B3-E240-8DAC-202659B7B059}"/>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6C27283D-4976-3048-826B-81216094757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38BC3F7D-6BC1-DE4A-9549-A14934B68745}"/>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5" name="Marcador de pie de página 4">
            <a:extLst>
              <a:ext uri="{FF2B5EF4-FFF2-40B4-BE49-F238E27FC236}">
                <a16:creationId xmlns:a16="http://schemas.microsoft.com/office/drawing/2014/main" id="{899EA432-3528-C24F-A2F9-9F8AA4270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34D4118-E1E5-BF4A-981A-B60BF03EEC8C}"/>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114243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9B1B9-B017-524F-9960-0F07C9A4042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E97796E6-23A1-0B42-887B-C4D4061A13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D2583EB-9F15-4D4A-AC56-285B2D4DDBD9}"/>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5" name="Marcador de pie de página 4">
            <a:extLst>
              <a:ext uri="{FF2B5EF4-FFF2-40B4-BE49-F238E27FC236}">
                <a16:creationId xmlns:a16="http://schemas.microsoft.com/office/drawing/2014/main" id="{D051F116-FD1D-D44B-89CA-6B561BF683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1DB63-CD75-EF43-B992-19166066BDBC}"/>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306908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81331-7AD8-9240-BF7D-2BF023541DBC}"/>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2457B67C-A494-6F4F-BAF7-81459964DE41}"/>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DD0B5704-E5F1-584E-AF95-914D0BAA515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A6E08964-A0AD-4743-8B93-8C4BEA2B9049}"/>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6" name="Marcador de pie de página 5">
            <a:extLst>
              <a:ext uri="{FF2B5EF4-FFF2-40B4-BE49-F238E27FC236}">
                <a16:creationId xmlns:a16="http://schemas.microsoft.com/office/drawing/2014/main" id="{F802AC52-DAC6-7A44-98A2-625887461D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0F5F39-CDF0-904F-A60D-9BFBB8F81F57}"/>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370145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A8A94-35C5-184D-A72B-EABD035D346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3C198F61-EA18-7F48-A334-F66262E96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7FF3B6F-686F-F642-B1E2-82C997FC8F1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0CFA8AD0-D72D-914D-B7C0-517D47BEF4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2651D88-EE2A-DB49-B8E7-5C7E1159EA3F}"/>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27D1AA91-56D5-7F46-844C-BC2AD955E9A2}"/>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8" name="Marcador de pie de página 7">
            <a:extLst>
              <a:ext uri="{FF2B5EF4-FFF2-40B4-BE49-F238E27FC236}">
                <a16:creationId xmlns:a16="http://schemas.microsoft.com/office/drawing/2014/main" id="{479F21CB-4F4F-A245-B288-8572244C02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A9F443F-C5CD-8A42-A37B-46A1B23B10FE}"/>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170905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04CA8-9844-E04D-90C3-EB8B1839E209}"/>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D7B2870D-1A96-0C4C-B6E4-05F1FA36161A}"/>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4" name="Marcador de pie de página 3">
            <a:extLst>
              <a:ext uri="{FF2B5EF4-FFF2-40B4-BE49-F238E27FC236}">
                <a16:creationId xmlns:a16="http://schemas.microsoft.com/office/drawing/2014/main" id="{3B244F62-6610-F34D-B85C-8818BC7E43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2CC44CE-2A05-9F4B-8318-65E7BE24E0F7}"/>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386717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070361-9286-D64A-9591-7921AFAFF440}"/>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3" name="Marcador de pie de página 2">
            <a:extLst>
              <a:ext uri="{FF2B5EF4-FFF2-40B4-BE49-F238E27FC236}">
                <a16:creationId xmlns:a16="http://schemas.microsoft.com/office/drawing/2014/main" id="{DAAC487F-F7C7-EB4E-8B30-E9565B63297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6474B06-6A1F-734F-9ACD-51921E035BC7}"/>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378454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4C64B-DD84-4E4E-91FD-97F2F9FA481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08E45532-8977-1C40-80F1-9BF5F3DC8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AB1A8339-4A09-C442-A821-D65DF5960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5309D89-47FD-254D-8E9E-811FAFE76FCD}"/>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6" name="Marcador de pie de página 5">
            <a:extLst>
              <a:ext uri="{FF2B5EF4-FFF2-40B4-BE49-F238E27FC236}">
                <a16:creationId xmlns:a16="http://schemas.microsoft.com/office/drawing/2014/main" id="{DEA6E760-0556-0941-B238-9F5738CFF8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AA7575-8582-414D-83DF-64161D1F00A2}"/>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64242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F08AD-591B-EB4C-875D-0555D6D1097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CC4E1F64-F1F1-FE4C-83AF-A20715911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BC4E9187-BC0B-2B4A-83F7-B275D6898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4457A18-BB39-EF4B-BDFB-4B12CD2D8484}"/>
              </a:ext>
            </a:extLst>
          </p:cNvPr>
          <p:cNvSpPr>
            <a:spLocks noGrp="1"/>
          </p:cNvSpPr>
          <p:nvPr>
            <p:ph type="dt" sz="half" idx="10"/>
          </p:nvPr>
        </p:nvSpPr>
        <p:spPr/>
        <p:txBody>
          <a:bodyPr/>
          <a:lstStyle/>
          <a:p>
            <a:fld id="{44C224D1-E876-8840-B486-6D972D656CE7}" type="datetimeFigureOut">
              <a:rPr lang="es-ES" smtClean="0"/>
              <a:t>26/11/2021</a:t>
            </a:fld>
            <a:endParaRPr lang="es-ES"/>
          </a:p>
        </p:txBody>
      </p:sp>
      <p:sp>
        <p:nvSpPr>
          <p:cNvPr id="6" name="Marcador de pie de página 5">
            <a:extLst>
              <a:ext uri="{FF2B5EF4-FFF2-40B4-BE49-F238E27FC236}">
                <a16:creationId xmlns:a16="http://schemas.microsoft.com/office/drawing/2014/main" id="{9A2C0F66-5E75-7842-9651-778FA09F38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38575-B9A3-0C44-A508-597ACABF94E5}"/>
              </a:ext>
            </a:extLst>
          </p:cNvPr>
          <p:cNvSpPr>
            <a:spLocks noGrp="1"/>
          </p:cNvSpPr>
          <p:nvPr>
            <p:ph type="sldNum" sz="quarter" idx="12"/>
          </p:nvPr>
        </p:nvSpPr>
        <p:spPr/>
        <p:txBody>
          <a:bodyPr/>
          <a:lstStyle/>
          <a:p>
            <a:fld id="{2056BBFF-C0FF-7942-8F28-6D0182505750}" type="slidenum">
              <a:rPr lang="es-ES" smtClean="0"/>
              <a:t>‹Nº›</a:t>
            </a:fld>
            <a:endParaRPr lang="es-ES"/>
          </a:p>
        </p:txBody>
      </p:sp>
    </p:spTree>
    <p:extLst>
      <p:ext uri="{BB962C8B-B14F-4D97-AF65-F5344CB8AC3E}">
        <p14:creationId xmlns:p14="http://schemas.microsoft.com/office/powerpoint/2010/main" val="403628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31394A3-B320-DE4C-8233-177E3F62F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1EFA489A-359F-5543-8CF9-264E081DD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9B1E63A4-185A-804F-B6EF-57D46CBBA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224D1-E876-8840-B486-6D972D656CE7}" type="datetimeFigureOut">
              <a:rPr lang="es-ES" smtClean="0"/>
              <a:t>26/11/2021</a:t>
            </a:fld>
            <a:endParaRPr lang="es-ES"/>
          </a:p>
        </p:txBody>
      </p:sp>
      <p:sp>
        <p:nvSpPr>
          <p:cNvPr id="5" name="Marcador de pie de página 4">
            <a:extLst>
              <a:ext uri="{FF2B5EF4-FFF2-40B4-BE49-F238E27FC236}">
                <a16:creationId xmlns:a16="http://schemas.microsoft.com/office/drawing/2014/main" id="{EFD18EDE-A30A-DD44-B800-D2000501C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24AC09C-64F5-E446-B2C1-22B119956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6BBFF-C0FF-7942-8F28-6D0182505750}" type="slidenum">
              <a:rPr lang="es-ES" smtClean="0"/>
              <a:t>‹Nº›</a:t>
            </a:fld>
            <a:endParaRPr lang="es-ES"/>
          </a:p>
        </p:txBody>
      </p:sp>
      <p:pic>
        <p:nvPicPr>
          <p:cNvPr id="7" name="Imagen 6" descr="PLANTILLA_CAPACITACION_INTERIOR_2.jpg">
            <a:extLst>
              <a:ext uri="{FF2B5EF4-FFF2-40B4-BE49-F238E27FC236}">
                <a16:creationId xmlns:a16="http://schemas.microsoft.com/office/drawing/2014/main" id="{619D9D7B-EBE2-3D4D-B4EC-E0022488506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605" y="12704"/>
            <a:ext cx="12272249" cy="6862293"/>
          </a:xfrm>
          <a:prstGeom prst="rect">
            <a:avLst/>
          </a:prstGeom>
        </p:spPr>
      </p:pic>
    </p:spTree>
    <p:extLst>
      <p:ext uri="{BB962C8B-B14F-4D97-AF65-F5344CB8AC3E}">
        <p14:creationId xmlns:p14="http://schemas.microsoft.com/office/powerpoint/2010/main" val="402069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retaip.infocdmx.org.m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uelmi.cortez@infocdmx.org.mx" TargetMode="External"/><Relationship Id="rId2" Type="http://schemas.openxmlformats.org/officeDocument/2006/relationships/hyperlink" Target="mailto:laura.castelazo@infocdmx.org.mx" TargetMode="External"/><Relationship Id="rId1" Type="http://schemas.openxmlformats.org/officeDocument/2006/relationships/slideLayout" Target="../slideLayouts/slideLayout2.xml"/><Relationship Id="rId4" Type="http://schemas.openxmlformats.org/officeDocument/2006/relationships/hyperlink" Target="mailto:Bertha.Juarez@infocdmx.org.mx"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28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CC047CE4-2955-4B8C-BBD2-2D15EAD77E02}"/>
              </a:ext>
            </a:extLst>
          </p:cNvPr>
          <p:cNvCxnSpPr>
            <a:cxnSpLocks/>
          </p:cNvCxnSpPr>
          <p:nvPr/>
        </p:nvCxnSpPr>
        <p:spPr>
          <a:xfrm>
            <a:off x="988969" y="1729771"/>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id="{2471FE6C-FE2C-7242-B243-4A91203392DF}"/>
              </a:ext>
            </a:extLst>
          </p:cNvPr>
          <p:cNvSpPr>
            <a:spLocks noGrp="1"/>
          </p:cNvSpPr>
          <p:nvPr>
            <p:ph idx="1"/>
          </p:nvPr>
        </p:nvSpPr>
        <p:spPr>
          <a:xfrm>
            <a:off x="813608" y="1192280"/>
            <a:ext cx="10215463" cy="664855"/>
          </a:xfrm>
        </p:spPr>
        <p:txBody>
          <a:bodyPr vert="horz" lIns="91440" tIns="45720" rIns="91440" bIns="45720" rtlCol="0">
            <a:normAutofit/>
          </a:bodyPr>
          <a:lstStyle/>
          <a:p>
            <a:pPr marL="0" indent="0" algn="ctr">
              <a:buNone/>
            </a:pPr>
            <a:r>
              <a:rPr lang="es-MX" sz="3200" b="1" dirty="0">
                <a:latin typeface="Franklin Gothic Book" panose="020B0503020102020204" pitchFamily="34" charset="0"/>
              </a:rPr>
              <a:t>Profesionalización</a:t>
            </a:r>
          </a:p>
        </p:txBody>
      </p:sp>
      <p:sp>
        <p:nvSpPr>
          <p:cNvPr id="4" name="Marcador de contenido 2">
            <a:extLst>
              <a:ext uri="{FF2B5EF4-FFF2-40B4-BE49-F238E27FC236}">
                <a16:creationId xmlns:a16="http://schemas.microsoft.com/office/drawing/2014/main" id="{50573222-3791-8240-8FEA-8338FD024957}"/>
              </a:ext>
            </a:extLst>
          </p:cNvPr>
          <p:cNvSpPr txBox="1">
            <a:spLocks/>
          </p:cNvSpPr>
          <p:nvPr/>
        </p:nvSpPr>
        <p:spPr>
          <a:xfrm>
            <a:off x="117232" y="2010508"/>
            <a:ext cx="7772399" cy="43902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0"/>
              </a:spcBef>
              <a:buClr>
                <a:srgbClr val="660066"/>
              </a:buClr>
              <a:buFont typeface="Wingdings" panose="05000000000000000000" pitchFamily="2" charset="2"/>
              <a:buChar char="§"/>
              <a:defRPr/>
            </a:pPr>
            <a:r>
              <a:rPr lang="es-MX" sz="2400" dirty="0">
                <a:latin typeface="Century Gothic" panose="020B0502020202020204" pitchFamily="34" charset="0"/>
              </a:rPr>
              <a:t>El 22 de febrero se realizó el evento de clausura de la 10ª edición a distancia del </a:t>
            </a:r>
            <a:r>
              <a:rPr lang="es-MX" sz="2400" b="1" dirty="0">
                <a:latin typeface="Century Gothic" panose="020B0502020202020204" pitchFamily="34" charset="0"/>
              </a:rPr>
              <a:t>Diplomado “Transparencia, Acceso a la Información Pública, Rendición de Cuentas, Gobierno Abierto y Protección de Datos Personales en la Ciudad de México”, </a:t>
            </a:r>
            <a:r>
              <a:rPr lang="es-MX" sz="2400" dirty="0">
                <a:latin typeface="Century Gothic" panose="020B0502020202020204" pitchFamily="34" charset="0"/>
              </a:rPr>
              <a:t>en la que concluyeron </a:t>
            </a:r>
            <a:r>
              <a:rPr lang="es-MX" sz="2400" b="1" dirty="0">
                <a:latin typeface="Century Gothic" panose="020B0502020202020204" pitchFamily="34" charset="0"/>
              </a:rPr>
              <a:t>44</a:t>
            </a:r>
            <a:r>
              <a:rPr lang="es-MX" sz="2400" dirty="0">
                <a:latin typeface="Century Gothic" panose="020B0502020202020204" pitchFamily="34" charset="0"/>
              </a:rPr>
              <a:t> personas servidoras públicas de </a:t>
            </a:r>
            <a:r>
              <a:rPr lang="es-MX" sz="2400" b="1" dirty="0">
                <a:latin typeface="Century Gothic" panose="020B0502020202020204" pitchFamily="34" charset="0"/>
              </a:rPr>
              <a:t>42 </a:t>
            </a:r>
            <a:r>
              <a:rPr lang="es-MX" sz="2400" dirty="0">
                <a:latin typeface="Century Gothic" panose="020B0502020202020204" pitchFamily="34" charset="0"/>
              </a:rPr>
              <a:t>sujetos obligados</a:t>
            </a:r>
            <a:r>
              <a:rPr lang="es-MX" sz="2400" b="1" dirty="0">
                <a:latin typeface="Century Gothic" panose="020B0502020202020204" pitchFamily="34" charset="0"/>
              </a:rPr>
              <a:t>.</a:t>
            </a:r>
          </a:p>
          <a:p>
            <a:pPr algn="just">
              <a:lnSpc>
                <a:spcPct val="110000"/>
              </a:lnSpc>
              <a:spcBef>
                <a:spcPts val="0"/>
              </a:spcBef>
              <a:buClr>
                <a:srgbClr val="660066"/>
              </a:buClr>
              <a:buFont typeface="Wingdings" panose="05000000000000000000" pitchFamily="2" charset="2"/>
              <a:buChar char="§"/>
              <a:defRPr/>
            </a:pPr>
            <a:endParaRPr lang="es-MX" sz="2400" dirty="0">
              <a:latin typeface="Century Gothic" panose="020B0502020202020204" pitchFamily="34" charset="0"/>
            </a:endParaRPr>
          </a:p>
          <a:p>
            <a:pPr algn="just">
              <a:lnSpc>
                <a:spcPct val="110000"/>
              </a:lnSpc>
              <a:spcBef>
                <a:spcPts val="0"/>
              </a:spcBef>
              <a:buClr>
                <a:srgbClr val="660066"/>
              </a:buClr>
              <a:buFont typeface="Wingdings" panose="05000000000000000000" pitchFamily="2" charset="2"/>
              <a:buChar char="§"/>
              <a:defRPr/>
            </a:pPr>
            <a:r>
              <a:rPr lang="es-ES_tradnl" sz="2400" dirty="0">
                <a:latin typeface="Century Gothic" panose="020B0502020202020204" pitchFamily="34" charset="0"/>
              </a:rPr>
              <a:t>En 2021 el 14 de junio inicio la 11ª edición, en la que se inscribieron </a:t>
            </a:r>
            <a:r>
              <a:rPr lang="es-ES_tradnl" sz="2400" b="1" dirty="0">
                <a:latin typeface="Century Gothic" panose="020B0502020202020204" pitchFamily="34" charset="0"/>
              </a:rPr>
              <a:t>50 </a:t>
            </a:r>
            <a:r>
              <a:rPr lang="es-ES_tradnl" sz="2400" dirty="0">
                <a:latin typeface="Century Gothic" panose="020B0502020202020204" pitchFamily="34" charset="0"/>
              </a:rPr>
              <a:t>personas servidoras públicas que pertenecen a </a:t>
            </a:r>
            <a:r>
              <a:rPr lang="es-ES_tradnl" sz="2400" b="1" dirty="0">
                <a:latin typeface="Century Gothic" panose="020B0502020202020204" pitchFamily="34" charset="0"/>
              </a:rPr>
              <a:t>31</a:t>
            </a:r>
            <a:r>
              <a:rPr lang="es-ES_tradnl" sz="2400" dirty="0">
                <a:latin typeface="Century Gothic" panose="020B0502020202020204" pitchFamily="34" charset="0"/>
              </a:rPr>
              <a:t> sujetos obligados de la Ciudad de México. Concluye en el mes de diciembre. </a:t>
            </a:r>
          </a:p>
          <a:p>
            <a:pPr marL="0" indent="0">
              <a:lnSpc>
                <a:spcPct val="110000"/>
              </a:lnSpc>
              <a:spcBef>
                <a:spcPts val="0"/>
              </a:spcBef>
              <a:buFont typeface="Arial" panose="020B0604020202020204" pitchFamily="34" charset="0"/>
              <a:buNone/>
              <a:defRPr/>
            </a:pPr>
            <a:endParaRPr lang="es-MX" sz="2400" dirty="0"/>
          </a:p>
        </p:txBody>
      </p:sp>
      <p:pic>
        <p:nvPicPr>
          <p:cNvPr id="8" name="Imagen 7">
            <a:extLst>
              <a:ext uri="{FF2B5EF4-FFF2-40B4-BE49-F238E27FC236}">
                <a16:creationId xmlns:a16="http://schemas.microsoft.com/office/drawing/2014/main" id="{B3253036-62F1-FA47-AE16-49F18370B4EA}"/>
              </a:ext>
            </a:extLst>
          </p:cNvPr>
          <p:cNvPicPr>
            <a:picLocks noChangeAspect="1"/>
          </p:cNvPicPr>
          <p:nvPr/>
        </p:nvPicPr>
        <p:blipFill>
          <a:blip r:embed="rId2"/>
          <a:stretch>
            <a:fillRect/>
          </a:stretch>
        </p:blipFill>
        <p:spPr>
          <a:xfrm>
            <a:off x="7905750" y="2410071"/>
            <a:ext cx="4286250" cy="914400"/>
          </a:xfrm>
          <a:prstGeom prst="rect">
            <a:avLst/>
          </a:prstGeom>
        </p:spPr>
      </p:pic>
      <p:pic>
        <p:nvPicPr>
          <p:cNvPr id="14" name="Imagen 13">
            <a:extLst>
              <a:ext uri="{FF2B5EF4-FFF2-40B4-BE49-F238E27FC236}">
                <a16:creationId xmlns:a16="http://schemas.microsoft.com/office/drawing/2014/main" id="{7A6B5A26-530A-074A-B1A2-736386F596E1}"/>
              </a:ext>
            </a:extLst>
          </p:cNvPr>
          <p:cNvPicPr>
            <a:picLocks noChangeAspect="1"/>
          </p:cNvPicPr>
          <p:nvPr/>
        </p:nvPicPr>
        <p:blipFill>
          <a:blip r:embed="rId3"/>
          <a:stretch>
            <a:fillRect/>
          </a:stretch>
        </p:blipFill>
        <p:spPr>
          <a:xfrm>
            <a:off x="8102600" y="4004770"/>
            <a:ext cx="4089400" cy="2057400"/>
          </a:xfrm>
          <a:prstGeom prst="rect">
            <a:avLst/>
          </a:prstGeom>
        </p:spPr>
      </p:pic>
    </p:spTree>
    <p:extLst>
      <p:ext uri="{BB962C8B-B14F-4D97-AF65-F5344CB8AC3E}">
        <p14:creationId xmlns:p14="http://schemas.microsoft.com/office/powerpoint/2010/main" val="159654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71FE6C-FE2C-7242-B243-4A91203392DF}"/>
              </a:ext>
            </a:extLst>
          </p:cNvPr>
          <p:cNvSpPr>
            <a:spLocks noGrp="1"/>
          </p:cNvSpPr>
          <p:nvPr>
            <p:ph idx="1"/>
          </p:nvPr>
        </p:nvSpPr>
        <p:spPr>
          <a:xfrm>
            <a:off x="240494" y="1448582"/>
            <a:ext cx="11886373" cy="1296353"/>
          </a:xfrm>
        </p:spPr>
        <p:txBody>
          <a:bodyPr vert="horz" lIns="91440" tIns="45720" rIns="91440" bIns="45720" rtlCol="0">
            <a:normAutofit/>
          </a:bodyPr>
          <a:lstStyle/>
          <a:p>
            <a:pPr marL="0" indent="0" algn="ctr">
              <a:buNone/>
            </a:pPr>
            <a:r>
              <a:rPr lang="es-MX" sz="3200" b="1" dirty="0">
                <a:latin typeface="Franklin Gothic Book" panose="020B0503020102020204" pitchFamily="34" charset="0"/>
              </a:rPr>
              <a:t>Entrega de Reconocimientos por los trabajados realizados en 2020</a:t>
            </a:r>
          </a:p>
        </p:txBody>
      </p:sp>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988970" y="196568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468D36E0-0A29-467B-BD4C-F0B86F534D0C}"/>
              </a:ext>
            </a:extLst>
          </p:cNvPr>
          <p:cNvSpPr txBox="1">
            <a:spLocks/>
          </p:cNvSpPr>
          <p:nvPr/>
        </p:nvSpPr>
        <p:spPr bwMode="auto">
          <a:xfrm>
            <a:off x="826737" y="3733384"/>
            <a:ext cx="9847666" cy="2690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 sz="2400" dirty="0">
                <a:latin typeface="Century Gothic" panose="020B0502020202020204" pitchFamily="34" charset="0"/>
                <a:cs typeface="Arial" panose="020B0604020202020204" pitchFamily="34" charset="0"/>
              </a:rPr>
              <a:t>Evento de entrega:  30 de agosto de 2021</a:t>
            </a:r>
          </a:p>
          <a:p>
            <a:pPr algn="just"/>
            <a:r>
              <a:rPr lang="es-ES" altLang="es-ES" sz="2400" dirty="0">
                <a:latin typeface="Century Gothic" panose="020B0502020202020204" pitchFamily="34" charset="0"/>
                <a:cs typeface="Arial" panose="020B0604020202020204" pitchFamily="34" charset="0"/>
              </a:rPr>
              <a:t>Cantidad de sujeto obligados a quien se entregaron reconocimientos: </a:t>
            </a:r>
            <a:r>
              <a:rPr lang="es-ES" altLang="es-ES" sz="2400" b="1" dirty="0">
                <a:latin typeface="Century Gothic" panose="020B0502020202020204" pitchFamily="34" charset="0"/>
                <a:cs typeface="Arial" panose="020B0604020202020204" pitchFamily="34" charset="0"/>
              </a:rPr>
              <a:t>66</a:t>
            </a:r>
          </a:p>
          <a:p>
            <a:pPr algn="just"/>
            <a:r>
              <a:rPr lang="es-ES" altLang="es-ES" sz="2400" dirty="0">
                <a:latin typeface="Century Gothic" panose="020B0502020202020204" pitchFamily="34" charset="0"/>
                <a:cs typeface="Arial" panose="020B0604020202020204" pitchFamily="34" charset="0"/>
              </a:rPr>
              <a:t>Cantidad de reconocimientos entregados: </a:t>
            </a:r>
          </a:p>
          <a:p>
            <a:pPr lvl="1" algn="just"/>
            <a:r>
              <a:rPr lang="es-ES" altLang="es-ES" sz="2000" b="1" dirty="0">
                <a:latin typeface="Century Gothic" panose="020B0502020202020204" pitchFamily="34" charset="0"/>
                <a:cs typeface="Arial" panose="020B0604020202020204" pitchFamily="34" charset="0"/>
              </a:rPr>
              <a:t>64</a:t>
            </a:r>
            <a:r>
              <a:rPr lang="es-ES" altLang="es-ES" sz="2000" dirty="0">
                <a:latin typeface="Century Gothic" panose="020B0502020202020204" pitchFamily="34" charset="0"/>
                <a:cs typeface="Arial" panose="020B0604020202020204" pitchFamily="34" charset="0"/>
              </a:rPr>
              <a:t> “100% Capacitado” y </a:t>
            </a:r>
          </a:p>
          <a:p>
            <a:pPr lvl="1" algn="just"/>
            <a:r>
              <a:rPr lang="es-ES" altLang="es-ES" sz="2000" b="1" dirty="0">
                <a:latin typeface="Century Gothic" panose="020B0502020202020204" pitchFamily="34" charset="0"/>
                <a:cs typeface="Arial" panose="020B0604020202020204" pitchFamily="34" charset="0"/>
              </a:rPr>
              <a:t>43</a:t>
            </a:r>
            <a:r>
              <a:rPr lang="es-ES" altLang="es-ES" sz="2000" dirty="0">
                <a:latin typeface="Century Gothic" panose="020B0502020202020204" pitchFamily="34" charset="0"/>
                <a:cs typeface="Arial" panose="020B0604020202020204" pitchFamily="34" charset="0"/>
              </a:rPr>
              <a:t> “Comité de Transparencia y Unidad de Transparencia 100% Capacitados”. </a:t>
            </a:r>
          </a:p>
        </p:txBody>
      </p:sp>
      <p:pic>
        <p:nvPicPr>
          <p:cNvPr id="6" name="Imagen 5">
            <a:extLst>
              <a:ext uri="{FF2B5EF4-FFF2-40B4-BE49-F238E27FC236}">
                <a16:creationId xmlns:a16="http://schemas.microsoft.com/office/drawing/2014/main" id="{BB0A15E4-95C4-4AB0-9CCC-A89D60CB5468}"/>
              </a:ext>
            </a:extLst>
          </p:cNvPr>
          <p:cNvPicPr>
            <a:picLocks noChangeAspect="1"/>
          </p:cNvPicPr>
          <p:nvPr/>
        </p:nvPicPr>
        <p:blipFill rotWithShape="1">
          <a:blip r:embed="rId2"/>
          <a:srcRect l="3297" t="22734" r="3020" b="30910"/>
          <a:stretch/>
        </p:blipFill>
        <p:spPr>
          <a:xfrm>
            <a:off x="2549012" y="2050895"/>
            <a:ext cx="7093974" cy="1582642"/>
          </a:xfrm>
          <a:prstGeom prst="rect">
            <a:avLst/>
          </a:prstGeom>
        </p:spPr>
      </p:pic>
    </p:spTree>
    <p:extLst>
      <p:ext uri="{BB962C8B-B14F-4D97-AF65-F5344CB8AC3E}">
        <p14:creationId xmlns:p14="http://schemas.microsoft.com/office/powerpoint/2010/main" val="87041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4812" y="1141989"/>
            <a:ext cx="11881199" cy="525503"/>
          </a:xfrm>
        </p:spPr>
        <p:txBody>
          <a:bodyPr vert="horz" lIns="91440" tIns="45720" rIns="91440" bIns="45720" rtlCol="0">
            <a:normAutofit lnSpcReduction="10000"/>
          </a:bodyPr>
          <a:lstStyle/>
          <a:p>
            <a:pPr marL="0" indent="0" algn="ctr">
              <a:buNone/>
            </a:pPr>
            <a:r>
              <a:rPr lang="es-MX" sz="3200" b="1" dirty="0">
                <a:latin typeface="Franklin Gothic Book" panose="020B0503020102020204" pitchFamily="34" charset="0"/>
              </a:rPr>
              <a:t>Entrega de reconocimientos 2020</a:t>
            </a:r>
          </a:p>
        </p:txBody>
      </p:sp>
      <p:sp>
        <p:nvSpPr>
          <p:cNvPr id="15" name="CuadroTexto 14"/>
          <p:cNvSpPr txBox="1"/>
          <p:nvPr/>
        </p:nvSpPr>
        <p:spPr>
          <a:xfrm>
            <a:off x="2551943" y="5368159"/>
            <a:ext cx="1371600" cy="369332"/>
          </a:xfrm>
          <a:prstGeom prst="rect">
            <a:avLst/>
          </a:prstGeom>
          <a:noFill/>
        </p:spPr>
        <p:txBody>
          <a:bodyPr wrap="square" rtlCol="0">
            <a:spAutoFit/>
          </a:bodyPr>
          <a:lstStyle/>
          <a:p>
            <a:r>
              <a:rPr lang="es-419" b="1" dirty="0">
                <a:solidFill>
                  <a:schemeClr val="bg1"/>
                </a:solidFill>
              </a:rPr>
              <a:t>57 Cursos</a:t>
            </a:r>
            <a:endParaRPr lang="es-ES" b="1" dirty="0">
              <a:solidFill>
                <a:schemeClr val="bg1"/>
              </a:solidFill>
            </a:endParaRPr>
          </a:p>
        </p:txBody>
      </p:sp>
      <p:sp>
        <p:nvSpPr>
          <p:cNvPr id="18" name="CuadroTexto 17"/>
          <p:cNvSpPr txBox="1"/>
          <p:nvPr/>
        </p:nvSpPr>
        <p:spPr>
          <a:xfrm>
            <a:off x="8091980" y="5140201"/>
            <a:ext cx="2137411" cy="369332"/>
          </a:xfrm>
          <a:prstGeom prst="rect">
            <a:avLst/>
          </a:prstGeom>
          <a:noFill/>
        </p:spPr>
        <p:txBody>
          <a:bodyPr wrap="square" rtlCol="0">
            <a:spAutoFit/>
          </a:bodyPr>
          <a:lstStyle/>
          <a:p>
            <a:pPr algn="ctr"/>
            <a:r>
              <a:rPr lang="es-MX" b="1" dirty="0">
                <a:solidFill>
                  <a:schemeClr val="bg1"/>
                </a:solidFill>
              </a:rPr>
              <a:t>2,073 Participantes</a:t>
            </a:r>
          </a:p>
        </p:txBody>
      </p:sp>
      <p:cxnSp>
        <p:nvCxnSpPr>
          <p:cNvPr id="8" name="Conector recto 7">
            <a:extLst>
              <a:ext uri="{FF2B5EF4-FFF2-40B4-BE49-F238E27FC236}">
                <a16:creationId xmlns:a16="http://schemas.microsoft.com/office/drawing/2014/main" id="{CC047CE4-2955-4B8C-BBD2-2D15EAD77E02}"/>
              </a:ext>
            </a:extLst>
          </p:cNvPr>
          <p:cNvCxnSpPr>
            <a:cxnSpLocks/>
          </p:cNvCxnSpPr>
          <p:nvPr/>
        </p:nvCxnSpPr>
        <p:spPr>
          <a:xfrm>
            <a:off x="901288" y="1545415"/>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B1B21AE6-7B7E-8E45-8EFF-554C60D0F146}"/>
              </a:ext>
            </a:extLst>
          </p:cNvPr>
          <p:cNvPicPr>
            <a:picLocks noChangeAspect="1"/>
          </p:cNvPicPr>
          <p:nvPr/>
        </p:nvPicPr>
        <p:blipFill rotWithShape="1">
          <a:blip r:embed="rId2"/>
          <a:srcRect t="12699" r="1287" b="6556"/>
          <a:stretch/>
        </p:blipFill>
        <p:spPr>
          <a:xfrm>
            <a:off x="648929" y="1667492"/>
            <a:ext cx="9969909" cy="4461643"/>
          </a:xfrm>
          <a:prstGeom prst="rect">
            <a:avLst/>
          </a:prstGeom>
        </p:spPr>
      </p:pic>
    </p:spTree>
    <p:extLst>
      <p:ext uri="{BB962C8B-B14F-4D97-AF65-F5344CB8AC3E}">
        <p14:creationId xmlns:p14="http://schemas.microsoft.com/office/powerpoint/2010/main" val="305906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4812" y="1141989"/>
            <a:ext cx="11881199" cy="525503"/>
          </a:xfrm>
        </p:spPr>
        <p:txBody>
          <a:bodyPr vert="horz" lIns="91440" tIns="45720" rIns="91440" bIns="45720" rtlCol="0">
            <a:normAutofit lnSpcReduction="10000"/>
          </a:bodyPr>
          <a:lstStyle/>
          <a:p>
            <a:pPr marL="0" indent="0" algn="ctr">
              <a:buNone/>
            </a:pPr>
            <a:r>
              <a:rPr lang="es-MX" sz="3200" b="1" dirty="0">
                <a:latin typeface="Franklin Gothic Book" panose="020B0503020102020204" pitchFamily="34" charset="0"/>
              </a:rPr>
              <a:t>Entrega de reconocimientos 2020</a:t>
            </a:r>
          </a:p>
        </p:txBody>
      </p:sp>
      <p:sp>
        <p:nvSpPr>
          <p:cNvPr id="15" name="CuadroTexto 14"/>
          <p:cNvSpPr txBox="1"/>
          <p:nvPr/>
        </p:nvSpPr>
        <p:spPr>
          <a:xfrm>
            <a:off x="2551943" y="5368159"/>
            <a:ext cx="1371600" cy="369332"/>
          </a:xfrm>
          <a:prstGeom prst="rect">
            <a:avLst/>
          </a:prstGeom>
          <a:noFill/>
        </p:spPr>
        <p:txBody>
          <a:bodyPr wrap="square" rtlCol="0">
            <a:spAutoFit/>
          </a:bodyPr>
          <a:lstStyle/>
          <a:p>
            <a:r>
              <a:rPr lang="es-419" b="1" dirty="0">
                <a:solidFill>
                  <a:schemeClr val="bg1"/>
                </a:solidFill>
              </a:rPr>
              <a:t>57 Cursos</a:t>
            </a:r>
            <a:endParaRPr lang="es-ES" b="1" dirty="0">
              <a:solidFill>
                <a:schemeClr val="bg1"/>
              </a:solidFill>
            </a:endParaRPr>
          </a:p>
        </p:txBody>
      </p:sp>
      <p:sp>
        <p:nvSpPr>
          <p:cNvPr id="18" name="CuadroTexto 17"/>
          <p:cNvSpPr txBox="1"/>
          <p:nvPr/>
        </p:nvSpPr>
        <p:spPr>
          <a:xfrm>
            <a:off x="8091980" y="5140201"/>
            <a:ext cx="2137411" cy="369332"/>
          </a:xfrm>
          <a:prstGeom prst="rect">
            <a:avLst/>
          </a:prstGeom>
          <a:noFill/>
        </p:spPr>
        <p:txBody>
          <a:bodyPr wrap="square" rtlCol="0">
            <a:spAutoFit/>
          </a:bodyPr>
          <a:lstStyle/>
          <a:p>
            <a:pPr algn="ctr"/>
            <a:r>
              <a:rPr lang="es-MX" b="1" dirty="0">
                <a:solidFill>
                  <a:schemeClr val="bg1"/>
                </a:solidFill>
              </a:rPr>
              <a:t>2,073 Participantes</a:t>
            </a:r>
          </a:p>
        </p:txBody>
      </p:sp>
      <p:cxnSp>
        <p:nvCxnSpPr>
          <p:cNvPr id="8" name="Conector recto 7">
            <a:extLst>
              <a:ext uri="{FF2B5EF4-FFF2-40B4-BE49-F238E27FC236}">
                <a16:creationId xmlns:a16="http://schemas.microsoft.com/office/drawing/2014/main" id="{CC047CE4-2955-4B8C-BBD2-2D15EAD77E02}"/>
              </a:ext>
            </a:extLst>
          </p:cNvPr>
          <p:cNvCxnSpPr>
            <a:cxnSpLocks/>
          </p:cNvCxnSpPr>
          <p:nvPr/>
        </p:nvCxnSpPr>
        <p:spPr>
          <a:xfrm>
            <a:off x="901288" y="1545415"/>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2E58D6F8-B81A-4C2B-9240-B12F39E602E3}"/>
              </a:ext>
            </a:extLst>
          </p:cNvPr>
          <p:cNvPicPr/>
          <p:nvPr/>
        </p:nvPicPr>
        <p:blipFill rotWithShape="1">
          <a:blip r:embed="rId2">
            <a:extLst>
              <a:ext uri="{28A0092B-C50C-407E-A947-70E740481C1C}">
                <a14:useLocalDpi xmlns:a14="http://schemas.microsoft.com/office/drawing/2010/main" val="0"/>
              </a:ext>
            </a:extLst>
          </a:blip>
          <a:srcRect l="33025" t="23664" r="56325" b="29010"/>
          <a:stretch/>
        </p:blipFill>
        <p:spPr bwMode="auto">
          <a:xfrm>
            <a:off x="8771853" y="5048089"/>
            <a:ext cx="1736408" cy="1378803"/>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395C1F4D-A1C6-1E4D-9302-34E7F2D727E4}"/>
              </a:ext>
            </a:extLst>
          </p:cNvPr>
          <p:cNvPicPr>
            <a:picLocks noChangeAspect="1"/>
          </p:cNvPicPr>
          <p:nvPr/>
        </p:nvPicPr>
        <p:blipFill rotWithShape="1">
          <a:blip r:embed="rId3"/>
          <a:srcRect t="14048" b="6286"/>
          <a:stretch/>
        </p:blipFill>
        <p:spPr>
          <a:xfrm>
            <a:off x="174812" y="1667493"/>
            <a:ext cx="10650504" cy="4403650"/>
          </a:xfrm>
          <a:prstGeom prst="rect">
            <a:avLst/>
          </a:prstGeom>
        </p:spPr>
      </p:pic>
    </p:spTree>
    <p:extLst>
      <p:ext uri="{BB962C8B-B14F-4D97-AF65-F5344CB8AC3E}">
        <p14:creationId xmlns:p14="http://schemas.microsoft.com/office/powerpoint/2010/main" val="337315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71FE6C-FE2C-7242-B243-4A91203392DF}"/>
              </a:ext>
            </a:extLst>
          </p:cNvPr>
          <p:cNvSpPr>
            <a:spLocks noGrp="1"/>
          </p:cNvSpPr>
          <p:nvPr>
            <p:ph idx="1"/>
          </p:nvPr>
        </p:nvSpPr>
        <p:spPr>
          <a:xfrm>
            <a:off x="1281793" y="1303020"/>
            <a:ext cx="9436826" cy="1296353"/>
          </a:xfrm>
        </p:spPr>
        <p:txBody>
          <a:bodyPr vert="horz" lIns="91440" tIns="45720" rIns="91440" bIns="45720" rtlCol="0">
            <a:normAutofit/>
          </a:bodyPr>
          <a:lstStyle/>
          <a:p>
            <a:pPr marL="0" indent="0" algn="ctr">
              <a:buNone/>
            </a:pPr>
            <a:r>
              <a:rPr lang="es-MX" sz="3200" b="1" dirty="0">
                <a:latin typeface="Franklin Gothic Book" panose="020B0503020102020204" pitchFamily="34" charset="0"/>
              </a:rPr>
              <a:t>Oferta de capacitación y profesionalización  2021</a:t>
            </a:r>
          </a:p>
        </p:txBody>
      </p:sp>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988970" y="196568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00ADD860-6E46-4B46-B098-A6C768713FB4}"/>
              </a:ext>
            </a:extLst>
          </p:cNvPr>
          <p:cNvSpPr txBox="1">
            <a:spLocks/>
          </p:cNvSpPr>
          <p:nvPr/>
        </p:nvSpPr>
        <p:spPr>
          <a:xfrm>
            <a:off x="513806" y="1965687"/>
            <a:ext cx="10972800" cy="79226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400" dirty="0">
                <a:latin typeface="Century Gothic" panose="020B0502020202020204" pitchFamily="34" charset="0"/>
              </a:rPr>
              <a:t>Durante 2021, se ofertaron las siguientes acciones de capacitación</a:t>
            </a:r>
          </a:p>
          <a:p>
            <a:pPr marL="0" indent="0" algn="just">
              <a:buFont typeface="Arial" panose="020B0604020202020204" pitchFamily="34" charset="0"/>
              <a:buNone/>
            </a:pPr>
            <a:r>
              <a:rPr lang="es-MX" sz="2400" dirty="0">
                <a:latin typeface="Century Gothic" panose="020B0502020202020204" pitchFamily="34" charset="0"/>
              </a:rPr>
              <a:t> y profesionalización.</a:t>
            </a:r>
          </a:p>
        </p:txBody>
      </p:sp>
      <p:graphicFrame>
        <p:nvGraphicFramePr>
          <p:cNvPr id="2" name="Diagrama 1">
            <a:extLst>
              <a:ext uri="{FF2B5EF4-FFF2-40B4-BE49-F238E27FC236}">
                <a16:creationId xmlns:a16="http://schemas.microsoft.com/office/drawing/2014/main" id="{FD52F1BA-8374-445B-BE5B-9A42F4E6654A}"/>
              </a:ext>
            </a:extLst>
          </p:cNvPr>
          <p:cNvGraphicFramePr/>
          <p:nvPr>
            <p:extLst>
              <p:ext uri="{D42A27DB-BD31-4B8C-83A1-F6EECF244321}">
                <p14:modId xmlns:p14="http://schemas.microsoft.com/office/powerpoint/2010/main" val="3585368757"/>
              </p:ext>
            </p:extLst>
          </p:nvPr>
        </p:nvGraphicFramePr>
        <p:xfrm>
          <a:off x="513807" y="2745915"/>
          <a:ext cx="10049920" cy="3570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47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71FE6C-FE2C-7242-B243-4A91203392DF}"/>
              </a:ext>
            </a:extLst>
          </p:cNvPr>
          <p:cNvSpPr>
            <a:spLocks noGrp="1"/>
          </p:cNvSpPr>
          <p:nvPr>
            <p:ph idx="1"/>
          </p:nvPr>
        </p:nvSpPr>
        <p:spPr>
          <a:xfrm>
            <a:off x="1808041" y="1065806"/>
            <a:ext cx="8845617" cy="588184"/>
          </a:xfrm>
        </p:spPr>
        <p:txBody>
          <a:bodyPr vert="horz" lIns="91440" tIns="45720" rIns="91440" bIns="45720" rtlCol="0">
            <a:normAutofit/>
          </a:bodyPr>
          <a:lstStyle/>
          <a:p>
            <a:pPr marL="0" indent="0" algn="ctr">
              <a:buNone/>
            </a:pPr>
            <a:r>
              <a:rPr lang="es-MX" sz="3200" b="1" dirty="0">
                <a:latin typeface="Franklin Gothic Book" panose="020B0503020102020204" pitchFamily="34" charset="0"/>
              </a:rPr>
              <a:t>Otras acciones de capacitación </a:t>
            </a:r>
          </a:p>
        </p:txBody>
      </p:sp>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1192977" y="1694289"/>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Marcador de contenido 2">
            <a:extLst>
              <a:ext uri="{FF2B5EF4-FFF2-40B4-BE49-F238E27FC236}">
                <a16:creationId xmlns:a16="http://schemas.microsoft.com/office/drawing/2014/main" id="{63BBBB95-96BE-408A-BA8A-95DE7FB48EC3}"/>
              </a:ext>
            </a:extLst>
          </p:cNvPr>
          <p:cNvSpPr txBox="1">
            <a:spLocks/>
          </p:cNvSpPr>
          <p:nvPr/>
        </p:nvSpPr>
        <p:spPr bwMode="auto">
          <a:xfrm>
            <a:off x="332719" y="3028500"/>
            <a:ext cx="11116946" cy="3107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altLang="es-ES" sz="2400" dirty="0">
                <a:latin typeface="Century Gothic" panose="020B0502020202020204" pitchFamily="34" charset="0"/>
                <a:cs typeface="Arial" panose="020B0604020202020204" pitchFamily="34" charset="0"/>
              </a:rPr>
              <a:t>En 2021, el INFO CDMX en colaboración con el Sistema Nacional de Transparencia (SNT), coadyuvó en la difusión para que las personas servidoras púbicas e integrantes de los sujetos obligados de la Ciudad de México, realizarán el </a:t>
            </a:r>
            <a:r>
              <a:rPr lang="es-ES" altLang="es-ES" sz="2400" b="1" dirty="0">
                <a:latin typeface="Century Gothic" panose="020B0502020202020204" pitchFamily="34" charset="0"/>
                <a:cs typeface="Arial" panose="020B0604020202020204" pitchFamily="34" charset="0"/>
              </a:rPr>
              <a:t>curso </a:t>
            </a:r>
            <a:r>
              <a:rPr lang="es-ES" sz="2400" b="1" dirty="0">
                <a:latin typeface="Century Gothic" panose="020B0502020202020204" pitchFamily="34" charset="0"/>
                <a:cs typeface="Arial" panose="020B0604020202020204" pitchFamily="34" charset="0"/>
              </a:rPr>
              <a:t>“Operación y Funcionalidades del SIPOT: Procesos de carga, actualización y borrado de registros”.</a:t>
            </a:r>
            <a:endParaRPr lang="es-ES" altLang="es-ES" sz="2400" b="1" dirty="0">
              <a:latin typeface="Century Gothic" panose="020B0502020202020204" pitchFamily="34" charset="0"/>
              <a:cs typeface="Arial" panose="020B0604020202020204" pitchFamily="34" charset="0"/>
            </a:endParaRPr>
          </a:p>
          <a:p>
            <a:pPr marL="0" indent="0" algn="just">
              <a:buNone/>
            </a:pPr>
            <a:endParaRPr lang="es-ES" altLang="es-ES" sz="800" dirty="0">
              <a:latin typeface="Century Gothic" panose="020B0502020202020204" pitchFamily="34" charset="0"/>
              <a:cs typeface="Arial" panose="020B0604020202020204" pitchFamily="34" charset="0"/>
            </a:endParaRPr>
          </a:p>
          <a:p>
            <a:pPr marL="0" indent="0" algn="just">
              <a:buNone/>
            </a:pPr>
            <a:r>
              <a:rPr lang="es-ES" altLang="es-ES" sz="2400" dirty="0">
                <a:latin typeface="Century Gothic" panose="020B0502020202020204" pitchFamily="34" charset="0"/>
                <a:cs typeface="Arial" panose="020B0604020202020204" pitchFamily="34" charset="0"/>
              </a:rPr>
              <a:t>Hasta el 30 de septiembre </a:t>
            </a:r>
            <a:r>
              <a:rPr lang="es-ES" altLang="es-ES" sz="2400" b="1" dirty="0">
                <a:latin typeface="Century Gothic" panose="020B0502020202020204" pitchFamily="34" charset="0"/>
                <a:cs typeface="Arial" panose="020B0604020202020204" pitchFamily="34" charset="0"/>
              </a:rPr>
              <a:t>140 personas de 41 sujetos obligados </a:t>
            </a:r>
            <a:r>
              <a:rPr lang="es-ES" altLang="es-ES" sz="2400" dirty="0">
                <a:latin typeface="Century Gothic" panose="020B0502020202020204" pitchFamily="34" charset="0"/>
                <a:cs typeface="Arial" panose="020B0604020202020204" pitchFamily="34" charset="0"/>
              </a:rPr>
              <a:t>realizaron y acreditaron el curso.</a:t>
            </a:r>
            <a:endParaRPr lang="es-MX" altLang="es-ES" sz="2400" dirty="0">
              <a:latin typeface="Century Gothic" panose="020B0502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C1D4775-4166-483D-9EDD-0E6DFF36A83E}"/>
              </a:ext>
            </a:extLst>
          </p:cNvPr>
          <p:cNvPicPr>
            <a:picLocks noChangeAspect="1"/>
          </p:cNvPicPr>
          <p:nvPr/>
        </p:nvPicPr>
        <p:blipFill rotWithShape="1">
          <a:blip r:embed="rId2"/>
          <a:srcRect l="23105" t="21061" r="24032" b="63878"/>
          <a:stretch/>
        </p:blipFill>
        <p:spPr>
          <a:xfrm>
            <a:off x="2668669" y="1749337"/>
            <a:ext cx="6445045" cy="1032387"/>
          </a:xfrm>
          <a:prstGeom prst="rect">
            <a:avLst/>
          </a:prstGeom>
        </p:spPr>
      </p:pic>
    </p:spTree>
    <p:extLst>
      <p:ext uri="{BB962C8B-B14F-4D97-AF65-F5344CB8AC3E}">
        <p14:creationId xmlns:p14="http://schemas.microsoft.com/office/powerpoint/2010/main" val="349676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71FE6C-FE2C-7242-B243-4A91203392DF}"/>
              </a:ext>
            </a:extLst>
          </p:cNvPr>
          <p:cNvSpPr>
            <a:spLocks noGrp="1"/>
          </p:cNvSpPr>
          <p:nvPr>
            <p:ph idx="1"/>
          </p:nvPr>
        </p:nvSpPr>
        <p:spPr>
          <a:xfrm>
            <a:off x="1769806" y="1103444"/>
            <a:ext cx="8372414" cy="1296353"/>
          </a:xfrm>
        </p:spPr>
        <p:txBody>
          <a:bodyPr vert="horz" lIns="91440" tIns="45720" rIns="91440" bIns="45720" rtlCol="0">
            <a:normAutofit/>
          </a:bodyPr>
          <a:lstStyle/>
          <a:p>
            <a:pPr marL="0" indent="0" algn="ctr">
              <a:buNone/>
            </a:pPr>
            <a:r>
              <a:rPr lang="es-MX" sz="3100" b="1" dirty="0">
                <a:latin typeface="Franklin Gothic Book" panose="020B0503020102020204" pitchFamily="34" charset="0"/>
              </a:rPr>
              <a:t>DESARROLLO DE MATERIALES DE APOYO Y NUEVOS CONTENIDOS DE CAPACITACIÓN</a:t>
            </a:r>
          </a:p>
        </p:txBody>
      </p:sp>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988970" y="196568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Gráfico 5" descr="Narración con relleno sólido">
            <a:extLst>
              <a:ext uri="{FF2B5EF4-FFF2-40B4-BE49-F238E27FC236}">
                <a16:creationId xmlns:a16="http://schemas.microsoft.com/office/drawing/2014/main" id="{5ED9082D-B1B5-4D9C-BFBB-0D13B60961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1984" y="2109858"/>
            <a:ext cx="1508053" cy="1508053"/>
          </a:xfrm>
          <a:prstGeom prst="rect">
            <a:avLst/>
          </a:prstGeom>
        </p:spPr>
      </p:pic>
      <p:pic>
        <p:nvPicPr>
          <p:cNvPr id="8" name="Gráfico 7" descr="Libros con relleno sólido">
            <a:extLst>
              <a:ext uri="{FF2B5EF4-FFF2-40B4-BE49-F238E27FC236}">
                <a16:creationId xmlns:a16="http://schemas.microsoft.com/office/drawing/2014/main" id="{323B95C8-AC42-44AE-A712-BEB839B71E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1673" y="3581040"/>
            <a:ext cx="1318244" cy="1318244"/>
          </a:xfrm>
          <a:prstGeom prst="rect">
            <a:avLst/>
          </a:prstGeom>
        </p:spPr>
      </p:pic>
      <p:pic>
        <p:nvPicPr>
          <p:cNvPr id="10" name="Gráfico 9" descr="Libro cerrado con relleno sólido">
            <a:extLst>
              <a:ext uri="{FF2B5EF4-FFF2-40B4-BE49-F238E27FC236}">
                <a16:creationId xmlns:a16="http://schemas.microsoft.com/office/drawing/2014/main" id="{5DCAF9D3-E151-4E44-A977-A8AF337F6A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85824" y="3626246"/>
            <a:ext cx="1318244" cy="1318244"/>
          </a:xfrm>
          <a:prstGeom prst="rect">
            <a:avLst/>
          </a:prstGeom>
        </p:spPr>
      </p:pic>
      <p:pic>
        <p:nvPicPr>
          <p:cNvPr id="7" name="Gráfico 6" descr="Aprendizaje remoto de idioma contorno">
            <a:extLst>
              <a:ext uri="{FF2B5EF4-FFF2-40B4-BE49-F238E27FC236}">
                <a16:creationId xmlns:a16="http://schemas.microsoft.com/office/drawing/2014/main" id="{86BA44AD-CC49-44C6-8C38-76EDEE4AD7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5004" y="4328174"/>
            <a:ext cx="1803499" cy="1803499"/>
          </a:xfrm>
          <a:prstGeom prst="rect">
            <a:avLst/>
          </a:prstGeom>
        </p:spPr>
      </p:pic>
    </p:spTree>
    <p:extLst>
      <p:ext uri="{BB962C8B-B14F-4D97-AF65-F5344CB8AC3E}">
        <p14:creationId xmlns:p14="http://schemas.microsoft.com/office/powerpoint/2010/main" val="218296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CC047CE4-2955-4B8C-BBD2-2D15EAD77E02}"/>
              </a:ext>
            </a:extLst>
          </p:cNvPr>
          <p:cNvCxnSpPr>
            <a:cxnSpLocks/>
          </p:cNvCxnSpPr>
          <p:nvPr/>
        </p:nvCxnSpPr>
        <p:spPr>
          <a:xfrm>
            <a:off x="988969" y="1729771"/>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1352FE6B-7134-468D-A199-F40F19329319}"/>
              </a:ext>
            </a:extLst>
          </p:cNvPr>
          <p:cNvSpPr>
            <a:spLocks noGrp="1"/>
          </p:cNvSpPr>
          <p:nvPr>
            <p:ph idx="1"/>
          </p:nvPr>
        </p:nvSpPr>
        <p:spPr>
          <a:xfrm>
            <a:off x="651700" y="1905360"/>
            <a:ext cx="10726692" cy="2128412"/>
          </a:xfrm>
        </p:spPr>
        <p:txBody>
          <a:bodyPr>
            <a:normAutofit fontScale="92500" lnSpcReduction="10000"/>
          </a:bodyPr>
          <a:lstStyle/>
          <a:p>
            <a:pPr algn="just"/>
            <a:r>
              <a:rPr lang="es-ES" sz="2800" dirty="0">
                <a:latin typeface="Century Gothic" panose="020B0502020202020204" pitchFamily="34" charset="0"/>
                <a:cs typeface="Arial" panose="020B0604020202020204" pitchFamily="34" charset="0"/>
              </a:rPr>
              <a:t>Además de los manuales del instructor y del participante de los cursos introductorios en materias de transparencia y protección de datos personales en la Ciudad de México, con </a:t>
            </a:r>
            <a:r>
              <a:rPr lang="es-ES" dirty="0">
                <a:latin typeface="Century Gothic" panose="020B0502020202020204" pitchFamily="34" charset="0"/>
                <a:cs typeface="Arial" panose="020B0604020202020204" pitchFamily="34" charset="0"/>
              </a:rPr>
              <a:t>los que ya hemos estado trabajando desde el año pasado, </a:t>
            </a:r>
            <a:r>
              <a:rPr lang="es-MX" dirty="0">
                <a:latin typeface="Century Gothic" panose="020B0502020202020204" pitchFamily="34" charset="0"/>
                <a:cs typeface="Arial" panose="020B0604020202020204" pitchFamily="34" charset="0"/>
              </a:rPr>
              <a:t> próximamente contaremos con el manual del participante y del instructor de los cursos:</a:t>
            </a:r>
          </a:p>
          <a:p>
            <a:endParaRPr lang="es-MX" dirty="0"/>
          </a:p>
        </p:txBody>
      </p:sp>
      <p:pic>
        <p:nvPicPr>
          <p:cNvPr id="3" name="Gráfico 2" descr="Libro abierto contorno">
            <a:extLst>
              <a:ext uri="{FF2B5EF4-FFF2-40B4-BE49-F238E27FC236}">
                <a16:creationId xmlns:a16="http://schemas.microsoft.com/office/drawing/2014/main" id="{96C8DF9E-0D47-4033-B4BE-87ACC5DCFC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20316" y="3917542"/>
            <a:ext cx="1191308" cy="1191308"/>
          </a:xfrm>
          <a:prstGeom prst="rect">
            <a:avLst/>
          </a:prstGeom>
        </p:spPr>
      </p:pic>
      <p:sp>
        <p:nvSpPr>
          <p:cNvPr id="10" name="CuadroTexto 9">
            <a:extLst>
              <a:ext uri="{FF2B5EF4-FFF2-40B4-BE49-F238E27FC236}">
                <a16:creationId xmlns:a16="http://schemas.microsoft.com/office/drawing/2014/main" id="{BF0784B2-5735-44DC-BFA5-06FBCE09C903}"/>
              </a:ext>
            </a:extLst>
          </p:cNvPr>
          <p:cNvSpPr txBox="1"/>
          <p:nvPr/>
        </p:nvSpPr>
        <p:spPr>
          <a:xfrm>
            <a:off x="5110316" y="5506777"/>
            <a:ext cx="5641257" cy="830997"/>
          </a:xfrm>
          <a:prstGeom prst="rect">
            <a:avLst/>
          </a:prstGeom>
          <a:noFill/>
        </p:spPr>
        <p:txBody>
          <a:bodyPr wrap="square" rtlCol="0">
            <a:spAutoFit/>
          </a:bodyPr>
          <a:lstStyle/>
          <a:p>
            <a:pPr algn="ctr"/>
            <a:r>
              <a:rPr lang="es-MX" sz="2400" b="1" dirty="0">
                <a:effectLst/>
                <a:latin typeface="Arial" panose="020B0604020202020204" pitchFamily="34" charset="0"/>
                <a:ea typeface="Calibri" panose="020F0502020204030204" pitchFamily="34" charset="0"/>
              </a:rPr>
              <a:t>Solicitudes de acceso a información pública y recursos de revisión</a:t>
            </a:r>
            <a:endParaRPr lang="es-MX" sz="2400" b="1" dirty="0"/>
          </a:p>
        </p:txBody>
      </p:sp>
      <p:sp>
        <p:nvSpPr>
          <p:cNvPr id="14" name="CuadroTexto 13">
            <a:extLst>
              <a:ext uri="{FF2B5EF4-FFF2-40B4-BE49-F238E27FC236}">
                <a16:creationId xmlns:a16="http://schemas.microsoft.com/office/drawing/2014/main" id="{221BCB99-6561-4BB7-94BB-BAFB2B4BE597}"/>
              </a:ext>
            </a:extLst>
          </p:cNvPr>
          <p:cNvSpPr txBox="1"/>
          <p:nvPr/>
        </p:nvSpPr>
        <p:spPr>
          <a:xfrm>
            <a:off x="3911624" y="4209360"/>
            <a:ext cx="4209313" cy="738664"/>
          </a:xfrm>
          <a:prstGeom prst="rect">
            <a:avLst/>
          </a:prstGeom>
          <a:noFill/>
        </p:spPr>
        <p:txBody>
          <a:bodyPr wrap="square" rtlCol="0">
            <a:spAutoFit/>
          </a:bodyPr>
          <a:lstStyle/>
          <a:p>
            <a:r>
              <a:rPr lang="es-MX" sz="2400" b="1" dirty="0">
                <a:effectLst/>
                <a:latin typeface="Arial" panose="020B0604020202020204" pitchFamily="34" charset="0"/>
                <a:ea typeface="Calibri" panose="020F0502020204030204" pitchFamily="34" charset="0"/>
              </a:rPr>
              <a:t>Organización de Archivos</a:t>
            </a:r>
            <a:endParaRPr lang="es-MX" sz="2400" b="1" dirty="0"/>
          </a:p>
          <a:p>
            <a:endParaRPr lang="es-MX" dirty="0"/>
          </a:p>
        </p:txBody>
      </p:sp>
      <p:pic>
        <p:nvPicPr>
          <p:cNvPr id="17" name="Gráfico 16" descr="Libro abierto contorno">
            <a:extLst>
              <a:ext uri="{FF2B5EF4-FFF2-40B4-BE49-F238E27FC236}">
                <a16:creationId xmlns:a16="http://schemas.microsoft.com/office/drawing/2014/main" id="{433A2B97-A50A-4BF6-878B-18EA05A9A0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1624" y="5346869"/>
            <a:ext cx="1198692" cy="1198692"/>
          </a:xfrm>
          <a:prstGeom prst="rect">
            <a:avLst/>
          </a:prstGeom>
        </p:spPr>
      </p:pic>
      <p:sp>
        <p:nvSpPr>
          <p:cNvPr id="11" name="Marcador de contenido 2">
            <a:extLst>
              <a:ext uri="{FF2B5EF4-FFF2-40B4-BE49-F238E27FC236}">
                <a16:creationId xmlns:a16="http://schemas.microsoft.com/office/drawing/2014/main" id="{AD0DA159-6BBF-4163-ABFF-EEF73421FCA2}"/>
              </a:ext>
            </a:extLst>
          </p:cNvPr>
          <p:cNvSpPr txBox="1">
            <a:spLocks/>
          </p:cNvSpPr>
          <p:nvPr/>
        </p:nvSpPr>
        <p:spPr>
          <a:xfrm>
            <a:off x="688572" y="1083259"/>
            <a:ext cx="10972800" cy="574726"/>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Materiales de apoyo</a:t>
            </a:r>
          </a:p>
        </p:txBody>
      </p:sp>
    </p:spTree>
    <p:extLst>
      <p:ext uri="{BB962C8B-B14F-4D97-AF65-F5344CB8AC3E}">
        <p14:creationId xmlns:p14="http://schemas.microsoft.com/office/powerpoint/2010/main" val="385052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CC047CE4-2955-4B8C-BBD2-2D15EAD77E02}"/>
              </a:ext>
            </a:extLst>
          </p:cNvPr>
          <p:cNvCxnSpPr>
            <a:cxnSpLocks/>
          </p:cNvCxnSpPr>
          <p:nvPr/>
        </p:nvCxnSpPr>
        <p:spPr>
          <a:xfrm>
            <a:off x="988969" y="1729771"/>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1352FE6B-7134-468D-A199-F40F19329319}"/>
              </a:ext>
            </a:extLst>
          </p:cNvPr>
          <p:cNvSpPr>
            <a:spLocks noGrp="1"/>
          </p:cNvSpPr>
          <p:nvPr>
            <p:ph idx="1"/>
          </p:nvPr>
        </p:nvSpPr>
        <p:spPr>
          <a:xfrm>
            <a:off x="578874" y="1777698"/>
            <a:ext cx="11034252" cy="1525463"/>
          </a:xfrm>
        </p:spPr>
        <p:txBody>
          <a:bodyPr>
            <a:normAutofit/>
          </a:bodyPr>
          <a:lstStyle/>
          <a:p>
            <a:r>
              <a:rPr lang="es-MX" dirty="0">
                <a:latin typeface="Century Gothic" panose="020B0502020202020204" pitchFamily="34" charset="0"/>
              </a:rPr>
              <a:t>Se actualizaron las presentaciones de los siguientes talleres que se imparten en modalidad “Aula virtual en tiempo real”</a:t>
            </a:r>
          </a:p>
        </p:txBody>
      </p:sp>
      <p:sp>
        <p:nvSpPr>
          <p:cNvPr id="9" name="Marcador de contenido 2">
            <a:extLst>
              <a:ext uri="{FF2B5EF4-FFF2-40B4-BE49-F238E27FC236}">
                <a16:creationId xmlns:a16="http://schemas.microsoft.com/office/drawing/2014/main" id="{136EEDCB-BD3D-49F4-9F20-5E7D1C6F8E0E}"/>
              </a:ext>
            </a:extLst>
          </p:cNvPr>
          <p:cNvSpPr txBox="1">
            <a:spLocks/>
          </p:cNvSpPr>
          <p:nvPr/>
        </p:nvSpPr>
        <p:spPr>
          <a:xfrm>
            <a:off x="1625670" y="1129522"/>
            <a:ext cx="8372414" cy="129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200" b="1" dirty="0">
                <a:latin typeface="Franklin Gothic Book" panose="020B0503020102020204" pitchFamily="34" charset="0"/>
              </a:rPr>
              <a:t>Actualización de presentaciones</a:t>
            </a:r>
          </a:p>
        </p:txBody>
      </p:sp>
      <p:pic>
        <p:nvPicPr>
          <p:cNvPr id="7" name="Imagen 6" descr="Imagen que contiene Diagrama&#10;&#10;Descripción generada automáticamente">
            <a:extLst>
              <a:ext uri="{FF2B5EF4-FFF2-40B4-BE49-F238E27FC236}">
                <a16:creationId xmlns:a16="http://schemas.microsoft.com/office/drawing/2014/main" id="{ECCC9FF6-95D3-46E4-8C47-04C539B6C57B}"/>
              </a:ext>
            </a:extLst>
          </p:cNvPr>
          <p:cNvPicPr>
            <a:picLocks noChangeAspect="1"/>
          </p:cNvPicPr>
          <p:nvPr/>
        </p:nvPicPr>
        <p:blipFill>
          <a:blip r:embed="rId2"/>
          <a:stretch>
            <a:fillRect/>
          </a:stretch>
        </p:blipFill>
        <p:spPr>
          <a:xfrm>
            <a:off x="1485457" y="2930259"/>
            <a:ext cx="2904738" cy="1633915"/>
          </a:xfrm>
          <a:prstGeom prst="rect">
            <a:avLst/>
          </a:prstGeom>
        </p:spPr>
      </p:pic>
      <p:pic>
        <p:nvPicPr>
          <p:cNvPr id="11" name="Imagen 10" descr="Logotipo, nombre de la empresa&#10;&#10;Descripción generada automáticamente">
            <a:extLst>
              <a:ext uri="{FF2B5EF4-FFF2-40B4-BE49-F238E27FC236}">
                <a16:creationId xmlns:a16="http://schemas.microsoft.com/office/drawing/2014/main" id="{C270B9B2-4FB1-419D-B7A9-BB137AF91551}"/>
              </a:ext>
            </a:extLst>
          </p:cNvPr>
          <p:cNvPicPr>
            <a:picLocks noChangeAspect="1"/>
          </p:cNvPicPr>
          <p:nvPr/>
        </p:nvPicPr>
        <p:blipFill>
          <a:blip r:embed="rId3"/>
          <a:stretch>
            <a:fillRect/>
          </a:stretch>
        </p:blipFill>
        <p:spPr>
          <a:xfrm>
            <a:off x="7994602" y="2893036"/>
            <a:ext cx="2711941" cy="1525467"/>
          </a:xfrm>
          <a:prstGeom prst="rect">
            <a:avLst/>
          </a:prstGeom>
        </p:spPr>
      </p:pic>
      <p:pic>
        <p:nvPicPr>
          <p:cNvPr id="15" name="Imagen 14" descr="Imagen que contiene Logotipo&#10;&#10;Descripción generada automáticamente">
            <a:extLst>
              <a:ext uri="{FF2B5EF4-FFF2-40B4-BE49-F238E27FC236}">
                <a16:creationId xmlns:a16="http://schemas.microsoft.com/office/drawing/2014/main" id="{77DA3A0B-69A4-4689-BB12-F7B871A788A5}"/>
              </a:ext>
            </a:extLst>
          </p:cNvPr>
          <p:cNvPicPr>
            <a:picLocks noChangeAspect="1"/>
          </p:cNvPicPr>
          <p:nvPr/>
        </p:nvPicPr>
        <p:blipFill>
          <a:blip r:embed="rId4"/>
          <a:stretch>
            <a:fillRect/>
          </a:stretch>
        </p:blipFill>
        <p:spPr>
          <a:xfrm>
            <a:off x="4685073" y="4564174"/>
            <a:ext cx="3116734" cy="1753163"/>
          </a:xfrm>
          <a:prstGeom prst="rect">
            <a:avLst/>
          </a:prstGeom>
        </p:spPr>
      </p:pic>
    </p:spTree>
    <p:extLst>
      <p:ext uri="{BB962C8B-B14F-4D97-AF65-F5344CB8AC3E}">
        <p14:creationId xmlns:p14="http://schemas.microsoft.com/office/powerpoint/2010/main" val="38095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CC047CE4-2955-4B8C-BBD2-2D15EAD77E02}"/>
              </a:ext>
            </a:extLst>
          </p:cNvPr>
          <p:cNvCxnSpPr>
            <a:cxnSpLocks/>
          </p:cNvCxnSpPr>
          <p:nvPr/>
        </p:nvCxnSpPr>
        <p:spPr>
          <a:xfrm>
            <a:off x="988969" y="1729771"/>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1352FE6B-7134-468D-A199-F40F19329319}"/>
              </a:ext>
            </a:extLst>
          </p:cNvPr>
          <p:cNvSpPr>
            <a:spLocks noGrp="1"/>
          </p:cNvSpPr>
          <p:nvPr>
            <p:ph idx="1"/>
          </p:nvPr>
        </p:nvSpPr>
        <p:spPr>
          <a:xfrm>
            <a:off x="838200" y="1789272"/>
            <a:ext cx="10813026" cy="4351338"/>
          </a:xfrm>
        </p:spPr>
        <p:txBody>
          <a:bodyPr/>
          <a:lstStyle/>
          <a:p>
            <a:r>
              <a:rPr lang="es-MX" dirty="0">
                <a:latin typeface="Century Gothic" panose="020B0502020202020204" pitchFamily="34" charset="0"/>
              </a:rPr>
              <a:t>Se integró a la oferta de capacitación un nuevo curso que se imparte en la modalidad “Aula virtual en tiempo real”</a:t>
            </a:r>
          </a:p>
          <a:p>
            <a:endParaRPr lang="es-MX" dirty="0"/>
          </a:p>
          <a:p>
            <a:endParaRPr lang="es-MX" dirty="0"/>
          </a:p>
        </p:txBody>
      </p:sp>
      <p:sp>
        <p:nvSpPr>
          <p:cNvPr id="9" name="Marcador de contenido 2">
            <a:extLst>
              <a:ext uri="{FF2B5EF4-FFF2-40B4-BE49-F238E27FC236}">
                <a16:creationId xmlns:a16="http://schemas.microsoft.com/office/drawing/2014/main" id="{136EEDCB-BD3D-49F4-9F20-5E7D1C6F8E0E}"/>
              </a:ext>
            </a:extLst>
          </p:cNvPr>
          <p:cNvSpPr txBox="1">
            <a:spLocks/>
          </p:cNvSpPr>
          <p:nvPr/>
        </p:nvSpPr>
        <p:spPr>
          <a:xfrm>
            <a:off x="1625670" y="1129522"/>
            <a:ext cx="8372414" cy="129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200" b="1" dirty="0">
                <a:latin typeface="Franklin Gothic Book" panose="020B0503020102020204" pitchFamily="34" charset="0"/>
              </a:rPr>
              <a:t>Nuevo curso</a:t>
            </a:r>
          </a:p>
        </p:txBody>
      </p:sp>
      <p:pic>
        <p:nvPicPr>
          <p:cNvPr id="2" name="Imagen 1">
            <a:extLst>
              <a:ext uri="{FF2B5EF4-FFF2-40B4-BE49-F238E27FC236}">
                <a16:creationId xmlns:a16="http://schemas.microsoft.com/office/drawing/2014/main" id="{BBD2FFB5-428C-4D5E-BA5B-9DE4D4EDB40D}"/>
              </a:ext>
            </a:extLst>
          </p:cNvPr>
          <p:cNvPicPr>
            <a:picLocks noChangeAspect="1"/>
          </p:cNvPicPr>
          <p:nvPr/>
        </p:nvPicPr>
        <p:blipFill>
          <a:blip r:embed="rId3"/>
          <a:stretch>
            <a:fillRect/>
          </a:stretch>
        </p:blipFill>
        <p:spPr>
          <a:xfrm>
            <a:off x="3419995" y="3160919"/>
            <a:ext cx="5088937" cy="2862527"/>
          </a:xfrm>
          <a:prstGeom prst="rect">
            <a:avLst/>
          </a:prstGeom>
        </p:spPr>
      </p:pic>
    </p:spTree>
    <p:extLst>
      <p:ext uri="{BB962C8B-B14F-4D97-AF65-F5344CB8AC3E}">
        <p14:creationId xmlns:p14="http://schemas.microsoft.com/office/powerpoint/2010/main" val="393947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CC047CE4-2955-4B8C-BBD2-2D15EAD77E02}"/>
              </a:ext>
            </a:extLst>
          </p:cNvPr>
          <p:cNvCxnSpPr>
            <a:cxnSpLocks/>
          </p:cNvCxnSpPr>
          <p:nvPr/>
        </p:nvCxnSpPr>
        <p:spPr>
          <a:xfrm>
            <a:off x="988970" y="157706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Marcador de contenido 2">
            <a:extLst>
              <a:ext uri="{FF2B5EF4-FFF2-40B4-BE49-F238E27FC236}">
                <a16:creationId xmlns:a16="http://schemas.microsoft.com/office/drawing/2014/main" id="{5B7E4655-3B16-442A-8A03-255BE6E77183}"/>
              </a:ext>
            </a:extLst>
          </p:cNvPr>
          <p:cNvSpPr txBox="1">
            <a:spLocks/>
          </p:cNvSpPr>
          <p:nvPr/>
        </p:nvSpPr>
        <p:spPr>
          <a:xfrm>
            <a:off x="475932" y="1989740"/>
            <a:ext cx="10679698" cy="45142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buFont typeface="Wingdings" panose="05000000000000000000" pitchFamily="2" charset="2"/>
              <a:buChar char="ü"/>
            </a:pPr>
            <a:r>
              <a:rPr lang="es-MX" sz="2400" dirty="0">
                <a:latin typeface="Century Gothic" panose="020B0502020202020204" pitchFamily="34" charset="0"/>
              </a:rPr>
              <a:t>RETAIP. Capacitación</a:t>
            </a:r>
          </a:p>
          <a:p>
            <a:pPr algn="just">
              <a:spcBef>
                <a:spcPts val="0"/>
              </a:spcBef>
              <a:buFont typeface="Wingdings" panose="05000000000000000000" pitchFamily="2" charset="2"/>
              <a:buChar char="ü"/>
            </a:pPr>
            <a:r>
              <a:rPr lang="es-MX" sz="2400" dirty="0">
                <a:latin typeface="Century Gothic" panose="020B0502020202020204" pitchFamily="34" charset="0"/>
              </a:rPr>
              <a:t>Objetivo de la reunión</a:t>
            </a:r>
          </a:p>
          <a:p>
            <a:pPr algn="just">
              <a:spcBef>
                <a:spcPts val="0"/>
              </a:spcBef>
              <a:buFont typeface="Wingdings" panose="05000000000000000000" pitchFamily="2" charset="2"/>
              <a:buChar char="ü"/>
            </a:pPr>
            <a:r>
              <a:rPr lang="es-MX" sz="2400" dirty="0">
                <a:latin typeface="Century Gothic" panose="020B0502020202020204" pitchFamily="34" charset="0"/>
              </a:rPr>
              <a:t>Resultados preliminares 2021. Numeralia</a:t>
            </a:r>
          </a:p>
          <a:p>
            <a:pPr algn="just">
              <a:spcBef>
                <a:spcPts val="0"/>
              </a:spcBef>
              <a:buFont typeface="Wingdings" panose="05000000000000000000" pitchFamily="2" charset="2"/>
              <a:buChar char="ü"/>
            </a:pPr>
            <a:r>
              <a:rPr lang="es-MX" sz="2400" dirty="0">
                <a:latin typeface="Century Gothic" panose="020B0502020202020204" pitchFamily="34" charset="0"/>
              </a:rPr>
              <a:t>Desarrollo de materiales de apoyo y nuevos contenidos</a:t>
            </a:r>
          </a:p>
          <a:p>
            <a:pPr algn="just">
              <a:spcBef>
                <a:spcPts val="0"/>
              </a:spcBef>
              <a:buFont typeface="Wingdings" panose="05000000000000000000" pitchFamily="2" charset="2"/>
              <a:buChar char="ü"/>
            </a:pPr>
            <a:r>
              <a:rPr lang="es-MX" sz="2400" dirty="0">
                <a:latin typeface="Century Gothic" panose="020B0502020202020204" pitchFamily="34" charset="0"/>
              </a:rPr>
              <a:t>Reconocimientos 2021. Avances</a:t>
            </a:r>
          </a:p>
          <a:p>
            <a:pPr algn="just">
              <a:spcBef>
                <a:spcPts val="0"/>
              </a:spcBef>
              <a:buFont typeface="Wingdings" panose="05000000000000000000" pitchFamily="2" charset="2"/>
              <a:buChar char="ü"/>
            </a:pPr>
            <a:r>
              <a:rPr lang="es-MX" sz="2400" dirty="0">
                <a:latin typeface="Century Gothic" panose="020B0502020202020204" pitchFamily="34" charset="0"/>
              </a:rPr>
              <a:t>Trabajos de la RED. Avances</a:t>
            </a:r>
          </a:p>
          <a:p>
            <a:pPr algn="just">
              <a:spcBef>
                <a:spcPts val="0"/>
              </a:spcBef>
              <a:buFont typeface="Wingdings" panose="05000000000000000000" pitchFamily="2" charset="2"/>
              <a:buChar char="ü"/>
            </a:pPr>
            <a:r>
              <a:rPr lang="es-MX" sz="2400" dirty="0">
                <a:latin typeface="Century Gothic" panose="020B0502020202020204" pitchFamily="34" charset="0"/>
              </a:rPr>
              <a:t>Página electrónica RETAIP-Capacitación</a:t>
            </a:r>
          </a:p>
          <a:p>
            <a:pPr algn="just">
              <a:spcBef>
                <a:spcPts val="0"/>
              </a:spcBef>
              <a:buFont typeface="Wingdings" panose="05000000000000000000" pitchFamily="2" charset="2"/>
              <a:buChar char="ü"/>
            </a:pPr>
            <a:r>
              <a:rPr lang="es-MX" sz="2400" dirty="0">
                <a:latin typeface="Century Gothic" panose="020B0502020202020204" pitchFamily="34" charset="0"/>
              </a:rPr>
              <a:t>Asuntos generales</a:t>
            </a:r>
          </a:p>
          <a:p>
            <a:pPr algn="just">
              <a:spcBef>
                <a:spcPts val="0"/>
              </a:spcBef>
              <a:buFont typeface="Wingdings" panose="05000000000000000000" pitchFamily="2" charset="2"/>
              <a:buChar char="ü"/>
            </a:pPr>
            <a:r>
              <a:rPr lang="es-MX" sz="2400" dirty="0">
                <a:latin typeface="Century Gothic" panose="020B0502020202020204" pitchFamily="34" charset="0"/>
              </a:rPr>
              <a:t>Participación de las Comisionadas Ciudadanas del INFOCDMX</a:t>
            </a:r>
          </a:p>
        </p:txBody>
      </p:sp>
      <p:sp>
        <p:nvSpPr>
          <p:cNvPr id="7" name="Marcador de contenido 2">
            <a:extLst>
              <a:ext uri="{FF2B5EF4-FFF2-40B4-BE49-F238E27FC236}">
                <a16:creationId xmlns:a16="http://schemas.microsoft.com/office/drawing/2014/main" id="{7CC18324-2A35-416E-9784-CE40CDEF90C7}"/>
              </a:ext>
            </a:extLst>
          </p:cNvPr>
          <p:cNvSpPr txBox="1">
            <a:spLocks/>
          </p:cNvSpPr>
          <p:nvPr/>
        </p:nvSpPr>
        <p:spPr>
          <a:xfrm>
            <a:off x="2152650" y="1041536"/>
            <a:ext cx="7886700" cy="535531"/>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Contenido</a:t>
            </a:r>
          </a:p>
        </p:txBody>
      </p:sp>
    </p:spTree>
    <p:extLst>
      <p:ext uri="{BB962C8B-B14F-4D97-AF65-F5344CB8AC3E}">
        <p14:creationId xmlns:p14="http://schemas.microsoft.com/office/powerpoint/2010/main" val="31547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CC047CE4-2955-4B8C-BBD2-2D15EAD77E02}"/>
              </a:ext>
            </a:extLst>
          </p:cNvPr>
          <p:cNvCxnSpPr>
            <a:cxnSpLocks/>
          </p:cNvCxnSpPr>
          <p:nvPr/>
        </p:nvCxnSpPr>
        <p:spPr>
          <a:xfrm>
            <a:off x="988969" y="1729771"/>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1352FE6B-7134-468D-A199-F40F19329319}"/>
              </a:ext>
            </a:extLst>
          </p:cNvPr>
          <p:cNvSpPr>
            <a:spLocks noGrp="1"/>
          </p:cNvSpPr>
          <p:nvPr>
            <p:ph idx="1"/>
          </p:nvPr>
        </p:nvSpPr>
        <p:spPr>
          <a:xfrm>
            <a:off x="838200" y="1789272"/>
            <a:ext cx="10813026" cy="4351338"/>
          </a:xfrm>
        </p:spPr>
        <p:txBody>
          <a:bodyPr/>
          <a:lstStyle/>
          <a:p>
            <a:pPr marL="0" indent="0">
              <a:buNone/>
            </a:pPr>
            <a:r>
              <a:rPr lang="es-MX" dirty="0">
                <a:latin typeface="Century Gothic" panose="020B0502020202020204" pitchFamily="34" charset="0"/>
              </a:rPr>
              <a:t>Se integrarán a la oferta de capacitación cuatro nuevos cursos en línea</a:t>
            </a:r>
          </a:p>
          <a:p>
            <a:endParaRPr lang="es-MX" dirty="0"/>
          </a:p>
          <a:p>
            <a:endParaRPr lang="es-MX" dirty="0"/>
          </a:p>
        </p:txBody>
      </p:sp>
      <p:sp>
        <p:nvSpPr>
          <p:cNvPr id="9" name="Marcador de contenido 2">
            <a:extLst>
              <a:ext uri="{FF2B5EF4-FFF2-40B4-BE49-F238E27FC236}">
                <a16:creationId xmlns:a16="http://schemas.microsoft.com/office/drawing/2014/main" id="{136EEDCB-BD3D-49F4-9F20-5E7D1C6F8E0E}"/>
              </a:ext>
            </a:extLst>
          </p:cNvPr>
          <p:cNvSpPr txBox="1">
            <a:spLocks/>
          </p:cNvSpPr>
          <p:nvPr/>
        </p:nvSpPr>
        <p:spPr>
          <a:xfrm>
            <a:off x="1625670" y="1129522"/>
            <a:ext cx="8372414" cy="129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200" b="1" dirty="0">
                <a:latin typeface="Franklin Gothic Book" panose="020B0503020102020204" pitchFamily="34" charset="0"/>
              </a:rPr>
              <a:t>Próximamente</a:t>
            </a:r>
          </a:p>
        </p:txBody>
      </p:sp>
      <p:pic>
        <p:nvPicPr>
          <p:cNvPr id="8" name="Gráfico 7" descr="Aprendizaje remoto de idioma contorno">
            <a:extLst>
              <a:ext uri="{FF2B5EF4-FFF2-40B4-BE49-F238E27FC236}">
                <a16:creationId xmlns:a16="http://schemas.microsoft.com/office/drawing/2014/main" id="{F9179D03-2CA6-4C01-8BC8-B787BDA4C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4254" y="3064945"/>
            <a:ext cx="2067944" cy="1421816"/>
          </a:xfrm>
          <a:prstGeom prst="rect">
            <a:avLst/>
          </a:prstGeom>
        </p:spPr>
      </p:pic>
      <p:sp>
        <p:nvSpPr>
          <p:cNvPr id="10" name="CuadroTexto 9">
            <a:extLst>
              <a:ext uri="{FF2B5EF4-FFF2-40B4-BE49-F238E27FC236}">
                <a16:creationId xmlns:a16="http://schemas.microsoft.com/office/drawing/2014/main" id="{A4AC2FD0-AE82-43B1-B717-EF8E6FA4056C}"/>
              </a:ext>
            </a:extLst>
          </p:cNvPr>
          <p:cNvSpPr txBox="1"/>
          <p:nvPr/>
        </p:nvSpPr>
        <p:spPr>
          <a:xfrm>
            <a:off x="7656177" y="2764612"/>
            <a:ext cx="3770788" cy="1200329"/>
          </a:xfrm>
          <a:prstGeom prst="rect">
            <a:avLst/>
          </a:prstGeom>
          <a:noFill/>
        </p:spPr>
        <p:txBody>
          <a:bodyPr wrap="square">
            <a:spAutoFit/>
          </a:bodyPr>
          <a:lstStyle/>
          <a:p>
            <a:pPr algn="ctr"/>
            <a:r>
              <a:rPr lang="es-MX" sz="2400" b="1" dirty="0">
                <a:solidFill>
                  <a:srgbClr val="FFCC00"/>
                </a:solidFill>
                <a:effectLst/>
                <a:latin typeface="Arial" panose="020B0604020202020204" pitchFamily="34" charset="0"/>
                <a:ea typeface="Calibri" panose="020F0502020204030204" pitchFamily="34" charset="0"/>
                <a:cs typeface="Times New Roman" panose="02020603050405020304" pitchFamily="18" charset="0"/>
              </a:rPr>
              <a:t>“Introducción a la Organización de Archivos” </a:t>
            </a:r>
            <a:endParaRPr lang="es-MX" sz="2400" b="1" dirty="0">
              <a:solidFill>
                <a:srgbClr val="FFCC00"/>
              </a:solidFill>
            </a:endParaRPr>
          </a:p>
        </p:txBody>
      </p:sp>
      <p:sp>
        <p:nvSpPr>
          <p:cNvPr id="11" name="CuadroTexto 10">
            <a:extLst>
              <a:ext uri="{FF2B5EF4-FFF2-40B4-BE49-F238E27FC236}">
                <a16:creationId xmlns:a16="http://schemas.microsoft.com/office/drawing/2014/main" id="{CB2C0987-F98B-45B5-94BB-595AF3259ED3}"/>
              </a:ext>
            </a:extLst>
          </p:cNvPr>
          <p:cNvSpPr txBox="1"/>
          <p:nvPr/>
        </p:nvSpPr>
        <p:spPr>
          <a:xfrm>
            <a:off x="567817" y="3026124"/>
            <a:ext cx="3622125" cy="1785104"/>
          </a:xfrm>
          <a:prstGeom prst="rect">
            <a:avLst/>
          </a:prstGeom>
          <a:noFill/>
        </p:spPr>
        <p:txBody>
          <a:bodyPr wrap="square">
            <a:spAutoFit/>
          </a:bodyPr>
          <a:lstStyle/>
          <a:p>
            <a:pPr algn="ctr"/>
            <a:r>
              <a:rPr lang="es-MX" sz="2200" b="1"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“Introducción a la Ley de Transparencia, Acceso a la Información Pública y Rendición de Cuentas de la Ciudad de México</a:t>
            </a:r>
            <a:r>
              <a:rPr lang="es-MX" sz="2200" dirty="0">
                <a:effectLst/>
                <a:latin typeface="Arial" panose="020B0604020202020204" pitchFamily="34" charset="0"/>
                <a:ea typeface="Calibri" panose="020F0502020204030204" pitchFamily="34" charset="0"/>
                <a:cs typeface="Times New Roman" panose="02020603050405020304" pitchFamily="18" charset="0"/>
              </a:rPr>
              <a:t>”</a:t>
            </a:r>
            <a:endParaRPr lang="es-MX" sz="2200" dirty="0"/>
          </a:p>
        </p:txBody>
      </p:sp>
      <p:sp>
        <p:nvSpPr>
          <p:cNvPr id="13" name="CuadroTexto 12">
            <a:extLst>
              <a:ext uri="{FF2B5EF4-FFF2-40B4-BE49-F238E27FC236}">
                <a16:creationId xmlns:a16="http://schemas.microsoft.com/office/drawing/2014/main" id="{D0ED7CAB-7BE3-416C-9C5C-D3913B4F781E}"/>
              </a:ext>
            </a:extLst>
          </p:cNvPr>
          <p:cNvSpPr txBox="1"/>
          <p:nvPr/>
        </p:nvSpPr>
        <p:spPr>
          <a:xfrm>
            <a:off x="3837028" y="5276407"/>
            <a:ext cx="2234453" cy="830997"/>
          </a:xfrm>
          <a:prstGeom prst="rect">
            <a:avLst/>
          </a:prstGeom>
          <a:noFill/>
        </p:spPr>
        <p:txBody>
          <a:bodyPr wrap="square">
            <a:spAutoFit/>
          </a:bodyPr>
          <a:lstStyle/>
          <a:p>
            <a:r>
              <a:rPr lang="es-MX" sz="2400" b="1"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t>“Ética Pública” </a:t>
            </a:r>
            <a:endParaRPr lang="es-MX" sz="2400" b="1" dirty="0">
              <a:solidFill>
                <a:schemeClr val="accent2">
                  <a:lumMod val="50000"/>
                </a:schemeClr>
              </a:solidFill>
            </a:endParaRPr>
          </a:p>
        </p:txBody>
      </p:sp>
      <p:sp>
        <p:nvSpPr>
          <p:cNvPr id="14" name="CuadroTexto 13">
            <a:extLst>
              <a:ext uri="{FF2B5EF4-FFF2-40B4-BE49-F238E27FC236}">
                <a16:creationId xmlns:a16="http://schemas.microsoft.com/office/drawing/2014/main" id="{213B87FE-4F53-45A4-BB53-2E98C5AD1748}"/>
              </a:ext>
            </a:extLst>
          </p:cNvPr>
          <p:cNvSpPr txBox="1"/>
          <p:nvPr/>
        </p:nvSpPr>
        <p:spPr>
          <a:xfrm>
            <a:off x="6774062" y="4630450"/>
            <a:ext cx="3418863" cy="1569660"/>
          </a:xfrm>
          <a:prstGeom prst="rect">
            <a:avLst/>
          </a:prstGeom>
          <a:noFill/>
        </p:spPr>
        <p:txBody>
          <a:bodyPr wrap="square">
            <a:spAutoFit/>
          </a:bodyPr>
          <a:lstStyle/>
          <a:p>
            <a:pPr algn="just"/>
            <a:r>
              <a:rPr lang="es-MX" sz="2400" b="1" dirty="0">
                <a:solidFill>
                  <a:srgbClr val="33CCCC"/>
                </a:solidFill>
                <a:effectLst/>
                <a:latin typeface="Arial" panose="020B0604020202020204" pitchFamily="34" charset="0"/>
                <a:ea typeface="Calibri" panose="020F0502020204030204" pitchFamily="34" charset="0"/>
                <a:cs typeface="Times New Roman" panose="02020603050405020304" pitchFamily="18" charset="0"/>
              </a:rPr>
              <a:t>“Solicitudes de acceso a información pública y recursos de revisión”</a:t>
            </a:r>
            <a:endParaRPr lang="es-MX" sz="2400" b="1" dirty="0">
              <a:solidFill>
                <a:srgbClr val="33CCCC"/>
              </a:solidFill>
            </a:endParaRPr>
          </a:p>
        </p:txBody>
      </p:sp>
    </p:spTree>
    <p:extLst>
      <p:ext uri="{BB962C8B-B14F-4D97-AF65-F5344CB8AC3E}">
        <p14:creationId xmlns:p14="http://schemas.microsoft.com/office/powerpoint/2010/main" val="1878407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0C9FA065-C8AE-4FCD-A93D-52EA1015578E}"/>
              </a:ext>
            </a:extLst>
          </p:cNvPr>
          <p:cNvPicPr/>
          <p:nvPr/>
        </p:nvPicPr>
        <p:blipFill rotWithShape="1">
          <a:blip r:embed="rId2">
            <a:extLst>
              <a:ext uri="{28A0092B-C50C-407E-A947-70E740481C1C}">
                <a14:useLocalDpi xmlns:a14="http://schemas.microsoft.com/office/drawing/2010/main" val="0"/>
              </a:ext>
            </a:extLst>
          </a:blip>
          <a:srcRect l="33025" t="23664" r="56325" b="29010"/>
          <a:stretch/>
        </p:blipFill>
        <p:spPr bwMode="auto">
          <a:xfrm>
            <a:off x="9379216" y="1427937"/>
            <a:ext cx="1736408" cy="1378803"/>
          </a:xfrm>
          <a:prstGeom prst="rect">
            <a:avLst/>
          </a:prstGeom>
          <a:ln>
            <a:noFill/>
          </a:ln>
          <a:extLst>
            <a:ext uri="{53640926-AAD7-44D8-BBD7-CCE9431645EC}">
              <a14:shadowObscured xmlns:a14="http://schemas.microsoft.com/office/drawing/2010/main"/>
            </a:ext>
          </a:extLst>
        </p:spPr>
      </p:pic>
      <p:graphicFrame>
        <p:nvGraphicFramePr>
          <p:cNvPr id="3" name="2 Diagrama"/>
          <p:cNvGraphicFramePr/>
          <p:nvPr>
            <p:extLst>
              <p:ext uri="{D42A27DB-BD31-4B8C-83A1-F6EECF244321}">
                <p14:modId xmlns:p14="http://schemas.microsoft.com/office/powerpoint/2010/main" val="202165210"/>
              </p:ext>
            </p:extLst>
          </p:nvPr>
        </p:nvGraphicFramePr>
        <p:xfrm>
          <a:off x="3365502" y="1822241"/>
          <a:ext cx="5361383" cy="3672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arcador de contenido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6512" y="3001601"/>
            <a:ext cx="1458975" cy="1125630"/>
          </a:xfrm>
          <a:prstGeom prst="rect">
            <a:avLst/>
          </a:prstGeom>
        </p:spPr>
      </p:pic>
      <p:sp>
        <p:nvSpPr>
          <p:cNvPr id="5" name="Onda 4"/>
          <p:cNvSpPr/>
          <p:nvPr/>
        </p:nvSpPr>
        <p:spPr>
          <a:xfrm rot="1737941">
            <a:off x="3515659" y="1860290"/>
            <a:ext cx="1022099" cy="578143"/>
          </a:xfrm>
          <a:prstGeom prst="wav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solidFill>
                  <a:schemeClr val="tx1"/>
                </a:solidFill>
              </a:rPr>
              <a:t>Desde 2007</a:t>
            </a:r>
            <a:endParaRPr lang="es-ES" sz="1350" dirty="0">
              <a:solidFill>
                <a:schemeClr val="tx1"/>
              </a:solidFill>
            </a:endParaRPr>
          </a:p>
        </p:txBody>
      </p:sp>
      <p:sp>
        <p:nvSpPr>
          <p:cNvPr id="6" name="Onda 5"/>
          <p:cNvSpPr/>
          <p:nvPr/>
        </p:nvSpPr>
        <p:spPr>
          <a:xfrm rot="19471922">
            <a:off x="7534202" y="1870522"/>
            <a:ext cx="1210870" cy="557680"/>
          </a:xfrm>
          <a:prstGeom prst="wav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solidFill>
                  <a:schemeClr val="tx1"/>
                </a:solidFill>
              </a:rPr>
              <a:t>Desde</a:t>
            </a:r>
            <a:r>
              <a:rPr lang="es-MX" sz="1350" dirty="0"/>
              <a:t> </a:t>
            </a:r>
            <a:r>
              <a:rPr lang="es-MX" sz="1350" dirty="0">
                <a:solidFill>
                  <a:schemeClr val="tx1"/>
                </a:solidFill>
              </a:rPr>
              <a:t>2013</a:t>
            </a:r>
            <a:endParaRPr lang="es-ES" sz="1350" dirty="0">
              <a:solidFill>
                <a:schemeClr val="tx1"/>
              </a:solidFill>
            </a:endParaRPr>
          </a:p>
        </p:txBody>
      </p:sp>
      <p:sp>
        <p:nvSpPr>
          <p:cNvPr id="8" name="CuadroTexto 7"/>
          <p:cNvSpPr txBox="1"/>
          <p:nvPr/>
        </p:nvSpPr>
        <p:spPr>
          <a:xfrm>
            <a:off x="1455802" y="2538880"/>
            <a:ext cx="2388745" cy="830997"/>
          </a:xfrm>
          <a:prstGeom prst="rect">
            <a:avLst/>
          </a:prstGeom>
          <a:solidFill>
            <a:srgbClr val="009999"/>
          </a:solidFill>
        </p:spPr>
        <p:txBody>
          <a:bodyPr wrap="square" rtlCol="0">
            <a:spAutoFit/>
          </a:bodyPr>
          <a:lstStyle/>
          <a:p>
            <a:r>
              <a:rPr lang="es-MX" sz="1600" b="1" dirty="0">
                <a:solidFill>
                  <a:schemeClr val="bg1"/>
                </a:solidFill>
              </a:rPr>
              <a:t>Para los SO que capacitan al total de su personal de estructura</a:t>
            </a:r>
            <a:endParaRPr lang="es-ES" sz="1600" b="1" dirty="0">
              <a:solidFill>
                <a:schemeClr val="bg1"/>
              </a:solidFill>
            </a:endParaRPr>
          </a:p>
        </p:txBody>
      </p:sp>
      <p:sp>
        <p:nvSpPr>
          <p:cNvPr id="9" name="CuadroTexto 8"/>
          <p:cNvSpPr txBox="1"/>
          <p:nvPr/>
        </p:nvSpPr>
        <p:spPr>
          <a:xfrm>
            <a:off x="3372575" y="5163736"/>
            <a:ext cx="5488332" cy="646331"/>
          </a:xfrm>
          <a:prstGeom prst="rect">
            <a:avLst/>
          </a:prstGeom>
          <a:solidFill>
            <a:srgbClr val="009999"/>
          </a:solidFill>
        </p:spPr>
        <p:txBody>
          <a:bodyPr wrap="square" rtlCol="0">
            <a:spAutoFit/>
          </a:bodyPr>
          <a:lstStyle/>
          <a:p>
            <a:pPr algn="ctr"/>
            <a:r>
              <a:rPr lang="es-MX" b="1" dirty="0">
                <a:solidFill>
                  <a:schemeClr val="bg1"/>
                </a:solidFill>
              </a:rPr>
              <a:t>Orientado a los integrantes del Comité de Transparencia y al personal de la Unidad de Transparencia</a:t>
            </a:r>
            <a:endParaRPr lang="es-ES" b="1" dirty="0">
              <a:solidFill>
                <a:schemeClr val="bg1"/>
              </a:solidFill>
            </a:endParaRPr>
          </a:p>
        </p:txBody>
      </p:sp>
      <p:sp>
        <p:nvSpPr>
          <p:cNvPr id="10" name="CuadroTexto 9"/>
          <p:cNvSpPr txBox="1"/>
          <p:nvPr/>
        </p:nvSpPr>
        <p:spPr>
          <a:xfrm>
            <a:off x="7994870" y="2538880"/>
            <a:ext cx="3562502" cy="830997"/>
          </a:xfrm>
          <a:prstGeom prst="rect">
            <a:avLst/>
          </a:prstGeom>
          <a:solidFill>
            <a:srgbClr val="009999"/>
          </a:solidFill>
        </p:spPr>
        <p:txBody>
          <a:bodyPr wrap="square" rtlCol="0">
            <a:spAutoFit/>
          </a:bodyPr>
          <a:lstStyle/>
          <a:p>
            <a:r>
              <a:rPr lang="es-MX" sz="1600" b="1" dirty="0">
                <a:solidFill>
                  <a:schemeClr val="bg1"/>
                </a:solidFill>
              </a:rPr>
              <a:t>Para los Responsable de Capacitación que cumplan con los requerimientos definidos previamente por el INFO</a:t>
            </a:r>
            <a:endParaRPr lang="es-ES" sz="1600" b="1" dirty="0">
              <a:solidFill>
                <a:schemeClr val="bg1"/>
              </a:solidFill>
            </a:endParaRPr>
          </a:p>
        </p:txBody>
      </p:sp>
      <p:sp>
        <p:nvSpPr>
          <p:cNvPr id="11" name="Onda 10"/>
          <p:cNvSpPr/>
          <p:nvPr/>
        </p:nvSpPr>
        <p:spPr>
          <a:xfrm rot="19471922">
            <a:off x="6890490" y="4192905"/>
            <a:ext cx="1043254" cy="557680"/>
          </a:xfrm>
          <a:prstGeom prst="wav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solidFill>
                  <a:schemeClr val="tx1"/>
                </a:solidFill>
              </a:rPr>
              <a:t>Desde 2019</a:t>
            </a:r>
            <a:endParaRPr lang="es-ES" sz="1350" dirty="0">
              <a:solidFill>
                <a:schemeClr val="tx1"/>
              </a:solidFill>
            </a:endParaRPr>
          </a:p>
        </p:txBody>
      </p:sp>
      <p:cxnSp>
        <p:nvCxnSpPr>
          <p:cNvPr id="12" name="Conector recto 11">
            <a:extLst>
              <a:ext uri="{FF2B5EF4-FFF2-40B4-BE49-F238E27FC236}">
                <a16:creationId xmlns:a16="http://schemas.microsoft.com/office/drawing/2014/main" id="{CC047CE4-2955-4B8C-BBD2-2D15EAD77E02}"/>
              </a:ext>
            </a:extLst>
          </p:cNvPr>
          <p:cNvCxnSpPr>
            <a:cxnSpLocks/>
          </p:cNvCxnSpPr>
          <p:nvPr/>
        </p:nvCxnSpPr>
        <p:spPr>
          <a:xfrm>
            <a:off x="988969" y="1619011"/>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id="{2471FE6C-FE2C-7242-B243-4A91203392DF}"/>
              </a:ext>
            </a:extLst>
          </p:cNvPr>
          <p:cNvSpPr>
            <a:spLocks noGrp="1"/>
          </p:cNvSpPr>
          <p:nvPr>
            <p:ph idx="1"/>
          </p:nvPr>
        </p:nvSpPr>
        <p:spPr>
          <a:xfrm>
            <a:off x="2172079" y="1191630"/>
            <a:ext cx="9206313" cy="664855"/>
          </a:xfrm>
        </p:spPr>
        <p:txBody>
          <a:bodyPr vert="horz" lIns="91440" tIns="45720" rIns="91440" bIns="45720" rtlCol="0">
            <a:normAutofit fontScale="92500"/>
          </a:bodyPr>
          <a:lstStyle/>
          <a:p>
            <a:pPr marL="0" indent="0" algn="ctr">
              <a:buNone/>
            </a:pPr>
            <a:r>
              <a:rPr lang="es-MX" sz="3200" b="1" dirty="0">
                <a:latin typeface="Franklin Gothic Book" panose="020B0503020102020204" pitchFamily="34" charset="0"/>
              </a:rPr>
              <a:t>RECONOCIMIENTOS DE CAPACITACION 2021. Avances</a:t>
            </a:r>
          </a:p>
        </p:txBody>
      </p:sp>
      <p:pic>
        <p:nvPicPr>
          <p:cNvPr id="14" name="Imagen 13">
            <a:extLst>
              <a:ext uri="{FF2B5EF4-FFF2-40B4-BE49-F238E27FC236}">
                <a16:creationId xmlns:a16="http://schemas.microsoft.com/office/drawing/2014/main" id="{18CD9819-87DD-4F81-93C5-94CB4CF91268}"/>
              </a:ext>
            </a:extLst>
          </p:cNvPr>
          <p:cNvPicPr/>
          <p:nvPr/>
        </p:nvPicPr>
        <p:blipFill rotWithShape="1">
          <a:blip r:embed="rId2">
            <a:extLst>
              <a:ext uri="{28A0092B-C50C-407E-A947-70E740481C1C}">
                <a14:useLocalDpi xmlns:a14="http://schemas.microsoft.com/office/drawing/2010/main" val="0"/>
              </a:ext>
            </a:extLst>
          </a:blip>
          <a:srcRect l="17741" t="24693" r="69418" b="38269"/>
          <a:stretch/>
        </p:blipFill>
        <p:spPr bwMode="auto">
          <a:xfrm>
            <a:off x="1165313" y="1707885"/>
            <a:ext cx="1389426" cy="830995"/>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1B358824-0E3C-4F2D-B061-A19740CB653C}"/>
              </a:ext>
            </a:extLst>
          </p:cNvPr>
          <p:cNvPicPr/>
          <p:nvPr/>
        </p:nvPicPr>
        <p:blipFill rotWithShape="1">
          <a:blip r:embed="rId9">
            <a:extLst>
              <a:ext uri="{28A0092B-C50C-407E-A947-70E740481C1C}">
                <a14:useLocalDpi xmlns:a14="http://schemas.microsoft.com/office/drawing/2010/main" val="0"/>
              </a:ext>
            </a:extLst>
          </a:blip>
          <a:srcRect l="59795" t="25951" r="26270" b="30450"/>
          <a:stretch/>
        </p:blipFill>
        <p:spPr bwMode="auto">
          <a:xfrm>
            <a:off x="3385723" y="4384699"/>
            <a:ext cx="1364125" cy="7936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874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CC047CE4-2955-4B8C-BBD2-2D15EAD77E02}"/>
              </a:ext>
            </a:extLst>
          </p:cNvPr>
          <p:cNvCxnSpPr>
            <a:cxnSpLocks/>
          </p:cNvCxnSpPr>
          <p:nvPr/>
        </p:nvCxnSpPr>
        <p:spPr>
          <a:xfrm>
            <a:off x="988970" y="157706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Marcador de contenido 2">
            <a:extLst>
              <a:ext uri="{FF2B5EF4-FFF2-40B4-BE49-F238E27FC236}">
                <a16:creationId xmlns:a16="http://schemas.microsoft.com/office/drawing/2014/main" id="{5B7E4655-3B16-442A-8A03-255BE6E77183}"/>
              </a:ext>
            </a:extLst>
          </p:cNvPr>
          <p:cNvSpPr txBox="1">
            <a:spLocks/>
          </p:cNvSpPr>
          <p:nvPr/>
        </p:nvSpPr>
        <p:spPr>
          <a:xfrm>
            <a:off x="988970" y="1734524"/>
            <a:ext cx="10679698" cy="41625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s-MX" sz="2800" b="1" dirty="0">
              <a:latin typeface="Century Gothic" panose="020B0502020202020204" pitchFamily="34" charset="0"/>
            </a:endParaRPr>
          </a:p>
        </p:txBody>
      </p:sp>
      <p:sp>
        <p:nvSpPr>
          <p:cNvPr id="8" name="Marcador de contenido 2">
            <a:extLst>
              <a:ext uri="{FF2B5EF4-FFF2-40B4-BE49-F238E27FC236}">
                <a16:creationId xmlns:a16="http://schemas.microsoft.com/office/drawing/2014/main" id="{0D4AC475-D642-41B6-8FFD-7F311427DC9A}"/>
              </a:ext>
            </a:extLst>
          </p:cNvPr>
          <p:cNvSpPr txBox="1">
            <a:spLocks/>
          </p:cNvSpPr>
          <p:nvPr/>
        </p:nvSpPr>
        <p:spPr>
          <a:xfrm>
            <a:off x="351417" y="1146015"/>
            <a:ext cx="11840583" cy="664855"/>
          </a:xfrm>
          <a:prstGeom prst="rect">
            <a:avLst/>
          </a:prstGeom>
        </p:spPr>
        <p:txBody>
          <a:bodyPr vert="horz" lIns="91440" tIns="45720" rIns="91440" bIns="45720" rtlCol="0">
            <a:normAutofit fontScale="85000" lnSpcReduction="10000"/>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Solicitudes para obtener Reconocimientos en materia de capacitación 2021</a:t>
            </a:r>
          </a:p>
        </p:txBody>
      </p:sp>
      <p:sp>
        <p:nvSpPr>
          <p:cNvPr id="3" name="Marcador de contenido 2">
            <a:extLst>
              <a:ext uri="{FF2B5EF4-FFF2-40B4-BE49-F238E27FC236}">
                <a16:creationId xmlns:a16="http://schemas.microsoft.com/office/drawing/2014/main" id="{6BBEF562-7ECD-4997-BA5F-2C7C94D4139E}"/>
              </a:ext>
            </a:extLst>
          </p:cNvPr>
          <p:cNvSpPr>
            <a:spLocks noGrp="1"/>
          </p:cNvSpPr>
          <p:nvPr>
            <p:ph idx="1"/>
          </p:nvPr>
        </p:nvSpPr>
        <p:spPr>
          <a:xfrm>
            <a:off x="838200" y="1825625"/>
            <a:ext cx="10515600" cy="2274427"/>
          </a:xfrm>
        </p:spPr>
        <p:txBody>
          <a:bodyPr>
            <a:normAutofit lnSpcReduction="10000"/>
          </a:bodyPr>
          <a:lstStyle/>
          <a:p>
            <a:pPr marL="0" indent="0">
              <a:buNone/>
            </a:pPr>
            <a:r>
              <a:rPr lang="es-ES" dirty="0">
                <a:latin typeface="Century Gothic" panose="020B0502020202020204" pitchFamily="34" charset="0"/>
              </a:rPr>
              <a:t>Se recibieron </a:t>
            </a:r>
            <a:r>
              <a:rPr lang="es-ES" b="1" dirty="0">
                <a:latin typeface="Century Gothic" panose="020B0502020202020204" pitchFamily="34" charset="0"/>
              </a:rPr>
              <a:t>132</a:t>
            </a:r>
            <a:r>
              <a:rPr lang="es-ES" dirty="0">
                <a:latin typeface="Century Gothic" panose="020B0502020202020204" pitchFamily="34" charset="0"/>
              </a:rPr>
              <a:t> solicitudes de </a:t>
            </a:r>
            <a:r>
              <a:rPr lang="es-ES" b="1" dirty="0">
                <a:latin typeface="Century Gothic" panose="020B0502020202020204" pitchFamily="34" charset="0"/>
              </a:rPr>
              <a:t>76</a:t>
            </a:r>
            <a:r>
              <a:rPr lang="es-ES" dirty="0">
                <a:latin typeface="Century Gothic" panose="020B0502020202020204" pitchFamily="34" charset="0"/>
              </a:rPr>
              <a:t> sujetos obligados.</a:t>
            </a:r>
          </a:p>
          <a:p>
            <a:pPr lvl="1"/>
            <a:r>
              <a:rPr lang="es-ES" sz="2800" dirty="0">
                <a:latin typeface="Century Gothic" panose="020B0502020202020204" pitchFamily="34" charset="0"/>
              </a:rPr>
              <a:t>71 solicitudes para obtener el reconocimiento “100% Capacitado”</a:t>
            </a:r>
          </a:p>
          <a:p>
            <a:pPr lvl="1"/>
            <a:r>
              <a:rPr lang="es-ES" sz="2800" dirty="0">
                <a:latin typeface="Century Gothic" panose="020B0502020202020204" pitchFamily="34" charset="0"/>
              </a:rPr>
              <a:t>61 para obtener el reconocimiento “Comité de Transparencia y Unidad de Transparencia 100% Capacitado.</a:t>
            </a:r>
          </a:p>
        </p:txBody>
      </p:sp>
      <p:sp>
        <p:nvSpPr>
          <p:cNvPr id="9" name="Marcador de contenido 2">
            <a:extLst>
              <a:ext uri="{FF2B5EF4-FFF2-40B4-BE49-F238E27FC236}">
                <a16:creationId xmlns:a16="http://schemas.microsoft.com/office/drawing/2014/main" id="{6A044EDD-8E3F-4921-8479-7939333D0925}"/>
              </a:ext>
            </a:extLst>
          </p:cNvPr>
          <p:cNvSpPr txBox="1">
            <a:spLocks/>
          </p:cNvSpPr>
          <p:nvPr/>
        </p:nvSpPr>
        <p:spPr>
          <a:xfrm>
            <a:off x="687430" y="4508815"/>
            <a:ext cx="10515600" cy="1076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Century Gothic" panose="020B0502020202020204" pitchFamily="34" charset="0"/>
              </a:rPr>
              <a:t>Se encuentran en proceso de análisis, conforme a lo establecido en los Criterios.</a:t>
            </a:r>
            <a:endParaRPr lang="es-ES" sz="2800" dirty="0">
              <a:latin typeface="Century Gothic" panose="020B0502020202020204" pitchFamily="34" charset="0"/>
            </a:endParaRPr>
          </a:p>
        </p:txBody>
      </p:sp>
    </p:spTree>
    <p:extLst>
      <p:ext uri="{BB962C8B-B14F-4D97-AF65-F5344CB8AC3E}">
        <p14:creationId xmlns:p14="http://schemas.microsoft.com/office/powerpoint/2010/main" val="93809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CC047CE4-2955-4B8C-BBD2-2D15EAD77E02}"/>
              </a:ext>
            </a:extLst>
          </p:cNvPr>
          <p:cNvCxnSpPr>
            <a:cxnSpLocks/>
          </p:cNvCxnSpPr>
          <p:nvPr/>
        </p:nvCxnSpPr>
        <p:spPr>
          <a:xfrm>
            <a:off x="988970" y="157706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Marcador de contenido 2">
            <a:extLst>
              <a:ext uri="{FF2B5EF4-FFF2-40B4-BE49-F238E27FC236}">
                <a16:creationId xmlns:a16="http://schemas.microsoft.com/office/drawing/2014/main" id="{0D4AC475-D642-41B6-8FFD-7F311427DC9A}"/>
              </a:ext>
            </a:extLst>
          </p:cNvPr>
          <p:cNvSpPr txBox="1">
            <a:spLocks/>
          </p:cNvSpPr>
          <p:nvPr/>
        </p:nvSpPr>
        <p:spPr>
          <a:xfrm>
            <a:off x="175708" y="1146015"/>
            <a:ext cx="11840583" cy="664855"/>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Solicitudes Reconocimiento, 2021</a:t>
            </a:r>
          </a:p>
        </p:txBody>
      </p:sp>
      <p:graphicFrame>
        <p:nvGraphicFramePr>
          <p:cNvPr id="10" name="Tabla 9">
            <a:extLst>
              <a:ext uri="{FF2B5EF4-FFF2-40B4-BE49-F238E27FC236}">
                <a16:creationId xmlns:a16="http://schemas.microsoft.com/office/drawing/2014/main" id="{D9E67C4B-1279-4BB4-B1EC-2F3909C030EB}"/>
              </a:ext>
            </a:extLst>
          </p:cNvPr>
          <p:cNvGraphicFramePr>
            <a:graphicFrameLocks noGrp="1"/>
          </p:cNvGraphicFramePr>
          <p:nvPr>
            <p:extLst>
              <p:ext uri="{D42A27DB-BD31-4B8C-83A1-F6EECF244321}">
                <p14:modId xmlns:p14="http://schemas.microsoft.com/office/powerpoint/2010/main" val="3805253807"/>
              </p:ext>
            </p:extLst>
          </p:nvPr>
        </p:nvGraphicFramePr>
        <p:xfrm>
          <a:off x="351417" y="1699820"/>
          <a:ext cx="10389422" cy="4758086"/>
        </p:xfrm>
        <a:graphic>
          <a:graphicData uri="http://schemas.openxmlformats.org/drawingml/2006/table">
            <a:tbl>
              <a:tblPr firstRow="1" bandRow="1">
                <a:tableStyleId>{5C22544A-7EE6-4342-B048-85BDC9FD1C3A}</a:tableStyleId>
              </a:tblPr>
              <a:tblGrid>
                <a:gridCol w="4914266">
                  <a:extLst>
                    <a:ext uri="{9D8B030D-6E8A-4147-A177-3AD203B41FA5}">
                      <a16:colId xmlns:a16="http://schemas.microsoft.com/office/drawing/2014/main" val="4263292715"/>
                    </a:ext>
                  </a:extLst>
                </a:gridCol>
                <a:gridCol w="1837632">
                  <a:extLst>
                    <a:ext uri="{9D8B030D-6E8A-4147-A177-3AD203B41FA5}">
                      <a16:colId xmlns:a16="http://schemas.microsoft.com/office/drawing/2014/main" val="4237512531"/>
                    </a:ext>
                  </a:extLst>
                </a:gridCol>
                <a:gridCol w="1970690">
                  <a:extLst>
                    <a:ext uri="{9D8B030D-6E8A-4147-A177-3AD203B41FA5}">
                      <a16:colId xmlns:a16="http://schemas.microsoft.com/office/drawing/2014/main" val="2046271289"/>
                    </a:ext>
                  </a:extLst>
                </a:gridCol>
                <a:gridCol w="1666834">
                  <a:extLst>
                    <a:ext uri="{9D8B030D-6E8A-4147-A177-3AD203B41FA5}">
                      <a16:colId xmlns:a16="http://schemas.microsoft.com/office/drawing/2014/main" val="1738861866"/>
                    </a:ext>
                  </a:extLst>
                </a:gridCol>
              </a:tblGrid>
              <a:tr h="486786">
                <a:tc>
                  <a:txBody>
                    <a:bodyPr/>
                    <a:lstStyle/>
                    <a:p>
                      <a:pPr algn="ctr">
                        <a:lnSpc>
                          <a:spcPct val="107000"/>
                        </a:lnSpc>
                        <a:spcAft>
                          <a:spcPts val="800"/>
                        </a:spcAft>
                      </a:pPr>
                      <a:r>
                        <a:rPr lang="es-MX" sz="1200" dirty="0">
                          <a:effectLst/>
                        </a:rPr>
                        <a:t>SECTOR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MX" sz="1200">
                          <a:effectLst/>
                        </a:rPr>
                        <a:t>Sujetos obligados que presentaron solicitud (es)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MX" sz="1200" dirty="0">
                          <a:effectLst/>
                        </a:rPr>
                        <a:t>Total de sujetos obligados por sector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MX" sz="1800" dirty="0">
                          <a:effectLst/>
                        </a:rPr>
                        <a:t>Porcentaje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141951222"/>
                  </a:ext>
                </a:extLst>
              </a:tr>
              <a:tr h="376010">
                <a:tc>
                  <a:txBody>
                    <a:bodyPr/>
                    <a:lstStyle/>
                    <a:p>
                      <a:pPr algn="ctr">
                        <a:lnSpc>
                          <a:spcPct val="107000"/>
                        </a:lnSpc>
                        <a:spcAft>
                          <a:spcPts val="800"/>
                        </a:spcAft>
                      </a:pPr>
                      <a:r>
                        <a:rPr lang="es-MX" sz="2000" dirty="0">
                          <a:effectLst/>
                        </a:rPr>
                        <a:t>Administración Pública Central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dirty="0">
                          <a:effectLst/>
                        </a:rPr>
                        <a:t>17</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21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81</a:t>
                      </a:r>
                    </a:p>
                  </a:txBody>
                  <a:tcPr marL="76643" marR="76643" marT="38321" marB="38321"/>
                </a:tc>
                <a:extLst>
                  <a:ext uri="{0D108BD9-81ED-4DB2-BD59-A6C34878D82A}">
                    <a16:rowId xmlns:a16="http://schemas.microsoft.com/office/drawing/2014/main" val="2349803184"/>
                  </a:ext>
                </a:extLst>
              </a:tr>
              <a:tr h="373946">
                <a:tc>
                  <a:txBody>
                    <a:bodyPr/>
                    <a:lstStyle/>
                    <a:p>
                      <a:pPr algn="ctr">
                        <a:lnSpc>
                          <a:spcPct val="107000"/>
                        </a:lnSpc>
                        <a:spcAft>
                          <a:spcPts val="800"/>
                        </a:spcAft>
                      </a:pPr>
                      <a:r>
                        <a:rPr lang="es-MX" sz="2000" dirty="0">
                          <a:effectLst/>
                        </a:rPr>
                        <a:t>Alcaldías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76643" marR="76643" marT="38321" marB="38321"/>
                </a:tc>
                <a:tc>
                  <a:txBody>
                    <a:bodyPr/>
                    <a:lstStyle/>
                    <a:p>
                      <a:pPr algn="ctr">
                        <a:lnSpc>
                          <a:spcPct val="107000"/>
                        </a:lnSpc>
                        <a:spcAft>
                          <a:spcPts val="800"/>
                        </a:spcAft>
                      </a:pPr>
                      <a:r>
                        <a:rPr lang="es-ES" sz="2000">
                          <a:effectLst/>
                        </a:rPr>
                        <a:t>16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25</a:t>
                      </a:r>
                    </a:p>
                  </a:txBody>
                  <a:tcPr marL="76643" marR="76643" marT="38321" marB="38321"/>
                </a:tc>
                <a:extLst>
                  <a:ext uri="{0D108BD9-81ED-4DB2-BD59-A6C34878D82A}">
                    <a16:rowId xmlns:a16="http://schemas.microsoft.com/office/drawing/2014/main" val="3590373908"/>
                  </a:ext>
                </a:extLst>
              </a:tr>
              <a:tr h="376010">
                <a:tc>
                  <a:txBody>
                    <a:bodyPr/>
                    <a:lstStyle/>
                    <a:p>
                      <a:pPr algn="ctr">
                        <a:lnSpc>
                          <a:spcPct val="107000"/>
                        </a:lnSpc>
                        <a:spcAft>
                          <a:spcPts val="800"/>
                        </a:spcAft>
                      </a:pPr>
                      <a:r>
                        <a:rPr lang="es-MX" sz="2000">
                          <a:effectLst/>
                        </a:rPr>
                        <a:t>Fondos y fideicomisos públicos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ES" sz="2000" dirty="0">
                          <a:effectLst/>
                        </a:rPr>
                        <a:t>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16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a:effectLst/>
                        </a:rPr>
                        <a:t>31</a:t>
                      </a:r>
                      <a:endParaRPr lang="es-ES" sz="2000" b="1">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3411160776"/>
                  </a:ext>
                </a:extLst>
              </a:tr>
              <a:tr h="376010">
                <a:tc>
                  <a:txBody>
                    <a:bodyPr/>
                    <a:lstStyle/>
                    <a:p>
                      <a:pPr algn="ctr">
                        <a:lnSpc>
                          <a:spcPct val="107000"/>
                        </a:lnSpc>
                        <a:spcAft>
                          <a:spcPts val="800"/>
                        </a:spcAft>
                      </a:pPr>
                      <a:r>
                        <a:rPr lang="es-MX" sz="2000">
                          <a:effectLst/>
                        </a:rPr>
                        <a:t>Organismos públicos descentralizados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35</a:t>
                      </a:r>
                    </a:p>
                  </a:txBody>
                  <a:tcPr marL="76643" marR="76643" marT="38321" marB="38321"/>
                </a:tc>
                <a:tc>
                  <a:txBody>
                    <a:bodyPr/>
                    <a:lstStyle/>
                    <a:p>
                      <a:pPr algn="ctr">
                        <a:lnSpc>
                          <a:spcPct val="107000"/>
                        </a:lnSpc>
                        <a:spcAft>
                          <a:spcPts val="800"/>
                        </a:spcAft>
                      </a:pPr>
                      <a:r>
                        <a:rPr lang="es-ES" sz="2000" dirty="0">
                          <a:effectLst/>
                        </a:rPr>
                        <a:t>51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69</a:t>
                      </a:r>
                    </a:p>
                  </a:txBody>
                  <a:tcPr marL="76643" marR="76643" marT="38321" marB="38321"/>
                </a:tc>
                <a:extLst>
                  <a:ext uri="{0D108BD9-81ED-4DB2-BD59-A6C34878D82A}">
                    <a16:rowId xmlns:a16="http://schemas.microsoft.com/office/drawing/2014/main" val="1816606088"/>
                  </a:ext>
                </a:extLst>
              </a:tr>
              <a:tr h="373946">
                <a:tc>
                  <a:txBody>
                    <a:bodyPr/>
                    <a:lstStyle/>
                    <a:p>
                      <a:pPr algn="ctr">
                        <a:lnSpc>
                          <a:spcPct val="107000"/>
                        </a:lnSpc>
                        <a:spcAft>
                          <a:spcPts val="800"/>
                        </a:spcAft>
                      </a:pPr>
                      <a:r>
                        <a:rPr lang="es-MX" sz="2000">
                          <a:effectLst/>
                        </a:rPr>
                        <a:t>Organismos autónomos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ES" sz="2000">
                          <a:effectLst/>
                        </a:rPr>
                        <a:t>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dirty="0">
                          <a:effectLst/>
                        </a:rPr>
                        <a:t>8</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rPr>
                        <a:t>87</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3108435384"/>
                  </a:ext>
                </a:extLst>
              </a:tr>
              <a:tr h="373946">
                <a:tc>
                  <a:txBody>
                    <a:bodyPr/>
                    <a:lstStyle/>
                    <a:p>
                      <a:pPr algn="ctr">
                        <a:lnSpc>
                          <a:spcPct val="107000"/>
                        </a:lnSpc>
                        <a:spcAft>
                          <a:spcPts val="800"/>
                        </a:spcAft>
                      </a:pPr>
                      <a:r>
                        <a:rPr lang="es-MX" sz="2000">
                          <a:effectLst/>
                        </a:rPr>
                        <a:t>Partidos políticos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11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a:effectLst/>
                        </a:rPr>
                        <a:t>36</a:t>
                      </a:r>
                      <a:endParaRPr lang="es-ES" sz="2000" b="1">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611644537"/>
                  </a:ext>
                </a:extLst>
              </a:tr>
              <a:tr h="373946">
                <a:tc>
                  <a:txBody>
                    <a:bodyPr/>
                    <a:lstStyle/>
                    <a:p>
                      <a:pPr algn="ctr">
                        <a:lnSpc>
                          <a:spcPct val="107000"/>
                        </a:lnSpc>
                        <a:spcAft>
                          <a:spcPts val="800"/>
                        </a:spcAft>
                      </a:pPr>
                      <a:r>
                        <a:rPr lang="es-MX" sz="2000">
                          <a:effectLst/>
                        </a:rPr>
                        <a:t>Personas físicas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ES" sz="2000">
                          <a:effectLst/>
                        </a:rPr>
                        <a:t>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rPr>
                        <a:t>0</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550006372"/>
                  </a:ext>
                </a:extLst>
              </a:tr>
              <a:tr h="373946">
                <a:tc>
                  <a:txBody>
                    <a:bodyPr/>
                    <a:lstStyle/>
                    <a:p>
                      <a:pPr algn="ctr">
                        <a:lnSpc>
                          <a:spcPct val="107000"/>
                        </a:lnSpc>
                        <a:spcAft>
                          <a:spcPts val="800"/>
                        </a:spcAft>
                      </a:pPr>
                      <a:r>
                        <a:rPr lang="es-MX" sz="2000">
                          <a:effectLst/>
                        </a:rPr>
                        <a:t>Poder Judicial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MX" sz="2000">
                          <a:effectLst/>
                        </a:rPr>
                        <a:t>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rPr>
                        <a:t>100</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4202270011"/>
                  </a:ext>
                </a:extLst>
              </a:tr>
              <a:tr h="373946">
                <a:tc>
                  <a:txBody>
                    <a:bodyPr/>
                    <a:lstStyle/>
                    <a:p>
                      <a:pPr algn="ctr">
                        <a:lnSpc>
                          <a:spcPct val="107000"/>
                        </a:lnSpc>
                        <a:spcAft>
                          <a:spcPts val="800"/>
                        </a:spcAft>
                      </a:pPr>
                      <a:r>
                        <a:rPr lang="es-MX" sz="2000">
                          <a:effectLst/>
                        </a:rPr>
                        <a:t>Poder legislativo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MX" sz="2000">
                          <a:effectLst/>
                        </a:rPr>
                        <a:t>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rPr>
                        <a:t>50</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1860228839"/>
                  </a:ext>
                </a:extLst>
              </a:tr>
              <a:tr h="373946">
                <a:tc>
                  <a:txBody>
                    <a:bodyPr/>
                    <a:lstStyle/>
                    <a:p>
                      <a:pPr algn="ctr">
                        <a:lnSpc>
                          <a:spcPct val="107000"/>
                        </a:lnSpc>
                        <a:spcAft>
                          <a:spcPts val="800"/>
                        </a:spcAft>
                      </a:pPr>
                      <a:r>
                        <a:rPr lang="es-ES" sz="2000">
                          <a:effectLst/>
                        </a:rPr>
                        <a:t>Sindicatos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ES" sz="2000">
                          <a:effectLst/>
                        </a:rPr>
                        <a:t>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a:effectLst/>
                        </a:rPr>
                        <a:t>21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rPr>
                        <a:t>5</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extLst>
                  <a:ext uri="{0D108BD9-81ED-4DB2-BD59-A6C34878D82A}">
                    <a16:rowId xmlns:a16="http://schemas.microsoft.com/office/drawing/2014/main" val="1597516996"/>
                  </a:ext>
                </a:extLst>
              </a:tr>
              <a:tr h="373946">
                <a:tc>
                  <a:txBody>
                    <a:bodyPr/>
                    <a:lstStyle/>
                    <a:p>
                      <a:pPr algn="ctr">
                        <a:lnSpc>
                          <a:spcPct val="107000"/>
                        </a:lnSpc>
                        <a:spcAft>
                          <a:spcPts val="800"/>
                        </a:spcAft>
                      </a:pPr>
                      <a:r>
                        <a:rPr lang="es-MX" sz="2000" b="1" dirty="0">
                          <a:effectLst/>
                        </a:rPr>
                        <a:t>TOTAL</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nchor="ctr"/>
                </a:tc>
                <a:tc>
                  <a:txBody>
                    <a:bodyPr/>
                    <a:lstStyle/>
                    <a:p>
                      <a:pPr algn="ctr">
                        <a:lnSpc>
                          <a:spcPct val="107000"/>
                        </a:lnSpc>
                        <a:spcAft>
                          <a:spcPts val="800"/>
                        </a:spcAft>
                      </a:pPr>
                      <a:r>
                        <a:rPr lang="es-MX" sz="2000" b="1" dirty="0">
                          <a:effectLst/>
                        </a:rPr>
                        <a:t>76</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spcAft>
                          <a:spcPts val="800"/>
                        </a:spcAft>
                      </a:pPr>
                      <a:r>
                        <a:rPr lang="es-ES" sz="2000" b="1" dirty="0">
                          <a:effectLst/>
                        </a:rPr>
                        <a:t>150</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643" marR="76643" marT="38321" marB="38321"/>
                </a:tc>
                <a:tc>
                  <a:txBody>
                    <a:bodyPr/>
                    <a:lstStyle/>
                    <a:p>
                      <a:pPr algn="ctr">
                        <a:lnSpc>
                          <a:spcPct val="107000"/>
                        </a:lnSpc>
                      </a:pPr>
                      <a:r>
                        <a:rPr lang="es-ES" sz="2000" b="1" dirty="0">
                          <a:effectLst/>
                          <a:latin typeface="Calibri" panose="020F0502020204030204" pitchFamily="34" charset="0"/>
                          <a:cs typeface="Times New Roman" panose="02020603050405020304" pitchFamily="18" charset="0"/>
                        </a:rPr>
                        <a:t>50,6</a:t>
                      </a:r>
                    </a:p>
                  </a:txBody>
                  <a:tcPr marL="76643" marR="76643" marT="38321" marB="38321"/>
                </a:tc>
                <a:extLst>
                  <a:ext uri="{0D108BD9-81ED-4DB2-BD59-A6C34878D82A}">
                    <a16:rowId xmlns:a16="http://schemas.microsoft.com/office/drawing/2014/main" val="1542143561"/>
                  </a:ext>
                </a:extLst>
              </a:tr>
            </a:tbl>
          </a:graphicData>
        </a:graphic>
      </p:graphicFrame>
    </p:spTree>
    <p:extLst>
      <p:ext uri="{BB962C8B-B14F-4D97-AF65-F5344CB8AC3E}">
        <p14:creationId xmlns:p14="http://schemas.microsoft.com/office/powerpoint/2010/main" val="2393164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1016849" y="150735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51CE5BDC-DED9-4A73-89F0-9B51091D02AE}"/>
              </a:ext>
            </a:extLst>
          </p:cNvPr>
          <p:cNvSpPr txBox="1">
            <a:spLocks/>
          </p:cNvSpPr>
          <p:nvPr/>
        </p:nvSpPr>
        <p:spPr>
          <a:xfrm>
            <a:off x="0" y="1012384"/>
            <a:ext cx="12192000" cy="664855"/>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Reconocimiento al Desempeño Sobresaliente “ReDes” 2021</a:t>
            </a:r>
          </a:p>
        </p:txBody>
      </p:sp>
      <p:graphicFrame>
        <p:nvGraphicFramePr>
          <p:cNvPr id="6" name="Gráfico 5">
            <a:extLst>
              <a:ext uri="{FF2B5EF4-FFF2-40B4-BE49-F238E27FC236}">
                <a16:creationId xmlns:a16="http://schemas.microsoft.com/office/drawing/2014/main" id="{51785F34-44AE-4B73-8426-90C143CE244C}"/>
              </a:ext>
            </a:extLst>
          </p:cNvPr>
          <p:cNvGraphicFramePr/>
          <p:nvPr>
            <p:extLst>
              <p:ext uri="{D42A27DB-BD31-4B8C-83A1-F6EECF244321}">
                <p14:modId xmlns:p14="http://schemas.microsoft.com/office/powerpoint/2010/main" val="3936362545"/>
              </p:ext>
            </p:extLst>
          </p:nvPr>
        </p:nvGraphicFramePr>
        <p:xfrm>
          <a:off x="3962400" y="1677240"/>
          <a:ext cx="7985760" cy="4565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Marcador de contenido 6">
            <a:extLst>
              <a:ext uri="{FF2B5EF4-FFF2-40B4-BE49-F238E27FC236}">
                <a16:creationId xmlns:a16="http://schemas.microsoft.com/office/drawing/2014/main" id="{B02D63B1-9FAB-40E0-A74C-5583E0BC54CB}"/>
              </a:ext>
            </a:extLst>
          </p:cNvPr>
          <p:cNvGraphicFramePr>
            <a:graphicFrameLocks noGrp="1"/>
          </p:cNvGraphicFramePr>
          <p:nvPr>
            <p:ph idx="1"/>
            <p:extLst>
              <p:ext uri="{D42A27DB-BD31-4B8C-83A1-F6EECF244321}">
                <p14:modId xmlns:p14="http://schemas.microsoft.com/office/powerpoint/2010/main" val="1348343671"/>
              </p:ext>
            </p:extLst>
          </p:nvPr>
        </p:nvGraphicFramePr>
        <p:xfrm>
          <a:off x="-3237896" y="2017570"/>
          <a:ext cx="10515600" cy="3828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contenido 2">
            <a:extLst>
              <a:ext uri="{FF2B5EF4-FFF2-40B4-BE49-F238E27FC236}">
                <a16:creationId xmlns:a16="http://schemas.microsoft.com/office/drawing/2014/main" id="{8F6F9A53-BC9B-414A-9E84-E72D09734967}"/>
              </a:ext>
            </a:extLst>
          </p:cNvPr>
          <p:cNvSpPr txBox="1">
            <a:spLocks/>
          </p:cNvSpPr>
          <p:nvPr/>
        </p:nvSpPr>
        <p:spPr>
          <a:xfrm>
            <a:off x="946299" y="1725802"/>
            <a:ext cx="2147210" cy="45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b="1" dirty="0">
                <a:latin typeface="Century Gothic" panose="020B0502020202020204" pitchFamily="34" charset="0"/>
              </a:rPr>
              <a:t>Requisitos</a:t>
            </a:r>
          </a:p>
        </p:txBody>
      </p:sp>
    </p:spTree>
    <p:extLst>
      <p:ext uri="{BB962C8B-B14F-4D97-AF65-F5344CB8AC3E}">
        <p14:creationId xmlns:p14="http://schemas.microsoft.com/office/powerpoint/2010/main" val="383903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2117907" y="970467"/>
            <a:ext cx="7975402" cy="707886"/>
          </a:xfrm>
          <a:prstGeom prst="rect">
            <a:avLst/>
          </a:prstGeom>
        </p:spPr>
        <p:txBody>
          <a:bodyPr vert="horz" lIns="91440" tIns="45720" rIns="91440" bIns="45720" rtlCol="0">
            <a:normAutofit/>
          </a:bodyPr>
          <a:lstStyle/>
          <a:p>
            <a:pPr algn="ctr">
              <a:lnSpc>
                <a:spcPct val="90000"/>
              </a:lnSpc>
              <a:spcBef>
                <a:spcPts val="1000"/>
              </a:spcBef>
            </a:pPr>
            <a:r>
              <a:rPr lang="es-MX" altLang="es-ES" sz="3200" b="1" dirty="0">
                <a:latin typeface="Franklin Gothic Book" panose="020B0503020102020204" pitchFamily="34" charset="0"/>
              </a:rPr>
              <a:t>TRABAJOS DE LA RED</a:t>
            </a:r>
          </a:p>
        </p:txBody>
      </p:sp>
      <p:cxnSp>
        <p:nvCxnSpPr>
          <p:cNvPr id="4" name="Conector recto 3">
            <a:extLst>
              <a:ext uri="{FF2B5EF4-FFF2-40B4-BE49-F238E27FC236}">
                <a16:creationId xmlns:a16="http://schemas.microsoft.com/office/drawing/2014/main" id="{84699318-AD7F-4CA3-B0E7-6FC0076467A7}"/>
              </a:ext>
            </a:extLst>
          </p:cNvPr>
          <p:cNvCxnSpPr>
            <a:cxnSpLocks/>
          </p:cNvCxnSpPr>
          <p:nvPr/>
        </p:nvCxnSpPr>
        <p:spPr>
          <a:xfrm>
            <a:off x="1101512" y="1678353"/>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2052" name="Picture 4" descr="grupo de personas que trabajan en equipo en un rompecabezas - Descargar  Vectores Gratis, Illustrator Graficos, Plantillas Diseño">
            <a:extLst>
              <a:ext uri="{FF2B5EF4-FFF2-40B4-BE49-F238E27FC236}">
                <a16:creationId xmlns:a16="http://schemas.microsoft.com/office/drawing/2014/main" id="{00E9D540-9D3E-40EC-8267-CA8906F0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111" y="1865069"/>
            <a:ext cx="4913177" cy="374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77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A9FE2ED-FD4E-4FE6-910A-813CE7412931}"/>
              </a:ext>
            </a:extLst>
          </p:cNvPr>
          <p:cNvGraphicFramePr>
            <a:graphicFrameLocks noGrp="1"/>
          </p:cNvGraphicFramePr>
          <p:nvPr>
            <p:extLst>
              <p:ext uri="{D42A27DB-BD31-4B8C-83A1-F6EECF244321}">
                <p14:modId xmlns:p14="http://schemas.microsoft.com/office/powerpoint/2010/main" val="1692956123"/>
              </p:ext>
            </p:extLst>
          </p:nvPr>
        </p:nvGraphicFramePr>
        <p:xfrm>
          <a:off x="527687" y="1356849"/>
          <a:ext cx="10489358" cy="4689987"/>
        </p:xfrm>
        <a:graphic>
          <a:graphicData uri="http://schemas.openxmlformats.org/drawingml/2006/table">
            <a:tbl>
              <a:tblPr firstRow="1" firstCol="1" bandRow="1">
                <a:tableStyleId>{5C22544A-7EE6-4342-B048-85BDC9FD1C3A}</a:tableStyleId>
              </a:tblPr>
              <a:tblGrid>
                <a:gridCol w="736830">
                  <a:extLst>
                    <a:ext uri="{9D8B030D-6E8A-4147-A177-3AD203B41FA5}">
                      <a16:colId xmlns:a16="http://schemas.microsoft.com/office/drawing/2014/main" val="1290690005"/>
                    </a:ext>
                  </a:extLst>
                </a:gridCol>
                <a:gridCol w="4752825">
                  <a:extLst>
                    <a:ext uri="{9D8B030D-6E8A-4147-A177-3AD203B41FA5}">
                      <a16:colId xmlns:a16="http://schemas.microsoft.com/office/drawing/2014/main" val="1787079318"/>
                    </a:ext>
                  </a:extLst>
                </a:gridCol>
                <a:gridCol w="1312606">
                  <a:extLst>
                    <a:ext uri="{9D8B030D-6E8A-4147-A177-3AD203B41FA5}">
                      <a16:colId xmlns:a16="http://schemas.microsoft.com/office/drawing/2014/main" val="452610632"/>
                    </a:ext>
                  </a:extLst>
                </a:gridCol>
                <a:gridCol w="3687097">
                  <a:extLst>
                    <a:ext uri="{9D8B030D-6E8A-4147-A177-3AD203B41FA5}">
                      <a16:colId xmlns:a16="http://schemas.microsoft.com/office/drawing/2014/main" val="3315669378"/>
                    </a:ext>
                  </a:extLst>
                </a:gridCol>
              </a:tblGrid>
              <a:tr h="380198">
                <a:tc>
                  <a:txBody>
                    <a:bodyPr/>
                    <a:lstStyle/>
                    <a:p>
                      <a:pPr algn="ctr">
                        <a:lnSpc>
                          <a:spcPct val="107000"/>
                        </a:lnSpc>
                        <a:spcAft>
                          <a:spcPts val="800"/>
                        </a:spcAft>
                      </a:pPr>
                      <a:r>
                        <a:rPr lang="es-MX" sz="2000" dirty="0">
                          <a:effectLst/>
                          <a:latin typeface="Century Gothic" panose="020B0502020202020204" pitchFamily="34" charset="0"/>
                        </a:rPr>
                        <a:t>Id</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000">
                          <a:effectLst/>
                          <a:latin typeface="Century Gothic" panose="020B0502020202020204" pitchFamily="34" charset="0"/>
                        </a:rPr>
                        <a:t>Actividades</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000" dirty="0">
                          <a:effectLst/>
                          <a:latin typeface="Century Gothic" panose="020B0502020202020204" pitchFamily="34" charset="0"/>
                        </a:rPr>
                        <a:t>Formato</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000" dirty="0">
                          <a:effectLst/>
                          <a:latin typeface="Century Gothic" panose="020B0502020202020204" pitchFamily="34" charset="0"/>
                        </a:rPr>
                        <a:t>Fecha de cumplimiento</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57897921"/>
                  </a:ext>
                </a:extLst>
              </a:tr>
              <a:tr h="756280">
                <a:tc>
                  <a:txBody>
                    <a:bodyPr/>
                    <a:lstStyle/>
                    <a:p>
                      <a:pPr algn="ctr">
                        <a:lnSpc>
                          <a:spcPct val="107000"/>
                        </a:lnSpc>
                        <a:spcAft>
                          <a:spcPts val="800"/>
                        </a:spcAft>
                      </a:pPr>
                      <a:r>
                        <a:rPr lang="es-MX" sz="2000">
                          <a:effectLst/>
                          <a:latin typeface="Century Gothic" panose="020B0502020202020204" pitchFamily="34" charset="0"/>
                        </a:rPr>
                        <a:t>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000" dirty="0">
                          <a:effectLst/>
                          <a:latin typeface="Century Gothic" panose="020B0502020202020204" pitchFamily="34" charset="0"/>
                        </a:rPr>
                        <a:t>Designación del Responsable de Capacitación. </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000" dirty="0">
                          <a:effectLst/>
                          <a:latin typeface="Century Gothic" panose="020B0502020202020204" pitchFamily="34" charset="0"/>
                        </a:rPr>
                        <a:t>1</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800" b="0" u="none" dirty="0">
                          <a:solidFill>
                            <a:schemeClr val="tx1"/>
                          </a:solidFill>
                          <a:latin typeface="Century Gothic" panose="020B0502020202020204" pitchFamily="34" charset="0"/>
                        </a:rPr>
                        <a:t>15 de abril, 2021 </a:t>
                      </a:r>
                      <a:endParaRPr lang="es-ES" sz="2800" b="0" u="none"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572862970"/>
                  </a:ext>
                </a:extLst>
              </a:tr>
              <a:tr h="911140">
                <a:tc>
                  <a:txBody>
                    <a:bodyPr/>
                    <a:lstStyle/>
                    <a:p>
                      <a:pPr algn="ctr">
                        <a:lnSpc>
                          <a:spcPct val="107000"/>
                        </a:lnSpc>
                        <a:spcAft>
                          <a:spcPts val="800"/>
                        </a:spcAft>
                      </a:pPr>
                      <a:r>
                        <a:rPr lang="es-MX" sz="2000">
                          <a:effectLst/>
                          <a:latin typeface="Century Gothic" panose="020B0502020202020204" pitchFamily="34" charset="0"/>
                        </a:rPr>
                        <a:t>2</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000" dirty="0">
                          <a:effectLst/>
                          <a:latin typeface="Century Gothic" panose="020B0502020202020204" pitchFamily="34" charset="0"/>
                        </a:rPr>
                        <a:t>Detección de Necesidades de Capacitación 2021.</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000">
                          <a:effectLst/>
                          <a:latin typeface="Century Gothic" panose="020B0502020202020204" pitchFamily="34" charset="0"/>
                        </a:rPr>
                        <a:t>2</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800" b="0" u="none" dirty="0">
                          <a:solidFill>
                            <a:schemeClr val="tx1"/>
                          </a:solidFill>
                          <a:effectLst/>
                          <a:latin typeface="Century Gothic" panose="020B0502020202020204" pitchFamily="34" charset="0"/>
                        </a:rPr>
                        <a:t>26 de marzo, 2021</a:t>
                      </a:r>
                      <a:endParaRPr lang="es-ES" sz="2800" b="0" u="none"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773660737"/>
                  </a:ext>
                </a:extLst>
              </a:tr>
              <a:tr h="771037">
                <a:tc>
                  <a:txBody>
                    <a:bodyPr/>
                    <a:lstStyle/>
                    <a:p>
                      <a:pPr algn="ctr">
                        <a:lnSpc>
                          <a:spcPct val="107000"/>
                        </a:lnSpc>
                        <a:spcAft>
                          <a:spcPts val="800"/>
                        </a:spcAft>
                      </a:pPr>
                      <a:r>
                        <a:rPr lang="es-MX" sz="2000">
                          <a:effectLst/>
                          <a:latin typeface="Century Gothic" panose="020B0502020202020204" pitchFamily="34" charset="0"/>
                        </a:rPr>
                        <a:t>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000" dirty="0">
                          <a:effectLst/>
                          <a:latin typeface="Century Gothic" panose="020B0502020202020204" pitchFamily="34" charset="0"/>
                        </a:rPr>
                        <a:t> Resumen del Programa Anual de Capacitación 2021</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000" dirty="0">
                          <a:effectLst/>
                          <a:latin typeface="Century Gothic" panose="020B0502020202020204" pitchFamily="34" charset="0"/>
                        </a:rPr>
                        <a:t>3</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800" b="0" u="none" dirty="0">
                          <a:solidFill>
                            <a:schemeClr val="tx1"/>
                          </a:solidFill>
                          <a:latin typeface="Century Gothic" panose="020B0502020202020204" pitchFamily="34" charset="0"/>
                        </a:rPr>
                        <a:t>14 de mayo, 2021</a:t>
                      </a:r>
                      <a:endParaRPr lang="es-ES" sz="2800" b="0" u="none"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130918791"/>
                  </a:ext>
                </a:extLst>
              </a:tr>
              <a:tr h="952625">
                <a:tc>
                  <a:txBody>
                    <a:bodyPr/>
                    <a:lstStyle/>
                    <a:p>
                      <a:pPr algn="ctr">
                        <a:lnSpc>
                          <a:spcPct val="107000"/>
                        </a:lnSpc>
                        <a:spcAft>
                          <a:spcPts val="800"/>
                        </a:spcAft>
                      </a:pPr>
                      <a:r>
                        <a:rPr lang="es-MX" sz="2000">
                          <a:effectLst/>
                          <a:latin typeface="Century Gothic" panose="020B0502020202020204" pitchFamily="34" charset="0"/>
                        </a:rPr>
                        <a:t>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S" sz="2000" dirty="0">
                          <a:effectLst/>
                          <a:latin typeface="Century Gothic" panose="020B0502020202020204" pitchFamily="34" charset="0"/>
                        </a:rPr>
                        <a:t>Detección de Necesidades de Capacitación 2022.</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000" dirty="0">
                          <a:effectLst/>
                          <a:latin typeface="Century Gothic" panose="020B0502020202020204" pitchFamily="34" charset="0"/>
                        </a:rPr>
                        <a:t>4</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800" b="0" u="none" dirty="0">
                          <a:solidFill>
                            <a:schemeClr val="tx1"/>
                          </a:solidFill>
                          <a:latin typeface="Century Gothic" panose="020B0502020202020204" pitchFamily="34" charset="0"/>
                        </a:rPr>
                        <a:t>16 de agosto, 2021</a:t>
                      </a:r>
                      <a:endParaRPr lang="es-ES" sz="2800" b="0" u="none"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485678053"/>
                  </a:ext>
                </a:extLst>
              </a:tr>
              <a:tr h="918707">
                <a:tc>
                  <a:txBody>
                    <a:bodyPr/>
                    <a:lstStyle/>
                    <a:p>
                      <a:pPr algn="ctr">
                        <a:lnSpc>
                          <a:spcPct val="107000"/>
                        </a:lnSpc>
                        <a:spcAft>
                          <a:spcPts val="800"/>
                        </a:spcAft>
                      </a:pPr>
                      <a:r>
                        <a:rPr lang="es-MX" sz="2000" dirty="0">
                          <a:effectLst/>
                          <a:latin typeface="Century Gothic" panose="020B0502020202020204" pitchFamily="34" charset="0"/>
                        </a:rPr>
                        <a:t>5</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MX" sz="2000" dirty="0">
                          <a:effectLst/>
                          <a:latin typeface="Century Gothic" panose="020B0502020202020204" pitchFamily="34" charset="0"/>
                        </a:rPr>
                        <a:t>Seguimiento del Programa Anual de Capacitación 2021</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000">
                          <a:effectLst/>
                          <a:latin typeface="Century Gothic" panose="020B0502020202020204" pitchFamily="34" charset="0"/>
                        </a:rPr>
                        <a:t>5</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2800" b="0" dirty="0">
                          <a:effectLst/>
                          <a:latin typeface="Century Gothic" panose="020B0502020202020204" pitchFamily="34" charset="0"/>
                        </a:rPr>
                        <a:t>31 de enero, 2022</a:t>
                      </a:r>
                      <a:endParaRPr lang="es-ES" sz="28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145218538"/>
                  </a:ext>
                </a:extLst>
              </a:tr>
            </a:tbl>
          </a:graphicData>
        </a:graphic>
      </p:graphicFrame>
    </p:spTree>
    <p:extLst>
      <p:ext uri="{BB962C8B-B14F-4D97-AF65-F5344CB8AC3E}">
        <p14:creationId xmlns:p14="http://schemas.microsoft.com/office/powerpoint/2010/main" val="328453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03275" y="1446969"/>
            <a:ext cx="11788725" cy="548322"/>
          </a:xfrm>
        </p:spPr>
        <p:txBody>
          <a:bodyPr vert="horz" lIns="91440" tIns="45720" rIns="91440" bIns="45720" rtlCol="0">
            <a:normAutofit/>
          </a:bodyPr>
          <a:lstStyle/>
          <a:p>
            <a:pPr algn="ctr">
              <a:spcBef>
                <a:spcPts val="1000"/>
              </a:spcBef>
              <a:buFont typeface="Arial" panose="020B0604020202020204" pitchFamily="34" charset="0"/>
            </a:pPr>
            <a:r>
              <a:rPr lang="es-MX" sz="3200" b="1" dirty="0">
                <a:latin typeface="Franklin Gothic Book" panose="020B0503020102020204" pitchFamily="34" charset="0"/>
                <a:ea typeface="+mn-ea"/>
                <a:cs typeface="+mn-cs"/>
              </a:rPr>
              <a:t>Designación del Responsable de Capacitación (Formato 1)</a:t>
            </a:r>
            <a:endParaRPr lang="es-ES" sz="3200" b="1" dirty="0">
              <a:latin typeface="Franklin Gothic Book" panose="020B0503020102020204" pitchFamily="34" charset="0"/>
              <a:ea typeface="+mn-ea"/>
              <a:cs typeface="+mn-cs"/>
            </a:endParaRPr>
          </a:p>
        </p:txBody>
      </p:sp>
      <p:sp>
        <p:nvSpPr>
          <p:cNvPr id="4" name="Marcador de contenido 2"/>
          <p:cNvSpPr txBox="1">
            <a:spLocks/>
          </p:cNvSpPr>
          <p:nvPr/>
        </p:nvSpPr>
        <p:spPr>
          <a:xfrm>
            <a:off x="471589" y="2086797"/>
            <a:ext cx="4904452" cy="41878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MX" sz="2400" dirty="0">
                <a:latin typeface="Century Gothic" panose="020B0502020202020204" pitchFamily="34" charset="0"/>
              </a:rPr>
              <a:t>Se busca conocer los datos de contacto, tanto del Responsable de Capacitación, como del Responsable de la Unidad de Transparencia y a partir de 2021, del Responsable del Área Coordinadora de Archivos, para mantener actualizado el </a:t>
            </a:r>
            <a:r>
              <a:rPr lang="es-MX" sz="2400" b="1" dirty="0">
                <a:latin typeface="Century Gothic" panose="020B0502020202020204" pitchFamily="34" charset="0"/>
              </a:rPr>
              <a:t>Directorio de la RED.</a:t>
            </a:r>
          </a:p>
        </p:txBody>
      </p:sp>
      <p:cxnSp>
        <p:nvCxnSpPr>
          <p:cNvPr id="5" name="Conector recto 4">
            <a:extLst>
              <a:ext uri="{FF2B5EF4-FFF2-40B4-BE49-F238E27FC236}">
                <a16:creationId xmlns:a16="http://schemas.microsoft.com/office/drawing/2014/main" id="{CC047CE4-2955-4B8C-BBD2-2D15EAD77E02}"/>
              </a:ext>
            </a:extLst>
          </p:cNvPr>
          <p:cNvCxnSpPr>
            <a:cxnSpLocks/>
          </p:cNvCxnSpPr>
          <p:nvPr/>
        </p:nvCxnSpPr>
        <p:spPr>
          <a:xfrm>
            <a:off x="527645" y="1909323"/>
            <a:ext cx="11296142" cy="595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Marcador de contenido 2">
            <a:extLst>
              <a:ext uri="{FF2B5EF4-FFF2-40B4-BE49-F238E27FC236}">
                <a16:creationId xmlns:a16="http://schemas.microsoft.com/office/drawing/2014/main" id="{A0182C04-292A-43E8-B75D-47014F640E24}"/>
              </a:ext>
            </a:extLst>
          </p:cNvPr>
          <p:cNvSpPr txBox="1">
            <a:spLocks/>
          </p:cNvSpPr>
          <p:nvPr/>
        </p:nvSpPr>
        <p:spPr>
          <a:xfrm>
            <a:off x="682498" y="3977808"/>
            <a:ext cx="10670345" cy="15253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s-ES" sz="2400" dirty="0"/>
          </a:p>
        </p:txBody>
      </p:sp>
      <p:graphicFrame>
        <p:nvGraphicFramePr>
          <p:cNvPr id="7" name="Gráfico 6">
            <a:extLst>
              <a:ext uri="{FF2B5EF4-FFF2-40B4-BE49-F238E27FC236}">
                <a16:creationId xmlns:a16="http://schemas.microsoft.com/office/drawing/2014/main" id="{D32A7E4D-01F8-4DF7-9F25-4A97EE1B6A5D}"/>
              </a:ext>
            </a:extLst>
          </p:cNvPr>
          <p:cNvGraphicFramePr/>
          <p:nvPr>
            <p:extLst>
              <p:ext uri="{D42A27DB-BD31-4B8C-83A1-F6EECF244321}">
                <p14:modId xmlns:p14="http://schemas.microsoft.com/office/powerpoint/2010/main" val="2521984192"/>
              </p:ext>
            </p:extLst>
          </p:nvPr>
        </p:nvGraphicFramePr>
        <p:xfrm>
          <a:off x="5961284" y="2086797"/>
          <a:ext cx="5188497" cy="4240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5378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81354" y="1175669"/>
            <a:ext cx="11788725" cy="548322"/>
          </a:xfrm>
        </p:spPr>
        <p:txBody>
          <a:bodyPr vert="horz" lIns="91440" tIns="45720" rIns="91440" bIns="45720" rtlCol="0">
            <a:normAutofit/>
          </a:bodyPr>
          <a:lstStyle/>
          <a:p>
            <a:pPr algn="ctr">
              <a:spcBef>
                <a:spcPts val="1000"/>
              </a:spcBef>
              <a:buFont typeface="Arial" panose="020B0604020202020204" pitchFamily="34" charset="0"/>
            </a:pPr>
            <a:r>
              <a:rPr lang="es-MX" sz="3200" b="1" dirty="0">
                <a:latin typeface="Franklin Gothic Book" panose="020B0503020102020204" pitchFamily="34" charset="0"/>
                <a:ea typeface="+mn-ea"/>
                <a:cs typeface="+mn-cs"/>
              </a:rPr>
              <a:t>Detección de Necesidades de Capacitación 2021 (Formato 2)</a:t>
            </a:r>
            <a:endParaRPr lang="es-ES" sz="3200" b="1" dirty="0">
              <a:latin typeface="Franklin Gothic Book" panose="020B0503020102020204" pitchFamily="34" charset="0"/>
              <a:ea typeface="+mn-ea"/>
              <a:cs typeface="+mn-cs"/>
            </a:endParaRPr>
          </a:p>
        </p:txBody>
      </p:sp>
      <p:sp>
        <p:nvSpPr>
          <p:cNvPr id="4" name="Marcador de contenido 2"/>
          <p:cNvSpPr txBox="1">
            <a:spLocks/>
          </p:cNvSpPr>
          <p:nvPr/>
        </p:nvSpPr>
        <p:spPr>
          <a:xfrm>
            <a:off x="281354" y="1683162"/>
            <a:ext cx="11788725" cy="6964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2000" dirty="0">
                <a:latin typeface="Century Gothic" panose="020B0502020202020204" pitchFamily="34" charset="0"/>
              </a:rPr>
              <a:t>Conocer los requerimientos de capacitación de los sujetos obligados para el año 2021, con la finalidad de ofrecer las acciones de capacitación requeridas para el año 2021.</a:t>
            </a:r>
          </a:p>
        </p:txBody>
      </p:sp>
      <p:cxnSp>
        <p:nvCxnSpPr>
          <p:cNvPr id="5" name="Conector recto 4">
            <a:extLst>
              <a:ext uri="{FF2B5EF4-FFF2-40B4-BE49-F238E27FC236}">
                <a16:creationId xmlns:a16="http://schemas.microsoft.com/office/drawing/2014/main" id="{CC047CE4-2955-4B8C-BBD2-2D15EAD77E02}"/>
              </a:ext>
            </a:extLst>
          </p:cNvPr>
          <p:cNvCxnSpPr>
            <a:cxnSpLocks/>
          </p:cNvCxnSpPr>
          <p:nvPr/>
        </p:nvCxnSpPr>
        <p:spPr>
          <a:xfrm>
            <a:off x="369599" y="1726709"/>
            <a:ext cx="11296142" cy="595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Marcador de contenido 2">
            <a:extLst>
              <a:ext uri="{FF2B5EF4-FFF2-40B4-BE49-F238E27FC236}">
                <a16:creationId xmlns:a16="http://schemas.microsoft.com/office/drawing/2014/main" id="{A0182C04-292A-43E8-B75D-47014F640E24}"/>
              </a:ext>
            </a:extLst>
          </p:cNvPr>
          <p:cNvSpPr txBox="1">
            <a:spLocks/>
          </p:cNvSpPr>
          <p:nvPr/>
        </p:nvSpPr>
        <p:spPr>
          <a:xfrm>
            <a:off x="682498" y="3977808"/>
            <a:ext cx="10670345" cy="15253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s-ES" sz="2400" dirty="0"/>
          </a:p>
        </p:txBody>
      </p:sp>
      <p:sp>
        <p:nvSpPr>
          <p:cNvPr id="11" name="Rectángulo 10">
            <a:extLst>
              <a:ext uri="{FF2B5EF4-FFF2-40B4-BE49-F238E27FC236}">
                <a16:creationId xmlns:a16="http://schemas.microsoft.com/office/drawing/2014/main" id="{B244B9FC-17AB-45DA-A3C1-2AFFFB4D47AF}"/>
              </a:ext>
            </a:extLst>
          </p:cNvPr>
          <p:cNvSpPr/>
          <p:nvPr/>
        </p:nvSpPr>
        <p:spPr>
          <a:xfrm>
            <a:off x="10633587" y="2626584"/>
            <a:ext cx="1486636" cy="2004092"/>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latin typeface="Century Gothic" panose="020B0502020202020204" pitchFamily="34" charset="0"/>
              </a:rPr>
              <a:t>Entregaron </a:t>
            </a:r>
          </a:p>
          <a:p>
            <a:pPr algn="ctr"/>
            <a:r>
              <a:rPr lang="es-MX" b="1" dirty="0">
                <a:latin typeface="Century Gothic" panose="020B0502020202020204" pitchFamily="34" charset="0"/>
              </a:rPr>
              <a:t>97</a:t>
            </a:r>
            <a:r>
              <a:rPr lang="es-MX" sz="1800" b="1" dirty="0">
                <a:latin typeface="Century Gothic" panose="020B0502020202020204" pitchFamily="34" charset="0"/>
              </a:rPr>
              <a:t> Sujetos </a:t>
            </a:r>
          </a:p>
          <a:p>
            <a:pPr algn="ctr"/>
            <a:r>
              <a:rPr lang="es-MX" sz="1800" b="1" dirty="0">
                <a:latin typeface="Century Gothic" panose="020B0502020202020204" pitchFamily="34" charset="0"/>
              </a:rPr>
              <a:t>Obligados, lo que representa el 65% del total</a:t>
            </a:r>
          </a:p>
        </p:txBody>
      </p:sp>
      <p:graphicFrame>
        <p:nvGraphicFramePr>
          <p:cNvPr id="12" name="2 Gráfico">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093678961"/>
              </p:ext>
            </p:extLst>
          </p:nvPr>
        </p:nvGraphicFramePr>
        <p:xfrm>
          <a:off x="-84882" y="2528336"/>
          <a:ext cx="10974766" cy="3900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31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CC047CE4-2955-4B8C-BBD2-2D15EAD77E02}"/>
              </a:ext>
            </a:extLst>
          </p:cNvPr>
          <p:cNvCxnSpPr>
            <a:cxnSpLocks/>
          </p:cNvCxnSpPr>
          <p:nvPr/>
        </p:nvCxnSpPr>
        <p:spPr>
          <a:xfrm>
            <a:off x="369599" y="1726709"/>
            <a:ext cx="11296142" cy="595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Marcador de contenido 2">
            <a:extLst>
              <a:ext uri="{FF2B5EF4-FFF2-40B4-BE49-F238E27FC236}">
                <a16:creationId xmlns:a16="http://schemas.microsoft.com/office/drawing/2014/main" id="{A0182C04-292A-43E8-B75D-47014F640E24}"/>
              </a:ext>
            </a:extLst>
          </p:cNvPr>
          <p:cNvSpPr txBox="1">
            <a:spLocks/>
          </p:cNvSpPr>
          <p:nvPr/>
        </p:nvSpPr>
        <p:spPr>
          <a:xfrm>
            <a:off x="682498" y="3977808"/>
            <a:ext cx="10670345" cy="15253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s-ES" sz="2400" dirty="0"/>
          </a:p>
        </p:txBody>
      </p:sp>
      <p:graphicFrame>
        <p:nvGraphicFramePr>
          <p:cNvPr id="6" name="Gráfico 5">
            <a:extLst>
              <a:ext uri="{FF2B5EF4-FFF2-40B4-BE49-F238E27FC236}">
                <a16:creationId xmlns:a16="http://schemas.microsoft.com/office/drawing/2014/main" id="{3A68C9D0-B69E-4A0B-A076-3A43527F7EC4}"/>
              </a:ext>
            </a:extLst>
          </p:cNvPr>
          <p:cNvGraphicFramePr>
            <a:graphicFrameLocks/>
          </p:cNvGraphicFramePr>
          <p:nvPr>
            <p:extLst>
              <p:ext uri="{D42A27DB-BD31-4B8C-83A1-F6EECF244321}">
                <p14:modId xmlns:p14="http://schemas.microsoft.com/office/powerpoint/2010/main" val="189792396"/>
              </p:ext>
            </p:extLst>
          </p:nvPr>
        </p:nvGraphicFramePr>
        <p:xfrm>
          <a:off x="5383664" y="3049519"/>
          <a:ext cx="4879737" cy="3911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C7765807-AAB5-45E8-9955-28DB96105C49}"/>
              </a:ext>
            </a:extLst>
          </p:cNvPr>
          <p:cNvGraphicFramePr>
            <a:graphicFrameLocks/>
          </p:cNvGraphicFramePr>
          <p:nvPr>
            <p:extLst>
              <p:ext uri="{D42A27DB-BD31-4B8C-83A1-F6EECF244321}">
                <p14:modId xmlns:p14="http://schemas.microsoft.com/office/powerpoint/2010/main" val="2063073209"/>
              </p:ext>
            </p:extLst>
          </p:nvPr>
        </p:nvGraphicFramePr>
        <p:xfrm>
          <a:off x="-64524" y="3049519"/>
          <a:ext cx="5448188" cy="3761466"/>
        </p:xfrm>
        <a:graphic>
          <a:graphicData uri="http://schemas.openxmlformats.org/drawingml/2006/chart">
            <c:chart xmlns:c="http://schemas.openxmlformats.org/drawingml/2006/chart" xmlns:r="http://schemas.openxmlformats.org/officeDocument/2006/relationships" r:id="rId4"/>
          </a:graphicData>
        </a:graphic>
      </p:graphicFrame>
      <p:sp>
        <p:nvSpPr>
          <p:cNvPr id="8" name="Marcador de contenido 2">
            <a:extLst>
              <a:ext uri="{FF2B5EF4-FFF2-40B4-BE49-F238E27FC236}">
                <a16:creationId xmlns:a16="http://schemas.microsoft.com/office/drawing/2014/main" id="{6C207355-7F1C-4AD0-84FE-252A4927F664}"/>
              </a:ext>
            </a:extLst>
          </p:cNvPr>
          <p:cNvSpPr txBox="1">
            <a:spLocks/>
          </p:cNvSpPr>
          <p:nvPr/>
        </p:nvSpPr>
        <p:spPr>
          <a:xfrm>
            <a:off x="690777" y="2800695"/>
            <a:ext cx="4456913" cy="3810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2000" b="1" dirty="0">
                <a:latin typeface="Century Gothic" panose="020B0502020202020204" pitchFamily="34" charset="0"/>
              </a:rPr>
              <a:t>En aula virtual en tiempo real</a:t>
            </a:r>
          </a:p>
        </p:txBody>
      </p:sp>
      <p:sp>
        <p:nvSpPr>
          <p:cNvPr id="10" name="Marcador de contenido 2">
            <a:extLst>
              <a:ext uri="{FF2B5EF4-FFF2-40B4-BE49-F238E27FC236}">
                <a16:creationId xmlns:a16="http://schemas.microsoft.com/office/drawing/2014/main" id="{C7890FD9-74BA-4FC1-A5D2-55FDD30B6450}"/>
              </a:ext>
            </a:extLst>
          </p:cNvPr>
          <p:cNvSpPr txBox="1">
            <a:spLocks/>
          </p:cNvSpPr>
          <p:nvPr/>
        </p:nvSpPr>
        <p:spPr>
          <a:xfrm>
            <a:off x="7050396" y="2826981"/>
            <a:ext cx="1638939" cy="3810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2000" b="1" dirty="0">
                <a:latin typeface="Century Gothic" panose="020B0502020202020204" pitchFamily="34" charset="0"/>
              </a:rPr>
              <a:t>En línea</a:t>
            </a:r>
          </a:p>
        </p:txBody>
      </p:sp>
      <p:sp>
        <p:nvSpPr>
          <p:cNvPr id="15" name="Marcador de contenido 2">
            <a:extLst>
              <a:ext uri="{FF2B5EF4-FFF2-40B4-BE49-F238E27FC236}">
                <a16:creationId xmlns:a16="http://schemas.microsoft.com/office/drawing/2014/main" id="{70D73ECF-DE7C-4BF8-9C95-6901306F35F4}"/>
              </a:ext>
            </a:extLst>
          </p:cNvPr>
          <p:cNvSpPr txBox="1">
            <a:spLocks/>
          </p:cNvSpPr>
          <p:nvPr/>
        </p:nvSpPr>
        <p:spPr>
          <a:xfrm>
            <a:off x="690777" y="1310785"/>
            <a:ext cx="10506030" cy="8130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200" b="1">
                <a:latin typeface="Franklin Gothic Book" panose="020B0503020102020204" pitchFamily="34" charset="0"/>
              </a:rPr>
              <a:t>Programa Anual de Capacitación 2021. Resumen (Formato 3)</a:t>
            </a:r>
            <a:endParaRPr lang="es-MX" sz="3200" b="1" dirty="0">
              <a:latin typeface="Franklin Gothic Book" panose="020B0503020102020204" pitchFamily="34" charset="0"/>
            </a:endParaRPr>
          </a:p>
        </p:txBody>
      </p:sp>
      <p:sp>
        <p:nvSpPr>
          <p:cNvPr id="17" name="CuadroTexto 16">
            <a:extLst>
              <a:ext uri="{FF2B5EF4-FFF2-40B4-BE49-F238E27FC236}">
                <a16:creationId xmlns:a16="http://schemas.microsoft.com/office/drawing/2014/main" id="{5F82850C-B501-4523-86DE-805D8D60A95D}"/>
              </a:ext>
            </a:extLst>
          </p:cNvPr>
          <p:cNvSpPr txBox="1"/>
          <p:nvPr/>
        </p:nvSpPr>
        <p:spPr>
          <a:xfrm>
            <a:off x="377571" y="1835525"/>
            <a:ext cx="11444830" cy="830997"/>
          </a:xfrm>
          <a:prstGeom prst="rect">
            <a:avLst/>
          </a:prstGeom>
          <a:noFill/>
        </p:spPr>
        <p:txBody>
          <a:bodyPr wrap="square">
            <a:spAutoFit/>
          </a:bodyPr>
          <a:lstStyle/>
          <a:p>
            <a:pPr algn="just"/>
            <a:r>
              <a:rPr lang="es-MX" sz="2400" dirty="0">
                <a:latin typeface="Century Gothic" panose="020B0502020202020204" pitchFamily="34" charset="0"/>
              </a:rPr>
              <a:t>Se trata del resumen de las metas establecidas en el Programa Anual de Capacitación del sujeto obligado.</a:t>
            </a:r>
          </a:p>
        </p:txBody>
      </p:sp>
      <p:sp>
        <p:nvSpPr>
          <p:cNvPr id="19" name="Rectángulo 18">
            <a:extLst>
              <a:ext uri="{FF2B5EF4-FFF2-40B4-BE49-F238E27FC236}">
                <a16:creationId xmlns:a16="http://schemas.microsoft.com/office/drawing/2014/main" id="{5BC6B1D7-7A4E-4342-8281-8765A739F09F}"/>
              </a:ext>
            </a:extLst>
          </p:cNvPr>
          <p:cNvSpPr/>
          <p:nvPr/>
        </p:nvSpPr>
        <p:spPr>
          <a:xfrm>
            <a:off x="10390943" y="2669975"/>
            <a:ext cx="1611728" cy="2004092"/>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latin typeface="Century Gothic" panose="020B0502020202020204" pitchFamily="34" charset="0"/>
              </a:rPr>
              <a:t>Entregaron </a:t>
            </a:r>
          </a:p>
          <a:p>
            <a:pPr algn="ctr"/>
            <a:r>
              <a:rPr lang="es-MX" b="1" dirty="0">
                <a:latin typeface="Century Gothic" panose="020B0502020202020204" pitchFamily="34" charset="0"/>
              </a:rPr>
              <a:t>81</a:t>
            </a:r>
            <a:r>
              <a:rPr lang="es-MX" sz="1800" b="1" dirty="0">
                <a:latin typeface="Century Gothic" panose="020B0502020202020204" pitchFamily="34" charset="0"/>
              </a:rPr>
              <a:t> Sujetos </a:t>
            </a:r>
          </a:p>
          <a:p>
            <a:pPr algn="ctr"/>
            <a:r>
              <a:rPr lang="es-MX" sz="1800" b="1" dirty="0">
                <a:latin typeface="Century Gothic" panose="020B0502020202020204" pitchFamily="34" charset="0"/>
              </a:rPr>
              <a:t>Obligados, lo que representa el 54% del total</a:t>
            </a:r>
          </a:p>
        </p:txBody>
      </p:sp>
    </p:spTree>
    <p:extLst>
      <p:ext uri="{BB962C8B-B14F-4D97-AF65-F5344CB8AC3E}">
        <p14:creationId xmlns:p14="http://schemas.microsoft.com/office/powerpoint/2010/main" val="112828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1004158" y="162278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2471FE6C-FE2C-7242-B243-4A91203392DF}"/>
              </a:ext>
            </a:extLst>
          </p:cNvPr>
          <p:cNvSpPr txBox="1">
            <a:spLocks/>
          </p:cNvSpPr>
          <p:nvPr/>
        </p:nvSpPr>
        <p:spPr>
          <a:xfrm>
            <a:off x="2152650" y="1060678"/>
            <a:ext cx="7886700" cy="584775"/>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RETAIP. Capacitación</a:t>
            </a:r>
          </a:p>
        </p:txBody>
      </p:sp>
      <p:sp>
        <p:nvSpPr>
          <p:cNvPr id="6" name="Rectángulo 5"/>
          <p:cNvSpPr/>
          <p:nvPr/>
        </p:nvSpPr>
        <p:spPr>
          <a:xfrm>
            <a:off x="478936" y="1726330"/>
            <a:ext cx="7147976" cy="3908762"/>
          </a:xfrm>
          <a:prstGeom prst="rect">
            <a:avLst/>
          </a:prstGeom>
        </p:spPr>
        <p:txBody>
          <a:bodyPr wrap="square">
            <a:spAutoFit/>
          </a:bodyPr>
          <a:lstStyle/>
          <a:p>
            <a:pPr lvl="0" algn="just"/>
            <a:r>
              <a:rPr lang="es-ES" sz="2400" dirty="0">
                <a:latin typeface="Century Gothic" panose="020B0502020202020204" pitchFamily="34" charset="0"/>
              </a:rPr>
              <a:t>La </a:t>
            </a:r>
            <a:r>
              <a:rPr lang="es-ES" sz="2800" b="1" dirty="0">
                <a:solidFill>
                  <a:srgbClr val="33CC33"/>
                </a:solidFill>
                <a:latin typeface="Century Gothic" panose="020B0502020202020204" pitchFamily="34" charset="0"/>
              </a:rPr>
              <a:t>RETAIP en su modalidad de Responsables de Capacitación</a:t>
            </a:r>
            <a:r>
              <a:rPr lang="es-ES" sz="2400" b="1" dirty="0">
                <a:solidFill>
                  <a:srgbClr val="00FF00"/>
                </a:solidFill>
                <a:latin typeface="Century Gothic" panose="020B0502020202020204" pitchFamily="34" charset="0"/>
              </a:rPr>
              <a:t>, </a:t>
            </a:r>
            <a:r>
              <a:rPr lang="es-ES" sz="2400" dirty="0">
                <a:latin typeface="Century Gothic" panose="020B0502020202020204" pitchFamily="34" charset="0"/>
              </a:rPr>
              <a:t>es </a:t>
            </a:r>
            <a:r>
              <a:rPr lang="es-MX" sz="2400" dirty="0">
                <a:latin typeface="Century Gothic" panose="020B0502020202020204" pitchFamily="34" charset="0"/>
              </a:rPr>
              <a:t>un mecanismo de coordinación con y entre los sujetos obligados, a través del cual se planea y da seguimiento a la capacitación en materia de transparencia, acceso a la información, protección de datos personales y temas relacionados, </a:t>
            </a:r>
            <a:r>
              <a:rPr lang="es-ES" sz="2400" dirty="0">
                <a:latin typeface="Century Gothic" panose="020B0502020202020204" pitchFamily="34" charset="0"/>
              </a:rPr>
              <a:t>y de esa manera contribuir al fortalecimiento de una cultura en estos temas.</a:t>
            </a:r>
          </a:p>
        </p:txBody>
      </p:sp>
      <p:pic>
        <p:nvPicPr>
          <p:cNvPr id="2050" name="Picture 2" descr="Fotos de Dibujos animados del trabajo en equipo de stock, Dibujos animados  del trabajo en equipo imágenes libres de derechos | Depositphotos®">
            <a:extLst>
              <a:ext uri="{FF2B5EF4-FFF2-40B4-BE49-F238E27FC236}">
                <a16:creationId xmlns:a16="http://schemas.microsoft.com/office/drawing/2014/main" id="{18FD9B60-77C8-413B-A179-B9810EFC3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394" y="2024660"/>
            <a:ext cx="4360606" cy="33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0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789C486-1234-4EFF-91E0-7F2CC858FB53}"/>
              </a:ext>
            </a:extLst>
          </p:cNvPr>
          <p:cNvPicPr>
            <a:picLocks noChangeAspect="1"/>
          </p:cNvPicPr>
          <p:nvPr/>
        </p:nvPicPr>
        <p:blipFill rotWithShape="1">
          <a:blip r:embed="rId2"/>
          <a:srcRect r="8041"/>
          <a:stretch/>
        </p:blipFill>
        <p:spPr>
          <a:xfrm>
            <a:off x="26284" y="2880192"/>
            <a:ext cx="10530348" cy="3535848"/>
          </a:xfrm>
          <a:prstGeom prst="rect">
            <a:avLst/>
          </a:prstGeom>
        </p:spPr>
      </p:pic>
      <p:sp>
        <p:nvSpPr>
          <p:cNvPr id="2" name="Título 1"/>
          <p:cNvSpPr>
            <a:spLocks noGrp="1"/>
          </p:cNvSpPr>
          <p:nvPr>
            <p:ph type="title"/>
          </p:nvPr>
        </p:nvSpPr>
        <p:spPr>
          <a:xfrm>
            <a:off x="368213" y="1324915"/>
            <a:ext cx="11788725" cy="548322"/>
          </a:xfrm>
        </p:spPr>
        <p:txBody>
          <a:bodyPr vert="horz" lIns="91440" tIns="45720" rIns="91440" bIns="45720" rtlCol="0">
            <a:normAutofit/>
          </a:bodyPr>
          <a:lstStyle/>
          <a:p>
            <a:pPr algn="ctr">
              <a:spcBef>
                <a:spcPts val="1000"/>
              </a:spcBef>
              <a:buFont typeface="Arial" panose="020B0604020202020204" pitchFamily="34" charset="0"/>
            </a:pPr>
            <a:r>
              <a:rPr lang="es-MX" sz="3200" b="1" dirty="0">
                <a:latin typeface="Franklin Gothic Book" panose="020B0503020102020204" pitchFamily="34" charset="0"/>
                <a:ea typeface="+mn-ea"/>
                <a:cs typeface="+mn-cs"/>
              </a:rPr>
              <a:t>Detección de Necesidades de Capacitación 2022 (Formato 4)</a:t>
            </a:r>
            <a:endParaRPr lang="es-ES" sz="3200" b="1" dirty="0">
              <a:latin typeface="Franklin Gothic Book" panose="020B0503020102020204" pitchFamily="34" charset="0"/>
              <a:ea typeface="+mn-ea"/>
              <a:cs typeface="+mn-cs"/>
            </a:endParaRPr>
          </a:p>
        </p:txBody>
      </p:sp>
      <p:sp>
        <p:nvSpPr>
          <p:cNvPr id="4" name="Marcador de contenido 2"/>
          <p:cNvSpPr txBox="1">
            <a:spLocks/>
          </p:cNvSpPr>
          <p:nvPr/>
        </p:nvSpPr>
        <p:spPr>
          <a:xfrm>
            <a:off x="281353" y="1809656"/>
            <a:ext cx="11788725" cy="43363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2000" dirty="0">
                <a:latin typeface="Century Gothic" panose="020B0502020202020204" pitchFamily="34" charset="0"/>
              </a:rPr>
              <a:t>Conocer los requerimientos de capacitación en las materias relacionadas, en los sujetos obligados para el año 2022, con la finalidad de elaborar el Programa de Trabajo de la Dirección de Capacitación 2022.</a:t>
            </a:r>
          </a:p>
        </p:txBody>
      </p:sp>
      <p:cxnSp>
        <p:nvCxnSpPr>
          <p:cNvPr id="5" name="Conector recto 4">
            <a:extLst>
              <a:ext uri="{FF2B5EF4-FFF2-40B4-BE49-F238E27FC236}">
                <a16:creationId xmlns:a16="http://schemas.microsoft.com/office/drawing/2014/main" id="{CC047CE4-2955-4B8C-BBD2-2D15EAD77E02}"/>
              </a:ext>
            </a:extLst>
          </p:cNvPr>
          <p:cNvCxnSpPr>
            <a:cxnSpLocks/>
          </p:cNvCxnSpPr>
          <p:nvPr/>
        </p:nvCxnSpPr>
        <p:spPr>
          <a:xfrm>
            <a:off x="527645" y="1790512"/>
            <a:ext cx="11296142" cy="595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Marcador de contenido 2">
            <a:extLst>
              <a:ext uri="{FF2B5EF4-FFF2-40B4-BE49-F238E27FC236}">
                <a16:creationId xmlns:a16="http://schemas.microsoft.com/office/drawing/2014/main" id="{A0182C04-292A-43E8-B75D-47014F640E24}"/>
              </a:ext>
            </a:extLst>
          </p:cNvPr>
          <p:cNvSpPr txBox="1">
            <a:spLocks/>
          </p:cNvSpPr>
          <p:nvPr/>
        </p:nvSpPr>
        <p:spPr>
          <a:xfrm>
            <a:off x="682498" y="3977808"/>
            <a:ext cx="10670345" cy="15253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s-ES" sz="2400" dirty="0"/>
          </a:p>
        </p:txBody>
      </p:sp>
      <p:sp>
        <p:nvSpPr>
          <p:cNvPr id="3" name="Rectángulo 2">
            <a:extLst>
              <a:ext uri="{FF2B5EF4-FFF2-40B4-BE49-F238E27FC236}">
                <a16:creationId xmlns:a16="http://schemas.microsoft.com/office/drawing/2014/main" id="{245D846C-B2B1-4A30-AEAE-A5E2A254F8F7}"/>
              </a:ext>
            </a:extLst>
          </p:cNvPr>
          <p:cNvSpPr/>
          <p:nvPr/>
        </p:nvSpPr>
        <p:spPr>
          <a:xfrm>
            <a:off x="10553988" y="3007552"/>
            <a:ext cx="1611728" cy="2004092"/>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latin typeface="Century Gothic" panose="020B0502020202020204" pitchFamily="34" charset="0"/>
              </a:rPr>
              <a:t>Entregaron </a:t>
            </a:r>
          </a:p>
          <a:p>
            <a:pPr algn="ctr"/>
            <a:r>
              <a:rPr lang="es-MX" sz="1800" b="1" dirty="0">
                <a:latin typeface="Century Gothic" panose="020B0502020202020204" pitchFamily="34" charset="0"/>
              </a:rPr>
              <a:t>56 Sujetos </a:t>
            </a:r>
          </a:p>
          <a:p>
            <a:pPr algn="ctr"/>
            <a:r>
              <a:rPr lang="es-MX" sz="1800" b="1" dirty="0">
                <a:latin typeface="Century Gothic" panose="020B0502020202020204" pitchFamily="34" charset="0"/>
              </a:rPr>
              <a:t>Obligados, lo que representa el 37% del total</a:t>
            </a:r>
          </a:p>
        </p:txBody>
      </p:sp>
    </p:spTree>
    <p:extLst>
      <p:ext uri="{BB962C8B-B14F-4D97-AF65-F5344CB8AC3E}">
        <p14:creationId xmlns:p14="http://schemas.microsoft.com/office/powerpoint/2010/main" val="139095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CC047CE4-2955-4B8C-BBD2-2D15EAD77E02}"/>
              </a:ext>
            </a:extLst>
          </p:cNvPr>
          <p:cNvCxnSpPr>
            <a:cxnSpLocks/>
          </p:cNvCxnSpPr>
          <p:nvPr/>
        </p:nvCxnSpPr>
        <p:spPr>
          <a:xfrm>
            <a:off x="1111800" y="1924508"/>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0D5EBE2-9B1F-4CB5-8CE3-C031BE3E0DF1}"/>
              </a:ext>
            </a:extLst>
          </p:cNvPr>
          <p:cNvSpPr txBox="1">
            <a:spLocks/>
          </p:cNvSpPr>
          <p:nvPr/>
        </p:nvSpPr>
        <p:spPr>
          <a:xfrm>
            <a:off x="162232" y="2050071"/>
            <a:ext cx="11491346" cy="13789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MX" sz="2600" dirty="0">
                <a:latin typeface="Century Gothic" panose="020B0502020202020204" pitchFamily="34" charset="0"/>
              </a:rPr>
              <a:t>Es la información de los resultados alcanzados conforme a las metas establecidas en el Programa Anual de Capacitación del presente año del sujeto obligado.</a:t>
            </a:r>
          </a:p>
        </p:txBody>
      </p:sp>
      <p:sp>
        <p:nvSpPr>
          <p:cNvPr id="5" name="Marcador de contenido 2">
            <a:extLst>
              <a:ext uri="{FF2B5EF4-FFF2-40B4-BE49-F238E27FC236}">
                <a16:creationId xmlns:a16="http://schemas.microsoft.com/office/drawing/2014/main" id="{ABAB743D-CBAA-4EB2-8C4A-0C812F6DA55A}"/>
              </a:ext>
            </a:extLst>
          </p:cNvPr>
          <p:cNvSpPr>
            <a:spLocks noGrp="1"/>
          </p:cNvSpPr>
          <p:nvPr>
            <p:ph idx="1"/>
          </p:nvPr>
        </p:nvSpPr>
        <p:spPr>
          <a:xfrm>
            <a:off x="1606557" y="1397676"/>
            <a:ext cx="10047021" cy="406550"/>
          </a:xfrm>
        </p:spPr>
        <p:txBody>
          <a:bodyPr vert="horz" lIns="91440" tIns="45720" rIns="91440" bIns="45720" rtlCol="0">
            <a:noAutofit/>
          </a:bodyPr>
          <a:lstStyle/>
          <a:p>
            <a:pPr marL="0" indent="0" algn="ctr">
              <a:buNone/>
            </a:pPr>
            <a:r>
              <a:rPr lang="es-MX" sz="3200" b="1" dirty="0">
                <a:latin typeface="Franklin Gothic Book" panose="020B0503020102020204" pitchFamily="34" charset="0"/>
              </a:rPr>
              <a:t>Seguimiento al PAC 2021 (Formato 5)</a:t>
            </a:r>
          </a:p>
        </p:txBody>
      </p:sp>
      <p:sp>
        <p:nvSpPr>
          <p:cNvPr id="6" name="Marcador de contenido 2">
            <a:extLst>
              <a:ext uri="{FF2B5EF4-FFF2-40B4-BE49-F238E27FC236}">
                <a16:creationId xmlns:a16="http://schemas.microsoft.com/office/drawing/2014/main" id="{28BB5D93-1C35-494F-9578-88EB88AE2ECE}"/>
              </a:ext>
            </a:extLst>
          </p:cNvPr>
          <p:cNvSpPr txBox="1">
            <a:spLocks/>
          </p:cNvSpPr>
          <p:nvPr/>
        </p:nvSpPr>
        <p:spPr>
          <a:xfrm>
            <a:off x="2125584" y="3795331"/>
            <a:ext cx="5912821" cy="13789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MX" sz="2600" dirty="0">
                <a:latin typeface="Century Gothic" panose="020B0502020202020204" pitchFamily="34" charset="0"/>
              </a:rPr>
              <a:t>Aun no se recibe información, debido a que la fecha establecida es el 31 de enero de 2022, aunado a que muchos sujetos obligados aún continúan con acciones de capacitación y profesionalización.</a:t>
            </a:r>
          </a:p>
        </p:txBody>
      </p:sp>
      <p:pic>
        <p:nvPicPr>
          <p:cNvPr id="2050" name="Picture 2" descr="✓ Imagen de Enero 31 - icono de calendario - 31 de enero. Ilustración de  vector de la hoja de calendario Español Fotografía de Stock">
            <a:extLst>
              <a:ext uri="{FF2B5EF4-FFF2-40B4-BE49-F238E27FC236}">
                <a16:creationId xmlns:a16="http://schemas.microsoft.com/office/drawing/2014/main" id="{AB69EC04-0058-40BB-953E-B0021859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537" y="337384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9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6 Rectángulo"/>
          <p:cNvSpPr/>
          <p:nvPr/>
        </p:nvSpPr>
        <p:spPr>
          <a:xfrm>
            <a:off x="4743462" y="967760"/>
            <a:ext cx="8979512" cy="584775"/>
          </a:xfrm>
          <a:prstGeom prst="rect">
            <a:avLst/>
          </a:prstGeom>
        </p:spPr>
        <p:txBody>
          <a:bodyPr vert="horz" lIns="91440" tIns="45720" rIns="91440" bIns="45720" rtlCol="0">
            <a:normAutofit/>
          </a:bodyPr>
          <a:lstStyle/>
          <a:p>
            <a:pPr algn="ctr">
              <a:lnSpc>
                <a:spcPct val="90000"/>
              </a:lnSpc>
              <a:spcBef>
                <a:spcPts val="1000"/>
              </a:spcBef>
            </a:pPr>
            <a:r>
              <a:rPr lang="es-ES" sz="3200" b="1" dirty="0">
                <a:latin typeface="Franklin Gothic Book" panose="020B0503020102020204" pitchFamily="34" charset="0"/>
              </a:rPr>
              <a:t>Página electrónica de la RETAIP </a:t>
            </a:r>
          </a:p>
        </p:txBody>
      </p:sp>
      <p:sp>
        <p:nvSpPr>
          <p:cNvPr id="5" name="Rectángulo 4"/>
          <p:cNvSpPr/>
          <p:nvPr/>
        </p:nvSpPr>
        <p:spPr>
          <a:xfrm>
            <a:off x="502920" y="1588729"/>
            <a:ext cx="2916945" cy="1493785"/>
          </a:xfrm>
          <a:prstGeom prst="rect">
            <a:avLst/>
          </a:prstGeom>
          <a:solidFill>
            <a:srgbClr val="AF1B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latin typeface="Century Gothic" panose="020B0502020202020204" pitchFamily="34" charset="0"/>
              </a:rPr>
              <a:t>Es una herramienta en materia de capacitación, al servicio de los sujetos obligados</a:t>
            </a:r>
          </a:p>
        </p:txBody>
      </p:sp>
      <p:sp>
        <p:nvSpPr>
          <p:cNvPr id="6" name="Rectángulo 5"/>
          <p:cNvSpPr/>
          <p:nvPr/>
        </p:nvSpPr>
        <p:spPr>
          <a:xfrm>
            <a:off x="494429" y="3220993"/>
            <a:ext cx="2925436" cy="898380"/>
          </a:xfrm>
          <a:prstGeom prst="rect">
            <a:avLst/>
          </a:prstGeom>
          <a:solidFill>
            <a:srgbClr val="AF1B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latin typeface="Century Gothic" panose="020B0502020202020204" pitchFamily="34" charset="0"/>
              </a:rPr>
              <a:t>Se publican los materiales de apoyo para la capacitación</a:t>
            </a:r>
          </a:p>
        </p:txBody>
      </p:sp>
      <p:sp>
        <p:nvSpPr>
          <p:cNvPr id="10" name="Rectángulo 9"/>
          <p:cNvSpPr/>
          <p:nvPr/>
        </p:nvSpPr>
        <p:spPr>
          <a:xfrm>
            <a:off x="494429" y="4369139"/>
            <a:ext cx="2925436" cy="1621275"/>
          </a:xfrm>
          <a:prstGeom prst="rect">
            <a:avLst/>
          </a:prstGeom>
          <a:solidFill>
            <a:srgbClr val="AF1B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latin typeface="Century Gothic" panose="020B0502020202020204" pitchFamily="34" charset="0"/>
              </a:rPr>
              <a:t>Se dan a  conocer los Criterios para obtener reconocimientos y se publican los ganadores de reconocimientos, entre otros avisos</a:t>
            </a:r>
          </a:p>
        </p:txBody>
      </p:sp>
      <p:cxnSp>
        <p:nvCxnSpPr>
          <p:cNvPr id="11" name="Conector recto 10">
            <a:extLst>
              <a:ext uri="{FF2B5EF4-FFF2-40B4-BE49-F238E27FC236}">
                <a16:creationId xmlns:a16="http://schemas.microsoft.com/office/drawing/2014/main" id="{CC047CE4-2955-4B8C-BBD2-2D15EAD77E02}"/>
              </a:ext>
            </a:extLst>
          </p:cNvPr>
          <p:cNvCxnSpPr>
            <a:cxnSpLocks/>
          </p:cNvCxnSpPr>
          <p:nvPr/>
        </p:nvCxnSpPr>
        <p:spPr>
          <a:xfrm>
            <a:off x="908960" y="142825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20C361A-F529-4B01-B3D7-803BB2C00476}"/>
              </a:ext>
            </a:extLst>
          </p:cNvPr>
          <p:cNvSpPr txBox="1"/>
          <p:nvPr/>
        </p:nvSpPr>
        <p:spPr>
          <a:xfrm>
            <a:off x="3419865" y="5944675"/>
            <a:ext cx="6133514" cy="461665"/>
          </a:xfrm>
          <a:prstGeom prst="rect">
            <a:avLst/>
          </a:prstGeom>
          <a:noFill/>
        </p:spPr>
        <p:txBody>
          <a:bodyPr wrap="square">
            <a:spAutoFit/>
          </a:bodyPr>
          <a:lstStyle/>
          <a:p>
            <a:r>
              <a:rPr lang="es-ES" sz="2400" dirty="0">
                <a:latin typeface="Century Gothic" panose="020B0502020202020204" pitchFamily="34" charset="0"/>
                <a:hlinkClick r:id="rId3"/>
              </a:rPr>
              <a:t>http://retaip.infocdmx.org.mx/</a:t>
            </a:r>
            <a:r>
              <a:rPr lang="es-ES" sz="2400" dirty="0">
                <a:latin typeface="Century Gothic" panose="020B0502020202020204" pitchFamily="34" charset="0"/>
              </a:rPr>
              <a:t> </a:t>
            </a:r>
          </a:p>
        </p:txBody>
      </p:sp>
      <p:pic>
        <p:nvPicPr>
          <p:cNvPr id="4" name="Imagen 3">
            <a:extLst>
              <a:ext uri="{FF2B5EF4-FFF2-40B4-BE49-F238E27FC236}">
                <a16:creationId xmlns:a16="http://schemas.microsoft.com/office/drawing/2014/main" id="{DFA3B2A4-81F6-43F2-AD29-6F7BDF13460D}"/>
              </a:ext>
            </a:extLst>
          </p:cNvPr>
          <p:cNvPicPr>
            <a:picLocks noChangeAspect="1"/>
          </p:cNvPicPr>
          <p:nvPr/>
        </p:nvPicPr>
        <p:blipFill rotWithShape="1">
          <a:blip r:embed="rId4"/>
          <a:srcRect t="11017" r="1207" b="6564"/>
          <a:stretch/>
        </p:blipFill>
        <p:spPr>
          <a:xfrm>
            <a:off x="3797531" y="1588729"/>
            <a:ext cx="7234263" cy="4319752"/>
          </a:xfrm>
          <a:prstGeom prst="rect">
            <a:avLst/>
          </a:prstGeom>
        </p:spPr>
      </p:pic>
    </p:spTree>
    <p:extLst>
      <p:ext uri="{BB962C8B-B14F-4D97-AF65-F5344CB8AC3E}">
        <p14:creationId xmlns:p14="http://schemas.microsoft.com/office/powerpoint/2010/main" val="1766659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2117907" y="970467"/>
            <a:ext cx="7975402" cy="707886"/>
          </a:xfrm>
          <a:prstGeom prst="rect">
            <a:avLst/>
          </a:prstGeom>
        </p:spPr>
        <p:txBody>
          <a:bodyPr vert="horz" lIns="91440" tIns="45720" rIns="91440" bIns="45720" rtlCol="0">
            <a:normAutofit/>
          </a:bodyPr>
          <a:lstStyle/>
          <a:p>
            <a:pPr algn="ctr">
              <a:lnSpc>
                <a:spcPct val="90000"/>
              </a:lnSpc>
              <a:spcBef>
                <a:spcPts val="1000"/>
              </a:spcBef>
            </a:pPr>
            <a:r>
              <a:rPr lang="es-MX" altLang="es-ES" sz="3200" b="1" dirty="0">
                <a:latin typeface="Franklin Gothic Book" panose="020B0503020102020204" pitchFamily="34" charset="0"/>
              </a:rPr>
              <a:t>ASUNTOS GENERALES</a:t>
            </a:r>
          </a:p>
        </p:txBody>
      </p:sp>
      <p:cxnSp>
        <p:nvCxnSpPr>
          <p:cNvPr id="4" name="Conector recto 3">
            <a:extLst>
              <a:ext uri="{FF2B5EF4-FFF2-40B4-BE49-F238E27FC236}">
                <a16:creationId xmlns:a16="http://schemas.microsoft.com/office/drawing/2014/main" id="{84699318-AD7F-4CA3-B0E7-6FC0076467A7}"/>
              </a:ext>
            </a:extLst>
          </p:cNvPr>
          <p:cNvCxnSpPr>
            <a:cxnSpLocks/>
          </p:cNvCxnSpPr>
          <p:nvPr/>
        </p:nvCxnSpPr>
        <p:spPr>
          <a:xfrm>
            <a:off x="1101512" y="1678353"/>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3074" name="Picture 2" descr="Clan [HP_TI] - Hacienda va a por ti.">
            <a:extLst>
              <a:ext uri="{FF2B5EF4-FFF2-40B4-BE49-F238E27FC236}">
                <a16:creationId xmlns:a16="http://schemas.microsoft.com/office/drawing/2014/main" id="{76A91730-69B1-4525-A37B-8C21FB2A5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444" y="1976284"/>
            <a:ext cx="5663381" cy="391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41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59045F-B2D8-47B7-9F1E-53930D2037BE}"/>
              </a:ext>
            </a:extLst>
          </p:cNvPr>
          <p:cNvSpPr txBox="1"/>
          <p:nvPr/>
        </p:nvSpPr>
        <p:spPr>
          <a:xfrm>
            <a:off x="669179" y="1782478"/>
            <a:ext cx="7055091" cy="1938992"/>
          </a:xfrm>
          <a:prstGeom prst="rect">
            <a:avLst/>
          </a:prstGeom>
          <a:noFill/>
        </p:spPr>
        <p:txBody>
          <a:bodyPr wrap="square">
            <a:spAutoFit/>
          </a:bodyPr>
          <a:lstStyle/>
          <a:p>
            <a:pPr marL="342900" indent="-342900" algn="just">
              <a:buFont typeface="Arial" panose="020B0604020202020204" pitchFamily="34" charset="0"/>
              <a:buChar char="•"/>
              <a:defRPr/>
            </a:pPr>
            <a:r>
              <a:rPr lang="es-ES" sz="2400" dirty="0">
                <a:latin typeface="Century Gothic" panose="020B0502020202020204" pitchFamily="34" charset="0"/>
                <a:cs typeface="Arial" panose="020B0604020202020204" pitchFamily="34" charset="0"/>
              </a:rPr>
              <a:t>Se continúa con la distribución de manuales del participante de los cursos introductorios en materia de transparencia y protección de datos personales, así como de entrega de reconocimientos “ReDes”. </a:t>
            </a:r>
            <a:endParaRPr lang="es-MX" sz="2400" dirty="0">
              <a:latin typeface="Century Gothic" panose="020B0502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42DA431D-A979-4BC4-BEA7-A05A54DE2923}"/>
              </a:ext>
            </a:extLst>
          </p:cNvPr>
          <p:cNvCxnSpPr>
            <a:cxnSpLocks/>
          </p:cNvCxnSpPr>
          <p:nvPr/>
        </p:nvCxnSpPr>
        <p:spPr>
          <a:xfrm>
            <a:off x="901288" y="1580810"/>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4" name="Imagen 3" descr="Texto, Carta&#10;&#10;Descripción generada automáticamente">
            <a:extLst>
              <a:ext uri="{FF2B5EF4-FFF2-40B4-BE49-F238E27FC236}">
                <a16:creationId xmlns:a16="http://schemas.microsoft.com/office/drawing/2014/main" id="{57343D8F-89B1-41ED-AC6F-ACD284B3F870}"/>
              </a:ext>
            </a:extLst>
          </p:cNvPr>
          <p:cNvPicPr>
            <a:picLocks noChangeAspect="1"/>
          </p:cNvPicPr>
          <p:nvPr/>
        </p:nvPicPr>
        <p:blipFill>
          <a:blip r:embed="rId2"/>
          <a:stretch>
            <a:fillRect/>
          </a:stretch>
        </p:blipFill>
        <p:spPr>
          <a:xfrm>
            <a:off x="7978877" y="1844687"/>
            <a:ext cx="2786711" cy="1813806"/>
          </a:xfrm>
          <a:prstGeom prst="rect">
            <a:avLst/>
          </a:prstGeom>
        </p:spPr>
      </p:pic>
      <p:sp>
        <p:nvSpPr>
          <p:cNvPr id="10" name="CuadroTexto 9">
            <a:extLst>
              <a:ext uri="{FF2B5EF4-FFF2-40B4-BE49-F238E27FC236}">
                <a16:creationId xmlns:a16="http://schemas.microsoft.com/office/drawing/2014/main" id="{24D54994-3E82-47AE-A0EA-729B571680B5}"/>
              </a:ext>
            </a:extLst>
          </p:cNvPr>
          <p:cNvSpPr txBox="1"/>
          <p:nvPr/>
        </p:nvSpPr>
        <p:spPr>
          <a:xfrm>
            <a:off x="685578" y="4446193"/>
            <a:ext cx="7055091" cy="830997"/>
          </a:xfrm>
          <a:prstGeom prst="rect">
            <a:avLst/>
          </a:prstGeom>
          <a:noFill/>
        </p:spPr>
        <p:txBody>
          <a:bodyPr wrap="square">
            <a:spAutoFit/>
          </a:bodyPr>
          <a:lstStyle/>
          <a:p>
            <a:pPr marL="342900" indent="-342900" algn="just">
              <a:buFont typeface="Arial" panose="020B0604020202020204" pitchFamily="34" charset="0"/>
              <a:buChar char="•"/>
              <a:defRPr/>
            </a:pPr>
            <a:r>
              <a:rPr lang="es-ES" sz="2400" dirty="0">
                <a:latin typeface="Century Gothic" panose="020B0502020202020204" pitchFamily="34" charset="0"/>
                <a:cs typeface="Arial" panose="020B0604020202020204" pitchFamily="34" charset="0"/>
              </a:rPr>
              <a:t>Comentarios sobre la capacitación en modalidad “Aula virtual en tiempo real”</a:t>
            </a:r>
            <a:endParaRPr lang="es-MX" sz="2400" dirty="0">
              <a:latin typeface="Century Gothic" panose="020B0502020202020204" pitchFamily="34" charset="0"/>
              <a:cs typeface="Arial" panose="020B0604020202020204" pitchFamily="34" charset="0"/>
            </a:endParaRPr>
          </a:p>
        </p:txBody>
      </p:sp>
      <p:pic>
        <p:nvPicPr>
          <p:cNvPr id="2050" name="Picture 2" descr="Descubre la formación a través del aula virtual 💻">
            <a:extLst>
              <a:ext uri="{FF2B5EF4-FFF2-40B4-BE49-F238E27FC236}">
                <a16:creationId xmlns:a16="http://schemas.microsoft.com/office/drawing/2014/main" id="{162C7AB7-2CD2-42AA-BF68-6DF8C26F3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877" y="4123069"/>
            <a:ext cx="2786711" cy="181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4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EC4966-4E81-48EE-9C52-62B9BC231829}"/>
              </a:ext>
            </a:extLst>
          </p:cNvPr>
          <p:cNvSpPr txBox="1">
            <a:spLocks/>
          </p:cNvSpPr>
          <p:nvPr/>
        </p:nvSpPr>
        <p:spPr>
          <a:xfrm>
            <a:off x="1136230" y="2148589"/>
            <a:ext cx="9565578" cy="29964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MX" sz="4000" b="1" i="1" dirty="0">
                <a:latin typeface="Century Gothic" panose="020B0502020202020204" pitchFamily="34" charset="0"/>
              </a:rPr>
              <a:t>“Solos podemos hacer muy poco; unidos podemos hacer mucho…”</a:t>
            </a:r>
          </a:p>
          <a:p>
            <a:pPr marL="0" indent="0" algn="r">
              <a:buFont typeface="Arial"/>
              <a:buNone/>
            </a:pPr>
            <a:endParaRPr lang="es-MX" sz="2400" b="1" i="1" dirty="0">
              <a:latin typeface="Century Gothic" panose="020B0502020202020204" pitchFamily="34" charset="0"/>
            </a:endParaRPr>
          </a:p>
          <a:p>
            <a:pPr marL="0" indent="0" algn="r">
              <a:buFont typeface="Arial"/>
              <a:buNone/>
            </a:pPr>
            <a:endParaRPr lang="es-MX" sz="2400" b="1" i="1" dirty="0">
              <a:latin typeface="Century Gothic" panose="020B0502020202020204" pitchFamily="34" charset="0"/>
            </a:endParaRPr>
          </a:p>
          <a:p>
            <a:pPr marL="0" indent="0" algn="r">
              <a:buFont typeface="Arial"/>
              <a:buNone/>
            </a:pPr>
            <a:r>
              <a:rPr lang="es-MX" sz="2400" b="1" i="1" dirty="0">
                <a:latin typeface="Century Gothic" panose="020B0502020202020204" pitchFamily="34" charset="0"/>
              </a:rPr>
              <a:t>Hellen Keller </a:t>
            </a:r>
            <a:endParaRPr lang="es-ES" sz="2400" dirty="0">
              <a:latin typeface="Century Gothic" panose="020B0502020202020204" pitchFamily="34" charset="0"/>
            </a:endParaRPr>
          </a:p>
        </p:txBody>
      </p:sp>
    </p:spTree>
    <p:extLst>
      <p:ext uri="{BB962C8B-B14F-4D97-AF65-F5344CB8AC3E}">
        <p14:creationId xmlns:p14="http://schemas.microsoft.com/office/powerpoint/2010/main" val="3159634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CC047CE4-2955-4B8C-BBD2-2D15EAD77E02}"/>
              </a:ext>
            </a:extLst>
          </p:cNvPr>
          <p:cNvCxnSpPr>
            <a:cxnSpLocks/>
          </p:cNvCxnSpPr>
          <p:nvPr/>
        </p:nvCxnSpPr>
        <p:spPr>
          <a:xfrm>
            <a:off x="1111800" y="2149591"/>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0C7117EC-481D-4657-9056-BD97D409E4BD}"/>
              </a:ext>
            </a:extLst>
          </p:cNvPr>
          <p:cNvSpPr/>
          <p:nvPr/>
        </p:nvSpPr>
        <p:spPr>
          <a:xfrm>
            <a:off x="0" y="2416579"/>
            <a:ext cx="11943470" cy="2479974"/>
          </a:xfrm>
          <a:prstGeom prst="rect">
            <a:avLst/>
          </a:prstGeom>
        </p:spPr>
        <p:txBody>
          <a:bodyPr wrap="square">
            <a:spAutoFit/>
          </a:bodyPr>
          <a:lstStyle/>
          <a:p>
            <a:pPr algn="ctr">
              <a:lnSpc>
                <a:spcPct val="150000"/>
              </a:lnSpc>
            </a:pPr>
            <a:r>
              <a:rPr lang="es-ES" sz="3600" i="1" u="sng" dirty="0">
                <a:solidFill>
                  <a:srgbClr val="800080"/>
                </a:solidFill>
                <a:latin typeface="Century Gothic" panose="020B0502020202020204" pitchFamily="34" charset="0"/>
                <a:hlinkClick r:id="rId2"/>
              </a:rPr>
              <a:t>laura.castelazo@infocdmx.org.mx</a:t>
            </a:r>
            <a:endParaRPr lang="es-ES" sz="3600" i="1" u="sng" dirty="0">
              <a:solidFill>
                <a:srgbClr val="800080"/>
              </a:solidFill>
              <a:latin typeface="Century Gothic" panose="020B0502020202020204" pitchFamily="34" charset="0"/>
            </a:endParaRPr>
          </a:p>
          <a:p>
            <a:pPr algn="ctr">
              <a:lnSpc>
                <a:spcPct val="150000"/>
              </a:lnSpc>
            </a:pPr>
            <a:r>
              <a:rPr lang="es-ES" sz="3600" i="1" u="sng" dirty="0">
                <a:solidFill>
                  <a:srgbClr val="800080"/>
                </a:solidFill>
                <a:latin typeface="Century Gothic" panose="020B0502020202020204" pitchFamily="34" charset="0"/>
                <a:hlinkClick r:id="rId3"/>
              </a:rPr>
              <a:t>guelmi.cortez@infocdmx.org.mx</a:t>
            </a:r>
            <a:endParaRPr lang="es-ES" sz="3600" i="1" u="sng" dirty="0">
              <a:solidFill>
                <a:srgbClr val="800080"/>
              </a:solidFill>
              <a:latin typeface="Century Gothic" panose="020B0502020202020204" pitchFamily="34" charset="0"/>
            </a:endParaRPr>
          </a:p>
          <a:p>
            <a:pPr algn="ctr">
              <a:lnSpc>
                <a:spcPct val="150000"/>
              </a:lnSpc>
            </a:pPr>
            <a:r>
              <a:rPr lang="es-ES" sz="3600" i="1" u="sng" dirty="0">
                <a:solidFill>
                  <a:srgbClr val="800080"/>
                </a:solidFill>
                <a:latin typeface="Century Gothic" panose="020B0502020202020204" pitchFamily="34" charset="0"/>
                <a:hlinkClick r:id="rId4"/>
              </a:rPr>
              <a:t>bertha.juarez@infocdmx.org.mx</a:t>
            </a:r>
            <a:r>
              <a:rPr lang="es-ES" sz="3600" i="1" u="sng" dirty="0">
                <a:solidFill>
                  <a:srgbClr val="800080"/>
                </a:solidFill>
                <a:latin typeface="Century Gothic" panose="020B0502020202020204" pitchFamily="34" charset="0"/>
              </a:rPr>
              <a:t> </a:t>
            </a:r>
          </a:p>
        </p:txBody>
      </p:sp>
      <p:sp>
        <p:nvSpPr>
          <p:cNvPr id="5" name="Marcador de contenido 2">
            <a:extLst>
              <a:ext uri="{FF2B5EF4-FFF2-40B4-BE49-F238E27FC236}">
                <a16:creationId xmlns:a16="http://schemas.microsoft.com/office/drawing/2014/main" id="{ABAB743D-CBAA-4EB2-8C4A-0C812F6DA55A}"/>
              </a:ext>
            </a:extLst>
          </p:cNvPr>
          <p:cNvSpPr>
            <a:spLocks noGrp="1"/>
          </p:cNvSpPr>
          <p:nvPr>
            <p:ph idx="1"/>
          </p:nvPr>
        </p:nvSpPr>
        <p:spPr>
          <a:xfrm>
            <a:off x="180761" y="1475755"/>
            <a:ext cx="12251500" cy="813099"/>
          </a:xfrm>
        </p:spPr>
        <p:txBody>
          <a:bodyPr vert="horz" lIns="91440" tIns="45720" rIns="91440" bIns="45720" rtlCol="0">
            <a:normAutofit/>
          </a:bodyPr>
          <a:lstStyle/>
          <a:p>
            <a:pPr marL="0" indent="0" algn="ctr">
              <a:buNone/>
            </a:pPr>
            <a:r>
              <a:rPr lang="es-MX" sz="3200" b="1" dirty="0">
                <a:latin typeface="Franklin Gothic Book" panose="020B0503020102020204" pitchFamily="34" charset="0"/>
              </a:rPr>
              <a:t>Atención de dudas, comentarios, sugerencias</a:t>
            </a:r>
          </a:p>
        </p:txBody>
      </p:sp>
    </p:spTree>
    <p:extLst>
      <p:ext uri="{BB962C8B-B14F-4D97-AF65-F5344CB8AC3E}">
        <p14:creationId xmlns:p14="http://schemas.microsoft.com/office/powerpoint/2010/main" val="2476622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EC4966-4E81-48EE-9C52-62B9BC231829}"/>
              </a:ext>
            </a:extLst>
          </p:cNvPr>
          <p:cNvSpPr txBox="1">
            <a:spLocks/>
          </p:cNvSpPr>
          <p:nvPr/>
        </p:nvSpPr>
        <p:spPr>
          <a:xfrm>
            <a:off x="570330" y="1327902"/>
            <a:ext cx="9565578" cy="17160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MX" sz="4000" b="1" i="1" dirty="0">
                <a:latin typeface="Century Gothic" panose="020B0502020202020204" pitchFamily="34" charset="0"/>
              </a:rPr>
              <a:t>¡Muchas gracias! </a:t>
            </a:r>
          </a:p>
          <a:p>
            <a:pPr marL="0" indent="0" algn="just">
              <a:buNone/>
            </a:pPr>
            <a:r>
              <a:rPr lang="es-MX" sz="4000" b="1" i="1" dirty="0">
                <a:latin typeface="Century Gothic" panose="020B0502020202020204" pitchFamily="34" charset="0"/>
              </a:rPr>
              <a:t>Por compartir la responsabilidad de  impulsar las acciones de capacitación al interior de sus sujetos obligados.</a:t>
            </a:r>
            <a:endParaRPr lang="es-ES" sz="2400" dirty="0">
              <a:latin typeface="Century Gothic" panose="020B0502020202020204" pitchFamily="34" charset="0"/>
            </a:endParaRPr>
          </a:p>
        </p:txBody>
      </p:sp>
      <p:pic>
        <p:nvPicPr>
          <p:cNvPr id="3080" name="Picture 8" descr="De dónde proceden los aplausos y por qué aplaudimos? - EcoDiario.es">
            <a:extLst>
              <a:ext uri="{FF2B5EF4-FFF2-40B4-BE49-F238E27FC236}">
                <a16:creationId xmlns:a16="http://schemas.microsoft.com/office/drawing/2014/main" id="{25C7D6B4-FC10-4B60-A6C2-D7FA51AC8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064" y="4159045"/>
            <a:ext cx="5903121" cy="22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22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811160" y="1119433"/>
            <a:ext cx="10389423" cy="707886"/>
          </a:xfrm>
          <a:prstGeom prst="rect">
            <a:avLst/>
          </a:prstGeom>
        </p:spPr>
        <p:txBody>
          <a:bodyPr vert="horz" lIns="91440" tIns="45720" rIns="91440" bIns="45720" rtlCol="0">
            <a:normAutofit/>
          </a:bodyPr>
          <a:lstStyle/>
          <a:p>
            <a:pPr algn="ctr">
              <a:lnSpc>
                <a:spcPct val="90000"/>
              </a:lnSpc>
              <a:spcBef>
                <a:spcPts val="1000"/>
              </a:spcBef>
            </a:pPr>
            <a:r>
              <a:rPr lang="es-MX" altLang="es-ES" sz="3200" b="1" dirty="0">
                <a:latin typeface="Franklin Gothic Book" panose="020B0503020102020204" pitchFamily="34" charset="0"/>
              </a:rPr>
              <a:t>PARTICIPACIONES DE LAS COMISIONADAS CIUDADANAS</a:t>
            </a:r>
          </a:p>
        </p:txBody>
      </p:sp>
      <p:cxnSp>
        <p:nvCxnSpPr>
          <p:cNvPr id="4" name="Conector recto 3">
            <a:extLst>
              <a:ext uri="{FF2B5EF4-FFF2-40B4-BE49-F238E27FC236}">
                <a16:creationId xmlns:a16="http://schemas.microsoft.com/office/drawing/2014/main" id="{84699318-AD7F-4CA3-B0E7-6FC0076467A7}"/>
              </a:ext>
            </a:extLst>
          </p:cNvPr>
          <p:cNvCxnSpPr>
            <a:cxnSpLocks/>
          </p:cNvCxnSpPr>
          <p:nvPr/>
        </p:nvCxnSpPr>
        <p:spPr>
          <a:xfrm>
            <a:off x="1101512" y="1678353"/>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8A4FE8E0-9373-45AD-B66A-6B193896A30B}"/>
              </a:ext>
            </a:extLst>
          </p:cNvPr>
          <p:cNvSpPr txBox="1">
            <a:spLocks/>
          </p:cNvSpPr>
          <p:nvPr/>
        </p:nvSpPr>
        <p:spPr>
          <a:xfrm>
            <a:off x="3316694" y="2227932"/>
            <a:ext cx="8174241" cy="13789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MX" sz="2600" dirty="0">
                <a:latin typeface="Century Gothic" panose="020B0502020202020204" pitchFamily="34" charset="0"/>
              </a:rPr>
              <a:t>Participación de la Comisionada Ciudadana Marina Alicia San Martín Rebolloso, encargada de los temas de capacitación.</a:t>
            </a:r>
          </a:p>
        </p:txBody>
      </p:sp>
      <p:sp>
        <p:nvSpPr>
          <p:cNvPr id="6" name="Marcador de contenido 2">
            <a:extLst>
              <a:ext uri="{FF2B5EF4-FFF2-40B4-BE49-F238E27FC236}">
                <a16:creationId xmlns:a16="http://schemas.microsoft.com/office/drawing/2014/main" id="{C42E6AFA-454C-4AA9-9D5A-D39DED0DCF08}"/>
              </a:ext>
            </a:extLst>
          </p:cNvPr>
          <p:cNvSpPr txBox="1">
            <a:spLocks/>
          </p:cNvSpPr>
          <p:nvPr/>
        </p:nvSpPr>
        <p:spPr>
          <a:xfrm>
            <a:off x="473230" y="4490182"/>
            <a:ext cx="8174241" cy="13789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MX" sz="2600" dirty="0">
                <a:latin typeface="Century Gothic" panose="020B0502020202020204" pitchFamily="34" charset="0"/>
              </a:rPr>
              <a:t>Participación de la Comisionada Ciudadana María del Carmen Nava Polina.</a:t>
            </a:r>
          </a:p>
        </p:txBody>
      </p:sp>
      <p:pic>
        <p:nvPicPr>
          <p:cNvPr id="2050" name="Picture 2">
            <a:extLst>
              <a:ext uri="{FF2B5EF4-FFF2-40B4-BE49-F238E27FC236}">
                <a16:creationId xmlns:a16="http://schemas.microsoft.com/office/drawing/2014/main" id="{974E5DAA-8BE4-429A-B2C5-660B4B7ACA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45" b="39420"/>
          <a:stretch/>
        </p:blipFill>
        <p:spPr bwMode="auto">
          <a:xfrm>
            <a:off x="8834283" y="4007475"/>
            <a:ext cx="1848157" cy="173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FB09F06-E13C-457D-980D-C08B12FA8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355"/>
          <a:stretch/>
        </p:blipFill>
        <p:spPr bwMode="auto">
          <a:xfrm>
            <a:off x="811160" y="2064818"/>
            <a:ext cx="2152650" cy="179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85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descr="PLANTILLA_CAPACITACION_F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79"/>
            <a:ext cx="12268200" cy="6888845"/>
          </a:xfrm>
          <a:prstGeom prst="rect">
            <a:avLst/>
          </a:prstGeom>
        </p:spPr>
      </p:pic>
    </p:spTree>
    <p:extLst>
      <p:ext uri="{BB962C8B-B14F-4D97-AF65-F5344CB8AC3E}">
        <p14:creationId xmlns:p14="http://schemas.microsoft.com/office/powerpoint/2010/main" val="40833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988970" y="162278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2471FE6C-FE2C-7242-B243-4A91203392DF}"/>
              </a:ext>
            </a:extLst>
          </p:cNvPr>
          <p:cNvSpPr txBox="1">
            <a:spLocks/>
          </p:cNvSpPr>
          <p:nvPr/>
        </p:nvSpPr>
        <p:spPr>
          <a:xfrm>
            <a:off x="2240331" y="949923"/>
            <a:ext cx="7886700" cy="707886"/>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Objetivo de la reunión</a:t>
            </a:r>
          </a:p>
        </p:txBody>
      </p:sp>
      <p:sp>
        <p:nvSpPr>
          <p:cNvPr id="6" name="CuadroTexto 5"/>
          <p:cNvSpPr txBox="1"/>
          <p:nvPr/>
        </p:nvSpPr>
        <p:spPr>
          <a:xfrm>
            <a:off x="1350760" y="3707800"/>
            <a:ext cx="6241824" cy="2434205"/>
          </a:xfrm>
          <a:prstGeom prst="rect">
            <a:avLst/>
          </a:prstGeom>
        </p:spPr>
        <p:txBody>
          <a:bodyPr vert="horz" lIns="91440" tIns="45720" rIns="91440" bIns="45720" rtlCol="0">
            <a:noAutofit/>
          </a:bodyPr>
          <a:lstStyle/>
          <a:p>
            <a:pPr algn="just"/>
            <a:r>
              <a:rPr lang="es-ES" sz="2400" b="1" dirty="0">
                <a:latin typeface="Century Gothic" panose="020B0502020202020204" pitchFamily="34" charset="0"/>
              </a:rPr>
              <a:t>Informar </a:t>
            </a:r>
            <a:r>
              <a:rPr lang="es-ES" sz="2400" dirty="0">
                <a:latin typeface="Century Gothic" panose="020B0502020202020204" pitchFamily="34" charset="0"/>
              </a:rPr>
              <a:t>sobre temas de interés general en materia de capacitación y fomento a la cultura de la transparencia, acceso a la información, protección de datos personales y temas afines.</a:t>
            </a:r>
            <a:endParaRPr lang="es-MX" sz="2400" dirty="0">
              <a:latin typeface="Century Gothic" panose="020B0502020202020204" pitchFamily="34" charset="0"/>
            </a:endParaRPr>
          </a:p>
        </p:txBody>
      </p:sp>
      <p:sp>
        <p:nvSpPr>
          <p:cNvPr id="9" name="CuadroTexto 8"/>
          <p:cNvSpPr txBox="1"/>
          <p:nvPr/>
        </p:nvSpPr>
        <p:spPr>
          <a:xfrm>
            <a:off x="988970" y="3673579"/>
            <a:ext cx="5863390" cy="1976423"/>
          </a:xfrm>
          <a:prstGeom prst="rect">
            <a:avLst/>
          </a:prstGeom>
        </p:spPr>
        <p:txBody>
          <a:bodyPr vert="horz" lIns="91440" tIns="45720" rIns="91440" bIns="45720" rtlCol="0">
            <a:noAutofit/>
          </a:bodyPr>
          <a:lstStyle/>
          <a:p>
            <a:pPr lvl="0" algn="just"/>
            <a:endParaRPr lang="es-MX" dirty="0">
              <a:effectLst/>
              <a:latin typeface="Century Gothic" panose="020B0502020202020204" pitchFamily="34" charset="0"/>
            </a:endParaRPr>
          </a:p>
        </p:txBody>
      </p:sp>
      <p:sp>
        <p:nvSpPr>
          <p:cNvPr id="8" name="CuadroTexto 7">
            <a:extLst>
              <a:ext uri="{FF2B5EF4-FFF2-40B4-BE49-F238E27FC236}">
                <a16:creationId xmlns:a16="http://schemas.microsoft.com/office/drawing/2014/main" id="{19A2A3AE-B4F9-4AAB-9C34-40F0C5ED1064}"/>
              </a:ext>
            </a:extLst>
          </p:cNvPr>
          <p:cNvSpPr txBox="1"/>
          <p:nvPr/>
        </p:nvSpPr>
        <p:spPr>
          <a:xfrm>
            <a:off x="1350760" y="2053108"/>
            <a:ext cx="6241824" cy="1263345"/>
          </a:xfrm>
          <a:prstGeom prst="rect">
            <a:avLst/>
          </a:prstGeom>
        </p:spPr>
        <p:txBody>
          <a:bodyPr vert="horz" lIns="91440" tIns="45720" rIns="91440" bIns="45720" rtlCol="0">
            <a:noAutofit/>
          </a:bodyPr>
          <a:lstStyle/>
          <a:p>
            <a:pPr lvl="0" algn="just"/>
            <a:r>
              <a:rPr lang="es-ES" sz="2400" b="1" dirty="0">
                <a:latin typeface="Century Gothic" panose="020B0502020202020204" pitchFamily="34" charset="0"/>
              </a:rPr>
              <a:t>Compartir </a:t>
            </a:r>
            <a:r>
              <a:rPr lang="es-ES" sz="2400" dirty="0">
                <a:latin typeface="Century Gothic" panose="020B0502020202020204" pitchFamily="34" charset="0"/>
              </a:rPr>
              <a:t>la información de los resultados preliminares alcanzados  durante 2021. </a:t>
            </a:r>
          </a:p>
          <a:p>
            <a:pPr lvl="0" algn="just"/>
            <a:endParaRPr lang="es-ES" sz="2400" dirty="0">
              <a:latin typeface="Century Gothic" panose="020B0502020202020204" pitchFamily="34" charset="0"/>
            </a:endParaRPr>
          </a:p>
          <a:p>
            <a:pPr lvl="0" algn="just"/>
            <a:endParaRPr lang="es-MX" sz="2400" dirty="0">
              <a:latin typeface="Century Gothic" panose="020B0502020202020204" pitchFamily="34" charset="0"/>
            </a:endParaRPr>
          </a:p>
        </p:txBody>
      </p:sp>
      <p:pic>
        <p:nvPicPr>
          <p:cNvPr id="10" name="Picture 2" descr="Resultado de imagen de IMAGEN DE NUMERALIA">
            <a:extLst>
              <a:ext uri="{FF2B5EF4-FFF2-40B4-BE49-F238E27FC236}">
                <a16:creationId xmlns:a16="http://schemas.microsoft.com/office/drawing/2014/main" id="{439C8ED9-C24C-4EE9-99D6-E69A152FD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374" y="2573495"/>
            <a:ext cx="3947574" cy="256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9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71FE6C-FE2C-7242-B243-4A91203392DF}"/>
              </a:ext>
            </a:extLst>
          </p:cNvPr>
          <p:cNvSpPr>
            <a:spLocks noGrp="1"/>
          </p:cNvSpPr>
          <p:nvPr>
            <p:ph idx="1"/>
          </p:nvPr>
        </p:nvSpPr>
        <p:spPr>
          <a:xfrm>
            <a:off x="1730169" y="1322929"/>
            <a:ext cx="8731660" cy="1296353"/>
          </a:xfrm>
        </p:spPr>
        <p:txBody>
          <a:bodyPr vert="horz" lIns="91440" tIns="45720" rIns="91440" bIns="45720" rtlCol="0">
            <a:normAutofit/>
          </a:bodyPr>
          <a:lstStyle/>
          <a:p>
            <a:pPr marL="0" indent="0" algn="ctr">
              <a:buNone/>
            </a:pPr>
            <a:r>
              <a:rPr lang="es-MX" sz="3200" b="1" dirty="0">
                <a:latin typeface="Franklin Gothic Book" panose="020B0503020102020204" pitchFamily="34" charset="0"/>
              </a:rPr>
              <a:t>RESULTADOS PRELIMINARES 2021. Numeralia</a:t>
            </a:r>
          </a:p>
          <a:p>
            <a:pPr marL="0" indent="0" algn="ctr">
              <a:buNone/>
            </a:pPr>
            <a:endParaRPr lang="es-MX" sz="3200" b="1" dirty="0">
              <a:latin typeface="Franklin Gothic Book" panose="020B0503020102020204" pitchFamily="34" charset="0"/>
            </a:endParaRPr>
          </a:p>
        </p:txBody>
      </p:sp>
      <p:cxnSp>
        <p:nvCxnSpPr>
          <p:cNvPr id="4" name="Conector recto 3">
            <a:extLst>
              <a:ext uri="{FF2B5EF4-FFF2-40B4-BE49-F238E27FC236}">
                <a16:creationId xmlns:a16="http://schemas.microsoft.com/office/drawing/2014/main" id="{CC047CE4-2955-4B8C-BBD2-2D15EAD77E02}"/>
              </a:ext>
            </a:extLst>
          </p:cNvPr>
          <p:cNvCxnSpPr>
            <a:cxnSpLocks/>
          </p:cNvCxnSpPr>
          <p:nvPr/>
        </p:nvCxnSpPr>
        <p:spPr>
          <a:xfrm>
            <a:off x="988970" y="1965687"/>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4098" name="Picture 2" descr="Trabajo en equipo: 6 Claves para que tener éxito. - SalesUp! Blog">
            <a:extLst>
              <a:ext uri="{FF2B5EF4-FFF2-40B4-BE49-F238E27FC236}">
                <a16:creationId xmlns:a16="http://schemas.microsoft.com/office/drawing/2014/main" id="{0A6C8F58-6FA8-4BA9-8305-923615833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49" y="2359745"/>
            <a:ext cx="7886701" cy="319523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70C8EF2-B218-4A9C-BB16-105F62760B7A}"/>
              </a:ext>
            </a:extLst>
          </p:cNvPr>
          <p:cNvSpPr txBox="1"/>
          <p:nvPr/>
        </p:nvSpPr>
        <p:spPr>
          <a:xfrm>
            <a:off x="2538592" y="5740205"/>
            <a:ext cx="7114814" cy="793330"/>
          </a:xfrm>
          <a:prstGeom prst="rect">
            <a:avLst/>
          </a:prstGeom>
        </p:spPr>
        <p:txBody>
          <a:bodyPr vert="horz" lIns="91440" tIns="45720" rIns="91440" bIns="45720" rtlCol="0">
            <a:noAutofit/>
          </a:bodyPr>
          <a:lstStyle/>
          <a:p>
            <a:pPr lvl="0" algn="just"/>
            <a:r>
              <a:rPr lang="es-ES" sz="2400" dirty="0">
                <a:latin typeface="Century Gothic" panose="020B0502020202020204" pitchFamily="34" charset="0"/>
              </a:rPr>
              <a:t>Cifras con corte al 30 de septiembre de 2021</a:t>
            </a:r>
            <a:endParaRPr lang="es-MX" sz="2400" dirty="0">
              <a:latin typeface="Century Gothic" panose="020B0502020202020204" pitchFamily="34" charset="0"/>
            </a:endParaRPr>
          </a:p>
        </p:txBody>
      </p:sp>
    </p:spTree>
    <p:extLst>
      <p:ext uri="{BB962C8B-B14F-4D97-AF65-F5344CB8AC3E}">
        <p14:creationId xmlns:p14="http://schemas.microsoft.com/office/powerpoint/2010/main" val="179960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652C7F24-C99C-4DCF-8254-D3901F6733DA}"/>
              </a:ext>
            </a:extLst>
          </p:cNvPr>
          <p:cNvSpPr txBox="1">
            <a:spLocks/>
          </p:cNvSpPr>
          <p:nvPr/>
        </p:nvSpPr>
        <p:spPr>
          <a:xfrm>
            <a:off x="485775" y="974170"/>
            <a:ext cx="11220450" cy="589187"/>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Capacitación en línea</a:t>
            </a:r>
            <a:endParaRPr lang="es-ES" dirty="0"/>
          </a:p>
        </p:txBody>
      </p:sp>
      <p:cxnSp>
        <p:nvCxnSpPr>
          <p:cNvPr id="5" name="Conector recto 4">
            <a:extLst>
              <a:ext uri="{FF2B5EF4-FFF2-40B4-BE49-F238E27FC236}">
                <a16:creationId xmlns:a16="http://schemas.microsoft.com/office/drawing/2014/main" id="{7AE716D4-E90D-4224-B720-566045154CF2}"/>
              </a:ext>
            </a:extLst>
          </p:cNvPr>
          <p:cNvCxnSpPr>
            <a:cxnSpLocks/>
          </p:cNvCxnSpPr>
          <p:nvPr/>
        </p:nvCxnSpPr>
        <p:spPr>
          <a:xfrm>
            <a:off x="988970" y="1528939"/>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13" name="Gráfico 12">
            <a:extLst>
              <a:ext uri="{FF2B5EF4-FFF2-40B4-BE49-F238E27FC236}">
                <a16:creationId xmlns:a16="http://schemas.microsoft.com/office/drawing/2014/main" id="{B25A8FC8-0372-4C79-BC8C-3B5CE5A1AE93}"/>
              </a:ext>
            </a:extLst>
          </p:cNvPr>
          <p:cNvGraphicFramePr/>
          <p:nvPr>
            <p:extLst>
              <p:ext uri="{D42A27DB-BD31-4B8C-83A1-F6EECF244321}">
                <p14:modId xmlns:p14="http://schemas.microsoft.com/office/powerpoint/2010/main" val="1677501262"/>
              </p:ext>
            </p:extLst>
          </p:nvPr>
        </p:nvGraphicFramePr>
        <p:xfrm>
          <a:off x="387350" y="1829106"/>
          <a:ext cx="10585450" cy="46347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91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3192388A-DF53-4A2C-B492-2B5BEB7420B6}"/>
              </a:ext>
            </a:extLst>
          </p:cNvPr>
          <p:cNvCxnSpPr>
            <a:cxnSpLocks/>
          </p:cNvCxnSpPr>
          <p:nvPr/>
        </p:nvCxnSpPr>
        <p:spPr>
          <a:xfrm>
            <a:off x="988970" y="1650922"/>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Marcador de contenido 2">
            <a:extLst>
              <a:ext uri="{FF2B5EF4-FFF2-40B4-BE49-F238E27FC236}">
                <a16:creationId xmlns:a16="http://schemas.microsoft.com/office/drawing/2014/main" id="{4BE79200-5126-4105-8A75-CAB0BD36CADE}"/>
              </a:ext>
            </a:extLst>
          </p:cNvPr>
          <p:cNvSpPr txBox="1">
            <a:spLocks/>
          </p:cNvSpPr>
          <p:nvPr/>
        </p:nvSpPr>
        <p:spPr>
          <a:xfrm>
            <a:off x="449631" y="1099769"/>
            <a:ext cx="11220450" cy="589187"/>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Capacitación en línea. Tutoriales</a:t>
            </a:r>
            <a:endParaRPr lang="es-ES" dirty="0"/>
          </a:p>
        </p:txBody>
      </p:sp>
      <p:graphicFrame>
        <p:nvGraphicFramePr>
          <p:cNvPr id="5" name="Gráfico 4">
            <a:extLst>
              <a:ext uri="{FF2B5EF4-FFF2-40B4-BE49-F238E27FC236}">
                <a16:creationId xmlns:a16="http://schemas.microsoft.com/office/drawing/2014/main" id="{F4C78D35-B275-45BA-BB6C-6EB4A1CA818F}"/>
              </a:ext>
            </a:extLst>
          </p:cNvPr>
          <p:cNvGraphicFramePr/>
          <p:nvPr>
            <p:extLst>
              <p:ext uri="{D42A27DB-BD31-4B8C-83A1-F6EECF244321}">
                <p14:modId xmlns:p14="http://schemas.microsoft.com/office/powerpoint/2010/main" val="1834998581"/>
              </p:ext>
            </p:extLst>
          </p:nvPr>
        </p:nvGraphicFramePr>
        <p:xfrm>
          <a:off x="103239" y="1725828"/>
          <a:ext cx="10545097" cy="43771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951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3192388A-DF53-4A2C-B492-2B5BEB7420B6}"/>
              </a:ext>
            </a:extLst>
          </p:cNvPr>
          <p:cNvCxnSpPr>
            <a:cxnSpLocks/>
          </p:cNvCxnSpPr>
          <p:nvPr/>
        </p:nvCxnSpPr>
        <p:spPr>
          <a:xfrm>
            <a:off x="988970" y="1650922"/>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Marcador de contenido 2">
            <a:extLst>
              <a:ext uri="{FF2B5EF4-FFF2-40B4-BE49-F238E27FC236}">
                <a16:creationId xmlns:a16="http://schemas.microsoft.com/office/drawing/2014/main" id="{4BE79200-5126-4105-8A75-CAB0BD36CADE}"/>
              </a:ext>
            </a:extLst>
          </p:cNvPr>
          <p:cNvSpPr txBox="1">
            <a:spLocks/>
          </p:cNvSpPr>
          <p:nvPr/>
        </p:nvSpPr>
        <p:spPr>
          <a:xfrm>
            <a:off x="596489" y="1159840"/>
            <a:ext cx="11220450" cy="589187"/>
          </a:xfrm>
          <a:prstGeom prst="rect">
            <a:avLst/>
          </a:prstGeom>
        </p:spPr>
        <p:txBody>
          <a:bodyPr vert="horz" lIns="91440" tIns="45720" rIns="91440" bIns="45720" rtlCol="0">
            <a:normAutofit/>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Capacitación “aula virtual en tiempo real”</a:t>
            </a:r>
            <a:endParaRPr lang="es-ES" dirty="0"/>
          </a:p>
        </p:txBody>
      </p:sp>
      <p:graphicFrame>
        <p:nvGraphicFramePr>
          <p:cNvPr id="10" name="Gráfico 9">
            <a:extLst>
              <a:ext uri="{FF2B5EF4-FFF2-40B4-BE49-F238E27FC236}">
                <a16:creationId xmlns:a16="http://schemas.microsoft.com/office/drawing/2014/main" id="{735851AF-89CB-430F-9930-88E3A2B70714}"/>
              </a:ext>
            </a:extLst>
          </p:cNvPr>
          <p:cNvGraphicFramePr>
            <a:graphicFrameLocks/>
          </p:cNvGraphicFramePr>
          <p:nvPr>
            <p:extLst>
              <p:ext uri="{D42A27DB-BD31-4B8C-83A1-F6EECF244321}">
                <p14:modId xmlns:p14="http://schemas.microsoft.com/office/powerpoint/2010/main" val="1444241389"/>
              </p:ext>
            </p:extLst>
          </p:nvPr>
        </p:nvGraphicFramePr>
        <p:xfrm>
          <a:off x="426173" y="1131894"/>
          <a:ext cx="10776857" cy="5726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112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3192388A-DF53-4A2C-B492-2B5BEB7420B6}"/>
              </a:ext>
            </a:extLst>
          </p:cNvPr>
          <p:cNvCxnSpPr>
            <a:cxnSpLocks/>
          </p:cNvCxnSpPr>
          <p:nvPr/>
        </p:nvCxnSpPr>
        <p:spPr>
          <a:xfrm>
            <a:off x="369537" y="2108119"/>
            <a:ext cx="103894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Marcador de contenido 2">
            <a:extLst>
              <a:ext uri="{FF2B5EF4-FFF2-40B4-BE49-F238E27FC236}">
                <a16:creationId xmlns:a16="http://schemas.microsoft.com/office/drawing/2014/main" id="{4BE79200-5126-4105-8A75-CAB0BD36CADE}"/>
              </a:ext>
            </a:extLst>
          </p:cNvPr>
          <p:cNvSpPr txBox="1">
            <a:spLocks/>
          </p:cNvSpPr>
          <p:nvPr/>
        </p:nvSpPr>
        <p:spPr>
          <a:xfrm>
            <a:off x="-374326" y="1158123"/>
            <a:ext cx="11436171" cy="949996"/>
          </a:xfrm>
          <a:prstGeom prst="rect">
            <a:avLst/>
          </a:prstGeom>
        </p:spPr>
        <p:txBody>
          <a:bodyPr vert="horz" lIns="91440" tIns="45720" rIns="91440" bIns="45720" rtlCol="0">
            <a:normAutofit fontScale="92500" lnSpcReduction="10000"/>
          </a:bodyPr>
          <a:lstStyle>
            <a:defPPr>
              <a:defRPr lang="es-MX"/>
            </a:defPPr>
            <a:lvl1pPr indent="0" algn="ctr">
              <a:lnSpc>
                <a:spcPct val="90000"/>
              </a:lnSpc>
              <a:spcBef>
                <a:spcPts val="1000"/>
              </a:spcBef>
              <a:buFont typeface="Arial" panose="020B0604020202020204" pitchFamily="34" charset="0"/>
              <a:buNone/>
              <a:defRPr sz="3200" b="1">
                <a:latin typeface="Franklin Gothic Book" panose="020B0503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Capacitación “aula virtual en tiempo real”. </a:t>
            </a:r>
          </a:p>
          <a:p>
            <a:r>
              <a:rPr lang="es-MX" dirty="0"/>
              <a:t>Impartida por instructores externos</a:t>
            </a:r>
            <a:endParaRPr lang="es-ES" dirty="0"/>
          </a:p>
        </p:txBody>
      </p:sp>
      <p:graphicFrame>
        <p:nvGraphicFramePr>
          <p:cNvPr id="4" name="Objeto 3">
            <a:extLst>
              <a:ext uri="{FF2B5EF4-FFF2-40B4-BE49-F238E27FC236}">
                <a16:creationId xmlns:a16="http://schemas.microsoft.com/office/drawing/2014/main" id="{E5B66389-FC0F-491D-9C89-FB985A9DA2FF}"/>
              </a:ext>
            </a:extLst>
          </p:cNvPr>
          <p:cNvGraphicFramePr>
            <a:graphicFrameLocks noChangeAspect="1"/>
          </p:cNvGraphicFramePr>
          <p:nvPr>
            <p:extLst>
              <p:ext uri="{D42A27DB-BD31-4B8C-83A1-F6EECF244321}">
                <p14:modId xmlns:p14="http://schemas.microsoft.com/office/powerpoint/2010/main" val="4254055872"/>
              </p:ext>
            </p:extLst>
          </p:nvPr>
        </p:nvGraphicFramePr>
        <p:xfrm>
          <a:off x="156412" y="2226109"/>
          <a:ext cx="10389423" cy="4204451"/>
        </p:xfrm>
        <a:graphic>
          <a:graphicData uri="http://schemas.openxmlformats.org/presentationml/2006/ole">
            <mc:AlternateContent xmlns:mc="http://schemas.openxmlformats.org/markup-compatibility/2006">
              <mc:Choice xmlns:v="urn:schemas-microsoft-com:vml" Requires="v">
                <p:oleObj spid="_x0000_s1036" name="Worksheet" r:id="rId3" imgW="9248864" imgH="2838551" progId="Excel.Sheet.12">
                  <p:embed/>
                </p:oleObj>
              </mc:Choice>
              <mc:Fallback>
                <p:oleObj name="Worksheet" r:id="rId3" imgW="9248864" imgH="2838551" progId="Excel.Sheet.12">
                  <p:embed/>
                  <p:pic>
                    <p:nvPicPr>
                      <p:cNvPr id="2" name="Objeto 1">
                        <a:extLst>
                          <a:ext uri="{FF2B5EF4-FFF2-40B4-BE49-F238E27FC236}">
                            <a16:creationId xmlns:a16="http://schemas.microsoft.com/office/drawing/2014/main" id="{43465B36-C0FE-48AC-AC0F-94A0B4CF7A2C}"/>
                          </a:ext>
                        </a:extLst>
                      </p:cNvPr>
                      <p:cNvPicPr/>
                      <p:nvPr/>
                    </p:nvPicPr>
                    <p:blipFill>
                      <a:blip r:embed="rId4"/>
                      <a:stretch>
                        <a:fillRect/>
                      </a:stretch>
                    </p:blipFill>
                    <p:spPr>
                      <a:xfrm>
                        <a:off x="156412" y="2226109"/>
                        <a:ext cx="10389423" cy="4204451"/>
                      </a:xfrm>
                      <a:prstGeom prst="rect">
                        <a:avLst/>
                      </a:prstGeom>
                    </p:spPr>
                  </p:pic>
                </p:oleObj>
              </mc:Fallback>
            </mc:AlternateContent>
          </a:graphicData>
        </a:graphic>
      </p:graphicFrame>
    </p:spTree>
    <p:extLst>
      <p:ext uri="{BB962C8B-B14F-4D97-AF65-F5344CB8AC3E}">
        <p14:creationId xmlns:p14="http://schemas.microsoft.com/office/powerpoint/2010/main" val="39987705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12460EBECA45F45858DE489302054B0" ma:contentTypeVersion="12" ma:contentTypeDescription="Crear nuevo documento." ma:contentTypeScope="" ma:versionID="2c67e3a3a54623a548bd53e920745fda">
  <xsd:schema xmlns:xsd="http://www.w3.org/2001/XMLSchema" xmlns:xs="http://www.w3.org/2001/XMLSchema" xmlns:p="http://schemas.microsoft.com/office/2006/metadata/properties" xmlns:ns3="f8494fdb-3ffd-4ea0-960c-68677fcffa8c" xmlns:ns4="93278712-b4f5-4e58-b918-0a9b3d74acd9" targetNamespace="http://schemas.microsoft.com/office/2006/metadata/properties" ma:root="true" ma:fieldsID="e106e7bce3e223d96d28f8ccb7bf8551" ns3:_="" ns4:_="">
    <xsd:import namespace="f8494fdb-3ffd-4ea0-960c-68677fcffa8c"/>
    <xsd:import namespace="93278712-b4f5-4e58-b918-0a9b3d74ac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94fdb-3ffd-4ea0-960c-68677fcffa8c"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278712-b4f5-4e58-b918-0a9b3d74ac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A72BB0-B9AC-4AA9-BB1E-5C1E93100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94fdb-3ffd-4ea0-960c-68677fcffa8c"/>
    <ds:schemaRef ds:uri="93278712-b4f5-4e58-b918-0a9b3d74ac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98FF2A-F4C7-40FB-9DCA-B8BCB6E9E405}">
  <ds:schemaRefs>
    <ds:schemaRef ds:uri="http://schemas.microsoft.com/sharepoint/v3/contenttype/forms"/>
  </ds:schemaRefs>
</ds:datastoreItem>
</file>

<file path=customXml/itemProps3.xml><?xml version="1.0" encoding="utf-8"?>
<ds:datastoreItem xmlns:ds="http://schemas.openxmlformats.org/officeDocument/2006/customXml" ds:itemID="{06EF411E-400D-4154-80A5-F3B1A4137961}">
  <ds:schemaRefs>
    <ds:schemaRef ds:uri="93278712-b4f5-4e58-b918-0a9b3d74acd9"/>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f8494fdb-3ffd-4ea0-960c-68677fcffa8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9561</TotalTime>
  <Words>1554</Words>
  <Application>Microsoft Office PowerPoint</Application>
  <PresentationFormat>Panorámica</PresentationFormat>
  <Paragraphs>242</Paragraphs>
  <Slides>39</Slides>
  <Notes>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7" baseType="lpstr">
      <vt:lpstr>Arial</vt:lpstr>
      <vt:lpstr>Calibri</vt:lpstr>
      <vt:lpstr>Calibri Light</vt:lpstr>
      <vt:lpstr>Century Gothic</vt:lpstr>
      <vt:lpstr>Franklin Gothic Book</vt:lpstr>
      <vt:lpstr>Wingdings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Designación del Responsable de Capacitación (Formato 1)</vt:lpstr>
      <vt:lpstr>Detección de Necesidades de Capacitación 2021 (Formato 2)</vt:lpstr>
      <vt:lpstr>Presentación de PowerPoint</vt:lpstr>
      <vt:lpstr>Detección de Necesidades de Capacitación 2022 (Formato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Social Infodf</dc:creator>
  <cp:lastModifiedBy>Bertha Inés Juárez Lugo</cp:lastModifiedBy>
  <cp:revision>435</cp:revision>
  <dcterms:created xsi:type="dcterms:W3CDTF">2019-03-29T23:23:49Z</dcterms:created>
  <dcterms:modified xsi:type="dcterms:W3CDTF">2021-11-26T19:08:34Z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0x010100D12460EBECA45F45858DE489302054B0</vt:lpwstr>
  </property>
</Properties>
</file>