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9"/>
  </p:notesMasterIdLst>
  <p:handoutMasterIdLst>
    <p:handoutMasterId r:id="rId40"/>
  </p:handoutMasterIdLst>
  <p:sldIdLst>
    <p:sldId id="282" r:id="rId4"/>
    <p:sldId id="257" r:id="rId5"/>
    <p:sldId id="258" r:id="rId6"/>
    <p:sldId id="317" r:id="rId7"/>
    <p:sldId id="259" r:id="rId8"/>
    <p:sldId id="318" r:id="rId9"/>
    <p:sldId id="319" r:id="rId10"/>
    <p:sldId id="325" r:id="rId11"/>
    <p:sldId id="285" r:id="rId12"/>
    <p:sldId id="321" r:id="rId13"/>
    <p:sldId id="289" r:id="rId14"/>
    <p:sldId id="290" r:id="rId15"/>
    <p:sldId id="293" r:id="rId16"/>
    <p:sldId id="294" r:id="rId17"/>
    <p:sldId id="297" r:id="rId18"/>
    <p:sldId id="320" r:id="rId19"/>
    <p:sldId id="299" r:id="rId20"/>
    <p:sldId id="298" r:id="rId21"/>
    <p:sldId id="329" r:id="rId22"/>
    <p:sldId id="324" r:id="rId23"/>
    <p:sldId id="300" r:id="rId24"/>
    <p:sldId id="323" r:id="rId25"/>
    <p:sldId id="302" r:id="rId26"/>
    <p:sldId id="303" r:id="rId27"/>
    <p:sldId id="326" r:id="rId28"/>
    <p:sldId id="309" r:id="rId29"/>
    <p:sldId id="306" r:id="rId30"/>
    <p:sldId id="334" r:id="rId31"/>
    <p:sldId id="327" r:id="rId32"/>
    <p:sldId id="328" r:id="rId33"/>
    <p:sldId id="331" r:id="rId34"/>
    <p:sldId id="330" r:id="rId35"/>
    <p:sldId id="332" r:id="rId36"/>
    <p:sldId id="333" r:id="rId37"/>
    <p:sldId id="316"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88" d="100"/>
          <a:sy n="88"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CDAA4-4476-4880-9B9B-06D8BE9D55E4}"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MX"/>
        </a:p>
      </dgm:t>
    </dgm:pt>
    <dgm:pt modelId="{B8975699-06A3-49FF-8FCB-9E5F56DA447E}">
      <dgm:prSet phldrT="[Texto]"/>
      <dgm:spPr/>
      <dgm:t>
        <a:bodyPr/>
        <a:lstStyle/>
        <a:p>
          <a:r>
            <a:rPr lang="es-MX" dirty="0" smtClean="0"/>
            <a:t>Asistencia a la RETAIP del Responsable de Capacitación</a:t>
          </a:r>
          <a:endParaRPr lang="es-MX" dirty="0"/>
        </a:p>
      </dgm:t>
    </dgm:pt>
    <dgm:pt modelId="{50C7E0E1-EFD8-49F7-B092-5290EA8B495A}" type="parTrans" cxnId="{F8B93C72-072D-4F32-A487-3998B896BB43}">
      <dgm:prSet/>
      <dgm:spPr/>
      <dgm:t>
        <a:bodyPr/>
        <a:lstStyle/>
        <a:p>
          <a:endParaRPr lang="es-MX"/>
        </a:p>
      </dgm:t>
    </dgm:pt>
    <dgm:pt modelId="{285F128A-B6F3-46B1-A2B2-039C4042851F}" type="sibTrans" cxnId="{F8B93C72-072D-4F32-A487-3998B896BB43}">
      <dgm:prSet/>
      <dgm:spPr/>
      <dgm:t>
        <a:bodyPr/>
        <a:lstStyle/>
        <a:p>
          <a:endParaRPr lang="es-MX"/>
        </a:p>
      </dgm:t>
    </dgm:pt>
    <dgm:pt modelId="{99F0AD29-B0EA-4E09-9A29-7676F2BF7ACC}">
      <dgm:prSet phldrT="[Texto]"/>
      <dgm:spPr/>
      <dgm:t>
        <a:bodyPr/>
        <a:lstStyle/>
        <a:p>
          <a:r>
            <a:rPr lang="es-MX" dirty="0" smtClean="0"/>
            <a:t>100% Capacitados</a:t>
          </a:r>
        </a:p>
        <a:p>
          <a:r>
            <a:rPr lang="es-MX" dirty="0" smtClean="0"/>
            <a:t>LPDPDF</a:t>
          </a:r>
        </a:p>
        <a:p>
          <a:r>
            <a:rPr lang="es-MX" dirty="0" smtClean="0"/>
            <a:t>Ética Pública</a:t>
          </a:r>
        </a:p>
      </dgm:t>
    </dgm:pt>
    <dgm:pt modelId="{5FE3281F-FE41-459D-8008-A3E21C87B58E}" type="parTrans" cxnId="{97A506E6-83B3-4D2F-A57D-321E001D2F79}">
      <dgm:prSet/>
      <dgm:spPr/>
      <dgm:t>
        <a:bodyPr/>
        <a:lstStyle/>
        <a:p>
          <a:endParaRPr lang="es-MX"/>
        </a:p>
      </dgm:t>
    </dgm:pt>
    <dgm:pt modelId="{48D2ABCF-DF00-4F3A-885A-97EFEC041F28}" type="sibTrans" cxnId="{97A506E6-83B3-4D2F-A57D-321E001D2F79}">
      <dgm:prSet/>
      <dgm:spPr/>
      <dgm:t>
        <a:bodyPr/>
        <a:lstStyle/>
        <a:p>
          <a:endParaRPr lang="es-MX"/>
        </a:p>
      </dgm:t>
    </dgm:pt>
    <dgm:pt modelId="{A5DF4F8B-6E47-4E63-8959-A82772AE8958}">
      <dgm:prSet phldrT="[Texto]"/>
      <dgm:spPr/>
      <dgm:t>
        <a:bodyPr/>
        <a:lstStyle/>
        <a:p>
          <a:r>
            <a:rPr lang="es-MX" dirty="0" smtClean="0"/>
            <a:t>Capacitación Focalizada</a:t>
          </a:r>
        </a:p>
        <a:p>
          <a:r>
            <a:rPr lang="es-MX" dirty="0" smtClean="0"/>
            <a:t>Datos Personales</a:t>
          </a:r>
          <a:endParaRPr lang="es-MX" dirty="0"/>
        </a:p>
      </dgm:t>
    </dgm:pt>
    <dgm:pt modelId="{7954191B-D0E2-4F8B-97F6-1BB02240FCE5}" type="parTrans" cxnId="{B92FAB6E-EBFC-4F89-AFBD-B53DB399F10A}">
      <dgm:prSet/>
      <dgm:spPr/>
      <dgm:t>
        <a:bodyPr/>
        <a:lstStyle/>
        <a:p>
          <a:endParaRPr lang="es-MX"/>
        </a:p>
      </dgm:t>
    </dgm:pt>
    <dgm:pt modelId="{31D06ECF-B20D-4D0C-9AB8-1084AA7E37AC}" type="sibTrans" cxnId="{B92FAB6E-EBFC-4F89-AFBD-B53DB399F10A}">
      <dgm:prSet/>
      <dgm:spPr/>
      <dgm:t>
        <a:bodyPr/>
        <a:lstStyle/>
        <a:p>
          <a:endParaRPr lang="es-MX"/>
        </a:p>
      </dgm:t>
    </dgm:pt>
    <dgm:pt modelId="{DD3575E9-C8B1-457A-BA36-D7230652C2F2}">
      <dgm:prSet phldrT="[Texto]"/>
      <dgm:spPr/>
      <dgm:t>
        <a:bodyPr/>
        <a:lstStyle/>
        <a:p>
          <a:r>
            <a:rPr lang="es-MX" dirty="0" smtClean="0"/>
            <a:t>Capacitación Focalizada</a:t>
          </a:r>
        </a:p>
        <a:p>
          <a:r>
            <a:rPr lang="es-MX" dirty="0" smtClean="0"/>
            <a:t>Transparencia</a:t>
          </a:r>
        </a:p>
        <a:p>
          <a:r>
            <a:rPr lang="es-MX" u="sng" dirty="0" smtClean="0"/>
            <a:t>Nueva Ley</a:t>
          </a:r>
          <a:endParaRPr lang="es-MX" u="sng" dirty="0"/>
        </a:p>
      </dgm:t>
    </dgm:pt>
    <dgm:pt modelId="{E303662A-072F-4A25-B8AD-FC5650BAC404}" type="parTrans" cxnId="{C1AE2149-2261-47F1-B852-6418898D7F9D}">
      <dgm:prSet/>
      <dgm:spPr/>
      <dgm:t>
        <a:bodyPr/>
        <a:lstStyle/>
        <a:p>
          <a:endParaRPr lang="es-MX"/>
        </a:p>
      </dgm:t>
    </dgm:pt>
    <dgm:pt modelId="{6046823E-292E-4458-8AE8-4E869D9F2899}" type="sibTrans" cxnId="{C1AE2149-2261-47F1-B852-6418898D7F9D}">
      <dgm:prSet/>
      <dgm:spPr/>
      <dgm:t>
        <a:bodyPr/>
        <a:lstStyle/>
        <a:p>
          <a:endParaRPr lang="es-MX"/>
        </a:p>
      </dgm:t>
    </dgm:pt>
    <dgm:pt modelId="{4E2A6CD6-BB37-4395-B7D9-29D78C918945}">
      <dgm:prSet phldrT="[Texto]"/>
      <dgm:spPr/>
      <dgm:t>
        <a:bodyPr/>
        <a:lstStyle/>
        <a:p>
          <a:r>
            <a:rPr lang="es-MX" dirty="0" smtClean="0"/>
            <a:t>Cumplimiento de acuerdos</a:t>
          </a:r>
          <a:endParaRPr lang="es-MX" dirty="0"/>
        </a:p>
      </dgm:t>
    </dgm:pt>
    <dgm:pt modelId="{6C59994E-9359-4510-9020-EB2C15D78970}" type="parTrans" cxnId="{7CB48275-2B10-47F5-A89F-742B831C94AA}">
      <dgm:prSet/>
      <dgm:spPr/>
      <dgm:t>
        <a:bodyPr/>
        <a:lstStyle/>
        <a:p>
          <a:endParaRPr lang="es-MX"/>
        </a:p>
      </dgm:t>
    </dgm:pt>
    <dgm:pt modelId="{EB64C823-9651-490D-9551-100A07807CE1}" type="sibTrans" cxnId="{7CB48275-2B10-47F5-A89F-742B831C94AA}">
      <dgm:prSet/>
      <dgm:spPr/>
      <dgm:t>
        <a:bodyPr/>
        <a:lstStyle/>
        <a:p>
          <a:endParaRPr lang="es-MX"/>
        </a:p>
      </dgm:t>
    </dgm:pt>
    <dgm:pt modelId="{4454D57E-B0AE-4318-9F54-5E7109EA1408}" type="pres">
      <dgm:prSet presAssocID="{51ACDAA4-4476-4880-9B9B-06D8BE9D55E4}" presName="cycle" presStyleCnt="0">
        <dgm:presLayoutVars>
          <dgm:dir/>
          <dgm:resizeHandles val="exact"/>
        </dgm:presLayoutVars>
      </dgm:prSet>
      <dgm:spPr/>
      <dgm:t>
        <a:bodyPr/>
        <a:lstStyle/>
        <a:p>
          <a:endParaRPr lang="es-MX"/>
        </a:p>
      </dgm:t>
    </dgm:pt>
    <dgm:pt modelId="{BC46846B-7372-492E-9D43-397CD2428C68}" type="pres">
      <dgm:prSet presAssocID="{B8975699-06A3-49FF-8FCB-9E5F56DA447E}" presName="node" presStyleLbl="node1" presStyleIdx="0" presStyleCnt="5">
        <dgm:presLayoutVars>
          <dgm:bulletEnabled val="1"/>
        </dgm:presLayoutVars>
      </dgm:prSet>
      <dgm:spPr/>
      <dgm:t>
        <a:bodyPr/>
        <a:lstStyle/>
        <a:p>
          <a:endParaRPr lang="es-MX"/>
        </a:p>
      </dgm:t>
    </dgm:pt>
    <dgm:pt modelId="{AC6C597B-67E2-4FCA-95C4-FA9EBCC1250A}" type="pres">
      <dgm:prSet presAssocID="{285F128A-B6F3-46B1-A2B2-039C4042851F}" presName="sibTrans" presStyleLbl="sibTrans2D1" presStyleIdx="0" presStyleCnt="5"/>
      <dgm:spPr/>
      <dgm:t>
        <a:bodyPr/>
        <a:lstStyle/>
        <a:p>
          <a:endParaRPr lang="es-MX"/>
        </a:p>
      </dgm:t>
    </dgm:pt>
    <dgm:pt modelId="{60C2717A-B797-4C75-9720-6D87B92CFD06}" type="pres">
      <dgm:prSet presAssocID="{285F128A-B6F3-46B1-A2B2-039C4042851F}" presName="connectorText" presStyleLbl="sibTrans2D1" presStyleIdx="0" presStyleCnt="5"/>
      <dgm:spPr/>
      <dgm:t>
        <a:bodyPr/>
        <a:lstStyle/>
        <a:p>
          <a:endParaRPr lang="es-MX"/>
        </a:p>
      </dgm:t>
    </dgm:pt>
    <dgm:pt modelId="{8AD98A13-EFB1-4BA1-A14A-77CF7A7D10CC}" type="pres">
      <dgm:prSet presAssocID="{99F0AD29-B0EA-4E09-9A29-7676F2BF7ACC}" presName="node" presStyleLbl="node1" presStyleIdx="1" presStyleCnt="5">
        <dgm:presLayoutVars>
          <dgm:bulletEnabled val="1"/>
        </dgm:presLayoutVars>
      </dgm:prSet>
      <dgm:spPr/>
      <dgm:t>
        <a:bodyPr/>
        <a:lstStyle/>
        <a:p>
          <a:endParaRPr lang="es-MX"/>
        </a:p>
      </dgm:t>
    </dgm:pt>
    <dgm:pt modelId="{69A053CD-EA98-4B07-94EE-1ACC4F79DB6A}" type="pres">
      <dgm:prSet presAssocID="{48D2ABCF-DF00-4F3A-885A-97EFEC041F28}" presName="sibTrans" presStyleLbl="sibTrans2D1" presStyleIdx="1" presStyleCnt="5"/>
      <dgm:spPr/>
      <dgm:t>
        <a:bodyPr/>
        <a:lstStyle/>
        <a:p>
          <a:endParaRPr lang="es-MX"/>
        </a:p>
      </dgm:t>
    </dgm:pt>
    <dgm:pt modelId="{CEA3B944-A273-4C3F-8331-CE84C920B1D6}" type="pres">
      <dgm:prSet presAssocID="{48D2ABCF-DF00-4F3A-885A-97EFEC041F28}" presName="connectorText" presStyleLbl="sibTrans2D1" presStyleIdx="1" presStyleCnt="5"/>
      <dgm:spPr/>
      <dgm:t>
        <a:bodyPr/>
        <a:lstStyle/>
        <a:p>
          <a:endParaRPr lang="es-MX"/>
        </a:p>
      </dgm:t>
    </dgm:pt>
    <dgm:pt modelId="{A1D4CC0D-C457-413E-8DFF-6C7ED3A90D5D}" type="pres">
      <dgm:prSet presAssocID="{A5DF4F8B-6E47-4E63-8959-A82772AE8958}" presName="node" presStyleLbl="node1" presStyleIdx="2" presStyleCnt="5">
        <dgm:presLayoutVars>
          <dgm:bulletEnabled val="1"/>
        </dgm:presLayoutVars>
      </dgm:prSet>
      <dgm:spPr/>
      <dgm:t>
        <a:bodyPr/>
        <a:lstStyle/>
        <a:p>
          <a:endParaRPr lang="es-MX"/>
        </a:p>
      </dgm:t>
    </dgm:pt>
    <dgm:pt modelId="{794AC488-67E0-48E3-AB5A-86BAFD7CBC77}" type="pres">
      <dgm:prSet presAssocID="{31D06ECF-B20D-4D0C-9AB8-1084AA7E37AC}" presName="sibTrans" presStyleLbl="sibTrans2D1" presStyleIdx="2" presStyleCnt="5"/>
      <dgm:spPr/>
      <dgm:t>
        <a:bodyPr/>
        <a:lstStyle/>
        <a:p>
          <a:endParaRPr lang="es-MX"/>
        </a:p>
      </dgm:t>
    </dgm:pt>
    <dgm:pt modelId="{E1966275-FE99-48FC-A3A3-E635772EB069}" type="pres">
      <dgm:prSet presAssocID="{31D06ECF-B20D-4D0C-9AB8-1084AA7E37AC}" presName="connectorText" presStyleLbl="sibTrans2D1" presStyleIdx="2" presStyleCnt="5"/>
      <dgm:spPr/>
      <dgm:t>
        <a:bodyPr/>
        <a:lstStyle/>
        <a:p>
          <a:endParaRPr lang="es-MX"/>
        </a:p>
      </dgm:t>
    </dgm:pt>
    <dgm:pt modelId="{326D3ECE-F448-4B20-A485-2F61E0A20D02}" type="pres">
      <dgm:prSet presAssocID="{DD3575E9-C8B1-457A-BA36-D7230652C2F2}" presName="node" presStyleLbl="node1" presStyleIdx="3" presStyleCnt="5" custRadScaleRad="99061" custRadScaleInc="-2096">
        <dgm:presLayoutVars>
          <dgm:bulletEnabled val="1"/>
        </dgm:presLayoutVars>
      </dgm:prSet>
      <dgm:spPr/>
      <dgm:t>
        <a:bodyPr/>
        <a:lstStyle/>
        <a:p>
          <a:endParaRPr lang="es-MX"/>
        </a:p>
      </dgm:t>
    </dgm:pt>
    <dgm:pt modelId="{8B4BD5F6-5B00-4B11-9B7A-4D10AE6F435A}" type="pres">
      <dgm:prSet presAssocID="{6046823E-292E-4458-8AE8-4E869D9F2899}" presName="sibTrans" presStyleLbl="sibTrans2D1" presStyleIdx="3" presStyleCnt="5"/>
      <dgm:spPr/>
      <dgm:t>
        <a:bodyPr/>
        <a:lstStyle/>
        <a:p>
          <a:endParaRPr lang="es-MX"/>
        </a:p>
      </dgm:t>
    </dgm:pt>
    <dgm:pt modelId="{D259F198-A947-42B5-A15A-24934A13928A}" type="pres">
      <dgm:prSet presAssocID="{6046823E-292E-4458-8AE8-4E869D9F2899}" presName="connectorText" presStyleLbl="sibTrans2D1" presStyleIdx="3" presStyleCnt="5"/>
      <dgm:spPr/>
      <dgm:t>
        <a:bodyPr/>
        <a:lstStyle/>
        <a:p>
          <a:endParaRPr lang="es-MX"/>
        </a:p>
      </dgm:t>
    </dgm:pt>
    <dgm:pt modelId="{2B875436-1939-4F6A-B908-C0933164DD71}" type="pres">
      <dgm:prSet presAssocID="{4E2A6CD6-BB37-4395-B7D9-29D78C918945}" presName="node" presStyleLbl="node1" presStyleIdx="4" presStyleCnt="5">
        <dgm:presLayoutVars>
          <dgm:bulletEnabled val="1"/>
        </dgm:presLayoutVars>
      </dgm:prSet>
      <dgm:spPr/>
      <dgm:t>
        <a:bodyPr/>
        <a:lstStyle/>
        <a:p>
          <a:endParaRPr lang="es-MX"/>
        </a:p>
      </dgm:t>
    </dgm:pt>
    <dgm:pt modelId="{5D43DCC6-5E62-4AE2-BB54-D659BA0A3EC8}" type="pres">
      <dgm:prSet presAssocID="{EB64C823-9651-490D-9551-100A07807CE1}" presName="sibTrans" presStyleLbl="sibTrans2D1" presStyleIdx="4" presStyleCnt="5"/>
      <dgm:spPr/>
      <dgm:t>
        <a:bodyPr/>
        <a:lstStyle/>
        <a:p>
          <a:endParaRPr lang="es-MX"/>
        </a:p>
      </dgm:t>
    </dgm:pt>
    <dgm:pt modelId="{9CC4DD69-6384-49D8-9E25-871FC3615A67}" type="pres">
      <dgm:prSet presAssocID="{EB64C823-9651-490D-9551-100A07807CE1}" presName="connectorText" presStyleLbl="sibTrans2D1" presStyleIdx="4" presStyleCnt="5"/>
      <dgm:spPr/>
      <dgm:t>
        <a:bodyPr/>
        <a:lstStyle/>
        <a:p>
          <a:endParaRPr lang="es-MX"/>
        </a:p>
      </dgm:t>
    </dgm:pt>
  </dgm:ptLst>
  <dgm:cxnLst>
    <dgm:cxn modelId="{D0760FEA-DD31-447E-ABBA-C142833E9817}" type="presOf" srcId="{285F128A-B6F3-46B1-A2B2-039C4042851F}" destId="{60C2717A-B797-4C75-9720-6D87B92CFD06}" srcOrd="1" destOrd="0" presId="urn:microsoft.com/office/officeart/2005/8/layout/cycle2"/>
    <dgm:cxn modelId="{990ACFB5-B352-4B95-A008-35675140BA97}" type="presOf" srcId="{99F0AD29-B0EA-4E09-9A29-7676F2BF7ACC}" destId="{8AD98A13-EFB1-4BA1-A14A-77CF7A7D10CC}" srcOrd="0" destOrd="0" presId="urn:microsoft.com/office/officeart/2005/8/layout/cycle2"/>
    <dgm:cxn modelId="{34D0A605-3E2F-4FCB-B71D-E9EDF3580192}" type="presOf" srcId="{4E2A6CD6-BB37-4395-B7D9-29D78C918945}" destId="{2B875436-1939-4F6A-B908-C0933164DD71}" srcOrd="0" destOrd="0" presId="urn:microsoft.com/office/officeart/2005/8/layout/cycle2"/>
    <dgm:cxn modelId="{BB1C5739-3806-4F81-AC84-B4818F54D066}" type="presOf" srcId="{EB64C823-9651-490D-9551-100A07807CE1}" destId="{9CC4DD69-6384-49D8-9E25-871FC3615A67}" srcOrd="1" destOrd="0" presId="urn:microsoft.com/office/officeart/2005/8/layout/cycle2"/>
    <dgm:cxn modelId="{65FE28B1-CBC2-4C73-83A9-04034EA6CBF8}" type="presOf" srcId="{A5DF4F8B-6E47-4E63-8959-A82772AE8958}" destId="{A1D4CC0D-C457-413E-8DFF-6C7ED3A90D5D}" srcOrd="0" destOrd="0" presId="urn:microsoft.com/office/officeart/2005/8/layout/cycle2"/>
    <dgm:cxn modelId="{4562D148-A532-42B6-A5BF-700D5C4DE9BD}" type="presOf" srcId="{DD3575E9-C8B1-457A-BA36-D7230652C2F2}" destId="{326D3ECE-F448-4B20-A485-2F61E0A20D02}" srcOrd="0" destOrd="0" presId="urn:microsoft.com/office/officeart/2005/8/layout/cycle2"/>
    <dgm:cxn modelId="{AC1527DC-AA0E-42BB-956A-53EB19D1B730}" type="presOf" srcId="{6046823E-292E-4458-8AE8-4E869D9F2899}" destId="{D259F198-A947-42B5-A15A-24934A13928A}" srcOrd="1" destOrd="0" presId="urn:microsoft.com/office/officeart/2005/8/layout/cycle2"/>
    <dgm:cxn modelId="{97A506E6-83B3-4D2F-A57D-321E001D2F79}" srcId="{51ACDAA4-4476-4880-9B9B-06D8BE9D55E4}" destId="{99F0AD29-B0EA-4E09-9A29-7676F2BF7ACC}" srcOrd="1" destOrd="0" parTransId="{5FE3281F-FE41-459D-8008-A3E21C87B58E}" sibTransId="{48D2ABCF-DF00-4F3A-885A-97EFEC041F28}"/>
    <dgm:cxn modelId="{7CB48275-2B10-47F5-A89F-742B831C94AA}" srcId="{51ACDAA4-4476-4880-9B9B-06D8BE9D55E4}" destId="{4E2A6CD6-BB37-4395-B7D9-29D78C918945}" srcOrd="4" destOrd="0" parTransId="{6C59994E-9359-4510-9020-EB2C15D78970}" sibTransId="{EB64C823-9651-490D-9551-100A07807CE1}"/>
    <dgm:cxn modelId="{6EED7B43-2193-4159-8061-6547DB2517E1}" type="presOf" srcId="{EB64C823-9651-490D-9551-100A07807CE1}" destId="{5D43DCC6-5E62-4AE2-BB54-D659BA0A3EC8}" srcOrd="0" destOrd="0" presId="urn:microsoft.com/office/officeart/2005/8/layout/cycle2"/>
    <dgm:cxn modelId="{C1AE2149-2261-47F1-B852-6418898D7F9D}" srcId="{51ACDAA4-4476-4880-9B9B-06D8BE9D55E4}" destId="{DD3575E9-C8B1-457A-BA36-D7230652C2F2}" srcOrd="3" destOrd="0" parTransId="{E303662A-072F-4A25-B8AD-FC5650BAC404}" sibTransId="{6046823E-292E-4458-8AE8-4E869D9F2899}"/>
    <dgm:cxn modelId="{3DCD4A33-162D-428F-AB05-B91FA8EE998A}" type="presOf" srcId="{6046823E-292E-4458-8AE8-4E869D9F2899}" destId="{8B4BD5F6-5B00-4B11-9B7A-4D10AE6F435A}" srcOrd="0" destOrd="0" presId="urn:microsoft.com/office/officeart/2005/8/layout/cycle2"/>
    <dgm:cxn modelId="{B92FAB6E-EBFC-4F89-AFBD-B53DB399F10A}" srcId="{51ACDAA4-4476-4880-9B9B-06D8BE9D55E4}" destId="{A5DF4F8B-6E47-4E63-8959-A82772AE8958}" srcOrd="2" destOrd="0" parTransId="{7954191B-D0E2-4F8B-97F6-1BB02240FCE5}" sibTransId="{31D06ECF-B20D-4D0C-9AB8-1084AA7E37AC}"/>
    <dgm:cxn modelId="{5B12B663-C491-4FA2-81B1-48BA5904348F}" type="presOf" srcId="{51ACDAA4-4476-4880-9B9B-06D8BE9D55E4}" destId="{4454D57E-B0AE-4318-9F54-5E7109EA1408}" srcOrd="0" destOrd="0" presId="urn:microsoft.com/office/officeart/2005/8/layout/cycle2"/>
    <dgm:cxn modelId="{461FFE6F-7002-442B-8111-2153B0394652}" type="presOf" srcId="{31D06ECF-B20D-4D0C-9AB8-1084AA7E37AC}" destId="{794AC488-67E0-48E3-AB5A-86BAFD7CBC77}" srcOrd="0" destOrd="0" presId="urn:microsoft.com/office/officeart/2005/8/layout/cycle2"/>
    <dgm:cxn modelId="{E820BBC2-9119-4042-BC11-1C3922721247}" type="presOf" srcId="{31D06ECF-B20D-4D0C-9AB8-1084AA7E37AC}" destId="{E1966275-FE99-48FC-A3A3-E635772EB069}" srcOrd="1" destOrd="0" presId="urn:microsoft.com/office/officeart/2005/8/layout/cycle2"/>
    <dgm:cxn modelId="{4339407F-823B-41F4-BB17-4C44FF470C03}" type="presOf" srcId="{48D2ABCF-DF00-4F3A-885A-97EFEC041F28}" destId="{CEA3B944-A273-4C3F-8331-CE84C920B1D6}" srcOrd="1" destOrd="0" presId="urn:microsoft.com/office/officeart/2005/8/layout/cycle2"/>
    <dgm:cxn modelId="{92E8C23E-443D-4654-B2F1-B6443DC9997C}" type="presOf" srcId="{48D2ABCF-DF00-4F3A-885A-97EFEC041F28}" destId="{69A053CD-EA98-4B07-94EE-1ACC4F79DB6A}" srcOrd="0" destOrd="0" presId="urn:microsoft.com/office/officeart/2005/8/layout/cycle2"/>
    <dgm:cxn modelId="{6D466A1A-3C88-4FE3-B26F-0C772088E1BD}" type="presOf" srcId="{B8975699-06A3-49FF-8FCB-9E5F56DA447E}" destId="{BC46846B-7372-492E-9D43-397CD2428C68}" srcOrd="0" destOrd="0" presId="urn:microsoft.com/office/officeart/2005/8/layout/cycle2"/>
    <dgm:cxn modelId="{F8B93C72-072D-4F32-A487-3998B896BB43}" srcId="{51ACDAA4-4476-4880-9B9B-06D8BE9D55E4}" destId="{B8975699-06A3-49FF-8FCB-9E5F56DA447E}" srcOrd="0" destOrd="0" parTransId="{50C7E0E1-EFD8-49F7-B092-5290EA8B495A}" sibTransId="{285F128A-B6F3-46B1-A2B2-039C4042851F}"/>
    <dgm:cxn modelId="{FAB7A88C-6286-48B5-A1B8-961A82905BD9}" type="presOf" srcId="{285F128A-B6F3-46B1-A2B2-039C4042851F}" destId="{AC6C597B-67E2-4FCA-95C4-FA9EBCC1250A}" srcOrd="0" destOrd="0" presId="urn:microsoft.com/office/officeart/2005/8/layout/cycle2"/>
    <dgm:cxn modelId="{76F6DB46-ADD2-4281-8768-AE8700CE757F}" type="presParOf" srcId="{4454D57E-B0AE-4318-9F54-5E7109EA1408}" destId="{BC46846B-7372-492E-9D43-397CD2428C68}" srcOrd="0" destOrd="0" presId="urn:microsoft.com/office/officeart/2005/8/layout/cycle2"/>
    <dgm:cxn modelId="{A7F09637-53B3-4741-AE09-1E2262F00140}" type="presParOf" srcId="{4454D57E-B0AE-4318-9F54-5E7109EA1408}" destId="{AC6C597B-67E2-4FCA-95C4-FA9EBCC1250A}" srcOrd="1" destOrd="0" presId="urn:microsoft.com/office/officeart/2005/8/layout/cycle2"/>
    <dgm:cxn modelId="{B4D883CD-9411-442D-A569-2BE014ACFC62}" type="presParOf" srcId="{AC6C597B-67E2-4FCA-95C4-FA9EBCC1250A}" destId="{60C2717A-B797-4C75-9720-6D87B92CFD06}" srcOrd="0" destOrd="0" presId="urn:microsoft.com/office/officeart/2005/8/layout/cycle2"/>
    <dgm:cxn modelId="{0214087E-8D9D-4705-875B-F0C7CB56857D}" type="presParOf" srcId="{4454D57E-B0AE-4318-9F54-5E7109EA1408}" destId="{8AD98A13-EFB1-4BA1-A14A-77CF7A7D10CC}" srcOrd="2" destOrd="0" presId="urn:microsoft.com/office/officeart/2005/8/layout/cycle2"/>
    <dgm:cxn modelId="{04A34DB5-CFD4-4AD7-9EE3-CD9B7B7846F0}" type="presParOf" srcId="{4454D57E-B0AE-4318-9F54-5E7109EA1408}" destId="{69A053CD-EA98-4B07-94EE-1ACC4F79DB6A}" srcOrd="3" destOrd="0" presId="urn:microsoft.com/office/officeart/2005/8/layout/cycle2"/>
    <dgm:cxn modelId="{D8E97E1A-A8F3-4C3C-AF44-7068455037A0}" type="presParOf" srcId="{69A053CD-EA98-4B07-94EE-1ACC4F79DB6A}" destId="{CEA3B944-A273-4C3F-8331-CE84C920B1D6}" srcOrd="0" destOrd="0" presId="urn:microsoft.com/office/officeart/2005/8/layout/cycle2"/>
    <dgm:cxn modelId="{E6125BDB-09AA-456E-B030-05FA5C6AF5EF}" type="presParOf" srcId="{4454D57E-B0AE-4318-9F54-5E7109EA1408}" destId="{A1D4CC0D-C457-413E-8DFF-6C7ED3A90D5D}" srcOrd="4" destOrd="0" presId="urn:microsoft.com/office/officeart/2005/8/layout/cycle2"/>
    <dgm:cxn modelId="{BF817258-2643-4273-A22E-569FDD6359BF}" type="presParOf" srcId="{4454D57E-B0AE-4318-9F54-5E7109EA1408}" destId="{794AC488-67E0-48E3-AB5A-86BAFD7CBC77}" srcOrd="5" destOrd="0" presId="urn:microsoft.com/office/officeart/2005/8/layout/cycle2"/>
    <dgm:cxn modelId="{C43C34AB-337B-4F5B-9A5C-AE67E8E2113E}" type="presParOf" srcId="{794AC488-67E0-48E3-AB5A-86BAFD7CBC77}" destId="{E1966275-FE99-48FC-A3A3-E635772EB069}" srcOrd="0" destOrd="0" presId="urn:microsoft.com/office/officeart/2005/8/layout/cycle2"/>
    <dgm:cxn modelId="{FE30E479-B92C-4308-B826-918E6D546456}" type="presParOf" srcId="{4454D57E-B0AE-4318-9F54-5E7109EA1408}" destId="{326D3ECE-F448-4B20-A485-2F61E0A20D02}" srcOrd="6" destOrd="0" presId="urn:microsoft.com/office/officeart/2005/8/layout/cycle2"/>
    <dgm:cxn modelId="{65D81908-C714-4096-8ECF-F16E8FDB9706}" type="presParOf" srcId="{4454D57E-B0AE-4318-9F54-5E7109EA1408}" destId="{8B4BD5F6-5B00-4B11-9B7A-4D10AE6F435A}" srcOrd="7" destOrd="0" presId="urn:microsoft.com/office/officeart/2005/8/layout/cycle2"/>
    <dgm:cxn modelId="{41676ACA-8A01-47E4-9775-C6D5924E3E5E}" type="presParOf" srcId="{8B4BD5F6-5B00-4B11-9B7A-4D10AE6F435A}" destId="{D259F198-A947-42B5-A15A-24934A13928A}" srcOrd="0" destOrd="0" presId="urn:microsoft.com/office/officeart/2005/8/layout/cycle2"/>
    <dgm:cxn modelId="{9B28FB4E-581D-41A1-ACEC-ABE4AD4FAA28}" type="presParOf" srcId="{4454D57E-B0AE-4318-9F54-5E7109EA1408}" destId="{2B875436-1939-4F6A-B908-C0933164DD71}" srcOrd="8" destOrd="0" presId="urn:microsoft.com/office/officeart/2005/8/layout/cycle2"/>
    <dgm:cxn modelId="{2E15F737-E0DE-433D-9087-190FAE263EB6}" type="presParOf" srcId="{4454D57E-B0AE-4318-9F54-5E7109EA1408}" destId="{5D43DCC6-5E62-4AE2-BB54-D659BA0A3EC8}" srcOrd="9" destOrd="0" presId="urn:microsoft.com/office/officeart/2005/8/layout/cycle2"/>
    <dgm:cxn modelId="{EFEBF99B-57E1-4E13-B487-0E7C4B680908}" type="presParOf" srcId="{5D43DCC6-5E62-4AE2-BB54-D659BA0A3EC8}" destId="{9CC4DD69-6384-49D8-9E25-871FC3615A67}" srcOrd="0" destOrd="0" presId="urn:microsoft.com/office/officeart/2005/8/layout/cycle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6EF0247-9C3C-400D-9BFD-F2FC4C90E424}" type="datetimeFigureOut">
              <a:rPr lang="es-MX" smtClean="0"/>
              <a:t>26/10/2016</a:t>
            </a:fld>
            <a:endParaRPr lang="es-MX"/>
          </a:p>
        </p:txBody>
      </p:sp>
      <p:sp>
        <p:nvSpPr>
          <p:cNvPr id="4" name="Marcador de pie de pá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FF1EB8B-8DA3-4CC5-9241-670B05FCF03B}" type="slidenum">
              <a:rPr lang="es-MX" smtClean="0"/>
              <a:t>‹Nº›</a:t>
            </a:fld>
            <a:endParaRPr lang="es-MX"/>
          </a:p>
        </p:txBody>
      </p:sp>
    </p:spTree>
    <p:extLst>
      <p:ext uri="{BB962C8B-B14F-4D97-AF65-F5344CB8AC3E}">
        <p14:creationId xmlns:p14="http://schemas.microsoft.com/office/powerpoint/2010/main" val="3371035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AB3429A-4996-4E8A-9907-26EBCB65C05D}" type="datetimeFigureOut">
              <a:rPr lang="en-US" smtClean="0"/>
              <a:t>10/26/2016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25655AF-C603-43CA-9AB9-46F21F484485}" type="slidenum">
              <a:rPr lang="en-US" smtClean="0"/>
              <a:t>‹Nº›</a:t>
            </a:fld>
            <a:endParaRPr lang="en-US"/>
          </a:p>
        </p:txBody>
      </p:sp>
    </p:spTree>
    <p:extLst>
      <p:ext uri="{BB962C8B-B14F-4D97-AF65-F5344CB8AC3E}">
        <p14:creationId xmlns:p14="http://schemas.microsoft.com/office/powerpoint/2010/main" val="131128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419525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10</a:t>
            </a:fld>
            <a:endParaRPr lang="en-US" sz="1200" b="0" i="0">
              <a:latin typeface="Calibri"/>
              <a:ea typeface="+mn-ea"/>
              <a:cs typeface="+mn-cs"/>
            </a:endParaRPr>
          </a:p>
        </p:txBody>
      </p:sp>
    </p:spTree>
    <p:extLst>
      <p:ext uri="{BB962C8B-B14F-4D97-AF65-F5344CB8AC3E}">
        <p14:creationId xmlns:p14="http://schemas.microsoft.com/office/powerpoint/2010/main" val="283486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11</a:t>
            </a:fld>
            <a:endParaRPr lang="en-US" sz="1200" b="0" i="0">
              <a:latin typeface="Calibri"/>
              <a:ea typeface="+mn-ea"/>
              <a:cs typeface="+mn-cs"/>
            </a:endParaRPr>
          </a:p>
        </p:txBody>
      </p:sp>
    </p:spTree>
    <p:extLst>
      <p:ext uri="{BB962C8B-B14F-4D97-AF65-F5344CB8AC3E}">
        <p14:creationId xmlns:p14="http://schemas.microsoft.com/office/powerpoint/2010/main" val="61772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12</a:t>
            </a:fld>
            <a:endParaRPr lang="en-US" sz="1200" b="0" i="0">
              <a:latin typeface="Calibri"/>
              <a:ea typeface="+mn-ea"/>
              <a:cs typeface="+mn-cs"/>
            </a:endParaRPr>
          </a:p>
        </p:txBody>
      </p:sp>
    </p:spTree>
    <p:extLst>
      <p:ext uri="{BB962C8B-B14F-4D97-AF65-F5344CB8AC3E}">
        <p14:creationId xmlns:p14="http://schemas.microsoft.com/office/powerpoint/2010/main" val="123785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13</a:t>
            </a:fld>
            <a:endParaRPr lang="en-US" sz="1200" b="0" i="0">
              <a:latin typeface="Calibri"/>
              <a:ea typeface="+mn-ea"/>
              <a:cs typeface="+mn-cs"/>
            </a:endParaRPr>
          </a:p>
        </p:txBody>
      </p:sp>
    </p:spTree>
    <p:extLst>
      <p:ext uri="{BB962C8B-B14F-4D97-AF65-F5344CB8AC3E}">
        <p14:creationId xmlns:p14="http://schemas.microsoft.com/office/powerpoint/2010/main" val="411564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14</a:t>
            </a:fld>
            <a:endParaRPr lang="en-US" sz="1200" b="0" i="0">
              <a:latin typeface="Calibri"/>
              <a:ea typeface="+mn-ea"/>
              <a:cs typeface="+mn-cs"/>
            </a:endParaRPr>
          </a:p>
        </p:txBody>
      </p:sp>
    </p:spTree>
    <p:extLst>
      <p:ext uri="{BB962C8B-B14F-4D97-AF65-F5344CB8AC3E}">
        <p14:creationId xmlns:p14="http://schemas.microsoft.com/office/powerpoint/2010/main" val="112805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15</a:t>
            </a:fld>
            <a:endParaRPr lang="en-US" sz="1200" b="0" i="0">
              <a:latin typeface="Calibri"/>
              <a:ea typeface="+mn-ea"/>
              <a:cs typeface="+mn-cs"/>
            </a:endParaRPr>
          </a:p>
        </p:txBody>
      </p:sp>
    </p:spTree>
    <p:extLst>
      <p:ext uri="{BB962C8B-B14F-4D97-AF65-F5344CB8AC3E}">
        <p14:creationId xmlns:p14="http://schemas.microsoft.com/office/powerpoint/2010/main" val="329810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16</a:t>
            </a:fld>
            <a:endParaRPr lang="en-US" sz="1200" b="0" i="0">
              <a:latin typeface="Calibri"/>
              <a:ea typeface="+mn-ea"/>
              <a:cs typeface="+mn-cs"/>
            </a:endParaRPr>
          </a:p>
        </p:txBody>
      </p:sp>
    </p:spTree>
    <p:extLst>
      <p:ext uri="{BB962C8B-B14F-4D97-AF65-F5344CB8AC3E}">
        <p14:creationId xmlns:p14="http://schemas.microsoft.com/office/powerpoint/2010/main" val="202860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17</a:t>
            </a:fld>
            <a:endParaRPr lang="en-US" sz="1200" b="0" i="0">
              <a:latin typeface="Calibri"/>
              <a:ea typeface="+mn-ea"/>
              <a:cs typeface="+mn-cs"/>
            </a:endParaRPr>
          </a:p>
        </p:txBody>
      </p:sp>
    </p:spTree>
    <p:extLst>
      <p:ext uri="{BB962C8B-B14F-4D97-AF65-F5344CB8AC3E}">
        <p14:creationId xmlns:p14="http://schemas.microsoft.com/office/powerpoint/2010/main" val="230246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18</a:t>
            </a:fld>
            <a:endParaRPr lang="en-US" sz="1200" b="0" i="0">
              <a:latin typeface="Calibri"/>
              <a:ea typeface="+mn-ea"/>
              <a:cs typeface="+mn-cs"/>
            </a:endParaRPr>
          </a:p>
        </p:txBody>
      </p:sp>
    </p:spTree>
    <p:extLst>
      <p:ext uri="{BB962C8B-B14F-4D97-AF65-F5344CB8AC3E}">
        <p14:creationId xmlns:p14="http://schemas.microsoft.com/office/powerpoint/2010/main" val="227619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19</a:t>
            </a:fld>
            <a:endParaRPr lang="en-US" sz="1200" b="0" i="0">
              <a:latin typeface="Calibri"/>
              <a:ea typeface="+mn-ea"/>
              <a:cs typeface="+mn-cs"/>
            </a:endParaRPr>
          </a:p>
        </p:txBody>
      </p:sp>
    </p:spTree>
    <p:extLst>
      <p:ext uri="{BB962C8B-B14F-4D97-AF65-F5344CB8AC3E}">
        <p14:creationId xmlns:p14="http://schemas.microsoft.com/office/powerpoint/2010/main" val="92354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330007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20</a:t>
            </a:fld>
            <a:endParaRPr lang="en-US" sz="1200" b="0" i="0">
              <a:latin typeface="Calibri"/>
              <a:ea typeface="+mn-ea"/>
              <a:cs typeface="+mn-cs"/>
            </a:endParaRPr>
          </a:p>
        </p:txBody>
      </p:sp>
    </p:spTree>
    <p:extLst>
      <p:ext uri="{BB962C8B-B14F-4D97-AF65-F5344CB8AC3E}">
        <p14:creationId xmlns:p14="http://schemas.microsoft.com/office/powerpoint/2010/main" val="4081946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21</a:t>
            </a:fld>
            <a:endParaRPr lang="en-US" sz="1200" b="0" i="0">
              <a:latin typeface="Calibri"/>
              <a:ea typeface="+mn-ea"/>
              <a:cs typeface="+mn-cs"/>
            </a:endParaRPr>
          </a:p>
        </p:txBody>
      </p:sp>
    </p:spTree>
    <p:extLst>
      <p:ext uri="{BB962C8B-B14F-4D97-AF65-F5344CB8AC3E}">
        <p14:creationId xmlns:p14="http://schemas.microsoft.com/office/powerpoint/2010/main" val="323043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22</a:t>
            </a:fld>
            <a:endParaRPr lang="en-US" sz="1200" b="0" i="0">
              <a:latin typeface="Calibri"/>
              <a:ea typeface="+mn-ea"/>
              <a:cs typeface="+mn-cs"/>
            </a:endParaRPr>
          </a:p>
        </p:txBody>
      </p:sp>
    </p:spTree>
    <p:extLst>
      <p:ext uri="{BB962C8B-B14F-4D97-AF65-F5344CB8AC3E}">
        <p14:creationId xmlns:p14="http://schemas.microsoft.com/office/powerpoint/2010/main" val="2404651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23</a:t>
            </a:fld>
            <a:endParaRPr lang="en-US" sz="1200" b="0" i="0">
              <a:latin typeface="Calibri"/>
              <a:ea typeface="+mn-ea"/>
              <a:cs typeface="+mn-cs"/>
            </a:endParaRPr>
          </a:p>
        </p:txBody>
      </p:sp>
    </p:spTree>
    <p:extLst>
      <p:ext uri="{BB962C8B-B14F-4D97-AF65-F5344CB8AC3E}">
        <p14:creationId xmlns:p14="http://schemas.microsoft.com/office/powerpoint/2010/main" val="253646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24</a:t>
            </a:fld>
            <a:endParaRPr lang="en-US" sz="1200" b="0" i="0">
              <a:latin typeface="Calibri"/>
              <a:ea typeface="+mn-ea"/>
              <a:cs typeface="+mn-cs"/>
            </a:endParaRPr>
          </a:p>
        </p:txBody>
      </p:sp>
    </p:spTree>
    <p:extLst>
      <p:ext uri="{BB962C8B-B14F-4D97-AF65-F5344CB8AC3E}">
        <p14:creationId xmlns:p14="http://schemas.microsoft.com/office/powerpoint/2010/main" val="71845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25</a:t>
            </a:fld>
            <a:endParaRPr lang="en-US" sz="1200" b="0" i="0">
              <a:latin typeface="Calibri"/>
              <a:ea typeface="+mn-ea"/>
              <a:cs typeface="+mn-cs"/>
            </a:endParaRPr>
          </a:p>
        </p:txBody>
      </p:sp>
    </p:spTree>
    <p:extLst>
      <p:ext uri="{BB962C8B-B14F-4D97-AF65-F5344CB8AC3E}">
        <p14:creationId xmlns:p14="http://schemas.microsoft.com/office/powerpoint/2010/main" val="3411072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26</a:t>
            </a:fld>
            <a:endParaRPr lang="en-US" sz="1200" b="0" i="0">
              <a:latin typeface="Calibri"/>
              <a:ea typeface="+mn-ea"/>
              <a:cs typeface="+mn-cs"/>
            </a:endParaRPr>
          </a:p>
        </p:txBody>
      </p:sp>
    </p:spTree>
    <p:extLst>
      <p:ext uri="{BB962C8B-B14F-4D97-AF65-F5344CB8AC3E}">
        <p14:creationId xmlns:p14="http://schemas.microsoft.com/office/powerpoint/2010/main" val="3677655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27</a:t>
            </a:fld>
            <a:endParaRPr lang="en-US" sz="1200" b="0" i="0">
              <a:latin typeface="Calibri"/>
              <a:ea typeface="+mn-ea"/>
              <a:cs typeface="+mn-cs"/>
            </a:endParaRPr>
          </a:p>
        </p:txBody>
      </p:sp>
    </p:spTree>
    <p:extLst>
      <p:ext uri="{BB962C8B-B14F-4D97-AF65-F5344CB8AC3E}">
        <p14:creationId xmlns:p14="http://schemas.microsoft.com/office/powerpoint/2010/main" val="3789312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5:54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28</a:t>
            </a:fld>
            <a:endParaRPr lang="en-US" sz="1200" b="0" i="0">
              <a:latin typeface="Calibri"/>
              <a:ea typeface="+mn-ea"/>
              <a:cs typeface="+mn-cs"/>
            </a:endParaRPr>
          </a:p>
        </p:txBody>
      </p:sp>
    </p:spTree>
    <p:extLst>
      <p:ext uri="{BB962C8B-B14F-4D97-AF65-F5344CB8AC3E}">
        <p14:creationId xmlns:p14="http://schemas.microsoft.com/office/powerpoint/2010/main" val="2255727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29</a:t>
            </a:fld>
            <a:endParaRPr lang="en-US" sz="1200" b="0" i="0">
              <a:latin typeface="Calibri"/>
              <a:ea typeface="+mn-ea"/>
              <a:cs typeface="+mn-cs"/>
            </a:endParaRPr>
          </a:p>
        </p:txBody>
      </p:sp>
    </p:spTree>
    <p:extLst>
      <p:ext uri="{BB962C8B-B14F-4D97-AF65-F5344CB8AC3E}">
        <p14:creationId xmlns:p14="http://schemas.microsoft.com/office/powerpoint/2010/main" val="173093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a:t>
            </a:fld>
            <a:endParaRPr lang="en-US" sz="1200" b="0" i="0">
              <a:latin typeface="Calibri"/>
              <a:ea typeface="+mn-ea"/>
              <a:cs typeface="+mn-cs"/>
            </a:endParaRPr>
          </a:p>
        </p:txBody>
      </p:sp>
    </p:spTree>
    <p:extLst>
      <p:ext uri="{BB962C8B-B14F-4D97-AF65-F5344CB8AC3E}">
        <p14:creationId xmlns:p14="http://schemas.microsoft.com/office/powerpoint/2010/main" val="297420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30</a:t>
            </a:fld>
            <a:endParaRPr lang="en-US" sz="1200" b="0" i="0">
              <a:latin typeface="Calibri"/>
              <a:ea typeface="+mn-ea"/>
              <a:cs typeface="+mn-cs"/>
            </a:endParaRPr>
          </a:p>
        </p:txBody>
      </p:sp>
    </p:spTree>
    <p:extLst>
      <p:ext uri="{BB962C8B-B14F-4D97-AF65-F5344CB8AC3E}">
        <p14:creationId xmlns:p14="http://schemas.microsoft.com/office/powerpoint/2010/main" val="1937167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31</a:t>
            </a:fld>
            <a:endParaRPr lang="en-US" sz="1200" b="0" i="0">
              <a:latin typeface="Calibri"/>
              <a:ea typeface="+mn-ea"/>
              <a:cs typeface="+mn-cs"/>
            </a:endParaRPr>
          </a:p>
        </p:txBody>
      </p:sp>
    </p:spTree>
    <p:extLst>
      <p:ext uri="{BB962C8B-B14F-4D97-AF65-F5344CB8AC3E}">
        <p14:creationId xmlns:p14="http://schemas.microsoft.com/office/powerpoint/2010/main" val="3614087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32</a:t>
            </a:fld>
            <a:endParaRPr lang="en-US" sz="1200" b="0" i="0">
              <a:latin typeface="Calibri"/>
              <a:ea typeface="+mn-ea"/>
              <a:cs typeface="+mn-cs"/>
            </a:endParaRPr>
          </a:p>
        </p:txBody>
      </p:sp>
    </p:spTree>
    <p:extLst>
      <p:ext uri="{BB962C8B-B14F-4D97-AF65-F5344CB8AC3E}">
        <p14:creationId xmlns:p14="http://schemas.microsoft.com/office/powerpoint/2010/main" val="3869429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33</a:t>
            </a:fld>
            <a:endParaRPr lang="en-US" sz="1200" b="0" i="0">
              <a:latin typeface="Calibri"/>
              <a:ea typeface="+mn-ea"/>
              <a:cs typeface="+mn-cs"/>
            </a:endParaRPr>
          </a:p>
        </p:txBody>
      </p:sp>
    </p:spTree>
    <p:extLst>
      <p:ext uri="{BB962C8B-B14F-4D97-AF65-F5344CB8AC3E}">
        <p14:creationId xmlns:p14="http://schemas.microsoft.com/office/powerpoint/2010/main" val="2004058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34</a:t>
            </a:fld>
            <a:endParaRPr lang="en-US" sz="1200" b="0" i="0">
              <a:latin typeface="Calibri"/>
              <a:ea typeface="+mn-ea"/>
              <a:cs typeface="+mn-cs"/>
            </a:endParaRPr>
          </a:p>
        </p:txBody>
      </p:sp>
    </p:spTree>
    <p:extLst>
      <p:ext uri="{BB962C8B-B14F-4D97-AF65-F5344CB8AC3E}">
        <p14:creationId xmlns:p14="http://schemas.microsoft.com/office/powerpoint/2010/main" val="1528933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35</a:t>
            </a:fld>
            <a:endParaRPr lang="en-US" sz="1200" b="0" i="0">
              <a:latin typeface="Calibri"/>
              <a:ea typeface="+mn-ea"/>
              <a:cs typeface="+mn-cs"/>
            </a:endParaRPr>
          </a:p>
        </p:txBody>
      </p:sp>
    </p:spTree>
    <p:extLst>
      <p:ext uri="{BB962C8B-B14F-4D97-AF65-F5344CB8AC3E}">
        <p14:creationId xmlns:p14="http://schemas.microsoft.com/office/powerpoint/2010/main" val="220590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260626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218800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86909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254115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18150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10/26/2016 5:46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9430091"/>
            <a:ext cx="6117908" cy="496411"/>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17907" y="9430091"/>
            <a:ext cx="678194" cy="496411"/>
          </a:xfrm>
        </p:spPr>
        <p:txBody>
          <a:bodyPr/>
          <a:lstStyle/>
          <a:p>
            <a:pPr algn="r" defTabSz="914400">
              <a:buNone/>
            </a:pPr>
            <a:fld id="{EC87E0CF-87F6-4B58-B8B8-DCAB2DAAF3CA}" type="slidenum">
              <a:rPr lang="en-US" sz="1200" b="0" i="0">
                <a:latin typeface="Calibri"/>
                <a:ea typeface="+mn-ea"/>
                <a:cs typeface="+mn-cs"/>
              </a:rPr>
              <a:t>9</a:t>
            </a:fld>
            <a:endParaRPr lang="en-US" sz="1200" b="0" i="0">
              <a:latin typeface="Calibri"/>
              <a:ea typeface="+mn-ea"/>
              <a:cs typeface="+mn-cs"/>
            </a:endParaRPr>
          </a:p>
        </p:txBody>
      </p:sp>
    </p:spTree>
    <p:extLst>
      <p:ext uri="{BB962C8B-B14F-4D97-AF65-F5344CB8AC3E}">
        <p14:creationId xmlns:p14="http://schemas.microsoft.com/office/powerpoint/2010/main" val="3860604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1" descr="C:\Ayari\CAPACITACIÓN 2011\Ayari 2011\RETAIP Sarai\DOCS\logo retaip\logo-retaip_478.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2082" y="0"/>
            <a:ext cx="72008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2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249" y="0"/>
            <a:ext cx="777008" cy="77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LOGOTIPO"/>
          <p:cNvPicPr/>
          <p:nvPr userDrawn="1"/>
        </p:nvPicPr>
        <p:blipFill>
          <a:blip r:embed="rId4">
            <a:extLst>
              <a:ext uri="{28A0092B-C50C-407E-A947-70E740481C1C}">
                <a14:useLocalDpi xmlns:a14="http://schemas.microsoft.com/office/drawing/2010/main" val="0"/>
              </a:ext>
            </a:extLst>
          </a:blip>
          <a:srcRect t="13683" r="10715" b="11937"/>
          <a:stretch>
            <a:fillRect/>
          </a:stretch>
        </p:blipFill>
        <p:spPr bwMode="auto">
          <a:xfrm>
            <a:off x="3779912" y="0"/>
            <a:ext cx="1584176" cy="720080"/>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mx/url?sa=i&amp;rct=j&amp;q=&amp;esrc=s&amp;frm=1&amp;source=images&amp;cd=&amp;cad=rja&amp;uact=8&amp;ved=0CAcQjRw&amp;url=http://negociosdineroyfranquicias.com/cursos-a-distancia/&amp;ei=PfwBVePJOMidyASBzIHoDQ&amp;bvm=bv.88198703,d.aWw&amp;psig=AFQjCNEituUMAz7XROvW-8uBiAC5DI7Skw&amp;ust=1426278641181903"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7.jpe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Hoja_de_c_lculo_de_Microsoft_Excel1.xlsx"/><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1519" y="1566370"/>
            <a:ext cx="878073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smtClean="0">
                <a:ln/>
                <a:solidFill>
                  <a:schemeClr val="accent3"/>
                </a:solidFill>
              </a:rPr>
              <a:t>Responsables de Capacitación</a:t>
            </a:r>
            <a:endParaRPr lang="es-ES" sz="5400" b="1" dirty="0">
              <a:ln/>
              <a:solidFill>
                <a:schemeClr val="accent3"/>
              </a:solidFill>
            </a:endParaRPr>
          </a:p>
        </p:txBody>
      </p:sp>
      <p:sp>
        <p:nvSpPr>
          <p:cNvPr id="6" name="6 CuadroTexto"/>
          <p:cNvSpPr txBox="1"/>
          <p:nvPr/>
        </p:nvSpPr>
        <p:spPr>
          <a:xfrm>
            <a:off x="0" y="704596"/>
            <a:ext cx="9143999"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s-ES" sz="8000" b="1" dirty="0" smtClean="0">
                <a:ln/>
                <a:solidFill>
                  <a:schemeClr val="accent3"/>
                </a:solidFill>
              </a:rPr>
              <a:t>2ª </a:t>
            </a:r>
            <a:r>
              <a:rPr lang="es-ES" sz="8000" b="1" dirty="0">
                <a:ln/>
                <a:solidFill>
                  <a:schemeClr val="accent3"/>
                </a:solidFill>
              </a:rPr>
              <a:t>Reunión</a:t>
            </a:r>
          </a:p>
        </p:txBody>
      </p:sp>
      <p:pic>
        <p:nvPicPr>
          <p:cNvPr id="1026" name="Picture 2" descr="Banner-Bienvenido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884806"/>
            <a:ext cx="7356252" cy="283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5940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9632" y="908720"/>
            <a:ext cx="6750496" cy="584775"/>
          </a:xfrm>
          <a:prstGeom prst="rect">
            <a:avLst/>
          </a:prstGeom>
        </p:spPr>
        <p:txBody>
          <a:bodyPr wrap="square">
            <a:spAutoFit/>
          </a:bodyPr>
          <a:lstStyle/>
          <a:p>
            <a:pPr algn="ctr"/>
            <a:r>
              <a:rPr lang="es-ES_tradnl" sz="3200" dirty="0" smtClean="0">
                <a:effectLst>
                  <a:outerShdw blurRad="50800" dist="38100" dir="2700000" algn="tl">
                    <a:prstClr val="black">
                      <a:alpha val="40000"/>
                    </a:prstClr>
                  </a:outerShdw>
                </a:effectLst>
                <a:cs typeface="Arial"/>
              </a:rPr>
              <a:t>Cursos Presenciales</a:t>
            </a:r>
            <a:endParaRPr lang="es-ES_tradnl" sz="3200" dirty="0">
              <a:effectLst>
                <a:outerShdw blurRad="50800" dist="38100" dir="2700000" algn="tl">
                  <a:prstClr val="black">
                    <a:alpha val="40000"/>
                  </a:prstClr>
                </a:outerShdw>
              </a:effectLst>
              <a:cs typeface="Arial"/>
            </a:endParaRPr>
          </a:p>
        </p:txBody>
      </p:sp>
      <p:sp>
        <p:nvSpPr>
          <p:cNvPr id="5" name="Rectángulo 4"/>
          <p:cNvSpPr/>
          <p:nvPr/>
        </p:nvSpPr>
        <p:spPr>
          <a:xfrm>
            <a:off x="755576" y="1772816"/>
            <a:ext cx="7992888" cy="4401205"/>
          </a:xfrm>
          <a:prstGeom prst="rect">
            <a:avLst/>
          </a:prstGeom>
        </p:spPr>
        <p:txBody>
          <a:bodyPr wrap="square">
            <a:spAutoFit/>
          </a:bodyPr>
          <a:lstStyle/>
          <a:p>
            <a:pPr algn="just"/>
            <a:r>
              <a:rPr lang="es-ES_tradnl" sz="2800" dirty="0" smtClean="0">
                <a:effectLst>
                  <a:outerShdw blurRad="50800" dist="38100" dir="2700000" algn="tl">
                    <a:prstClr val="black">
                      <a:alpha val="40000"/>
                    </a:prstClr>
                  </a:outerShdw>
                </a:effectLst>
                <a:cs typeface="Arial"/>
              </a:rPr>
              <a:t>Con la publicación de la nueva Ley, se están programando dos nuevos cursos:</a:t>
            </a:r>
          </a:p>
          <a:p>
            <a:pPr algn="just"/>
            <a:endParaRPr lang="es-ES_tradnl" sz="2800" dirty="0" smtClean="0">
              <a:effectLst>
                <a:outerShdw blurRad="50800" dist="38100" dir="2700000" algn="tl">
                  <a:prstClr val="black">
                    <a:alpha val="40000"/>
                  </a:prstClr>
                </a:outerShdw>
              </a:effectLst>
              <a:cs typeface="Arial"/>
            </a:endParaRPr>
          </a:p>
          <a:p>
            <a:pPr marL="342900" indent="-342900" algn="just">
              <a:buFont typeface="Arial" pitchFamily="34" charset="0"/>
              <a:buChar char="•"/>
              <a:defRPr/>
            </a:pPr>
            <a:r>
              <a:rPr lang="es-MX" sz="2800" dirty="0" smtClean="0">
                <a:solidFill>
                  <a:srgbClr val="0070C0"/>
                </a:solidFill>
              </a:rPr>
              <a:t>Introducción a la LTAIPRCCM</a:t>
            </a:r>
            <a:endParaRPr lang="es-MX" sz="2800" dirty="0">
              <a:solidFill>
                <a:srgbClr val="0070C0"/>
              </a:solidFill>
            </a:endParaRPr>
          </a:p>
          <a:p>
            <a:pPr marL="342900" indent="-342900" algn="just">
              <a:buFont typeface="Arial" pitchFamily="34" charset="0"/>
              <a:buChar char="•"/>
              <a:defRPr/>
            </a:pPr>
            <a:r>
              <a:rPr lang="es-MX" sz="2800" dirty="0" smtClean="0">
                <a:solidFill>
                  <a:srgbClr val="0070C0"/>
                </a:solidFill>
              </a:rPr>
              <a:t>Prueba de daño y Recurso de Revisión</a:t>
            </a:r>
          </a:p>
          <a:p>
            <a:pPr algn="just">
              <a:defRPr/>
            </a:pPr>
            <a:endParaRPr lang="es-MX" sz="2800" dirty="0">
              <a:solidFill>
                <a:srgbClr val="0070C0"/>
              </a:solidFill>
            </a:endParaRPr>
          </a:p>
          <a:p>
            <a:pPr algn="just">
              <a:defRPr/>
            </a:pPr>
            <a:r>
              <a:rPr lang="es-ES_tradnl" sz="2800" dirty="0" smtClean="0">
                <a:effectLst>
                  <a:outerShdw blurRad="50800" dist="38100" dir="2700000" algn="tl">
                    <a:prstClr val="black">
                      <a:alpha val="40000"/>
                    </a:prstClr>
                  </a:outerShdw>
                </a:effectLst>
                <a:cs typeface="Arial"/>
              </a:rPr>
              <a:t>La programación de los cursos se puede consultar en el Sistema de capacitación</a:t>
            </a:r>
          </a:p>
          <a:p>
            <a:pPr algn="just">
              <a:defRPr/>
            </a:pPr>
            <a:endParaRPr lang="es-ES_tradnl" sz="2800" dirty="0">
              <a:effectLst>
                <a:outerShdw blurRad="50800" dist="38100" dir="2700000" algn="tl">
                  <a:prstClr val="black">
                    <a:alpha val="40000"/>
                  </a:prstClr>
                </a:outerShdw>
              </a:effectLst>
              <a:cs typeface="Arial"/>
            </a:endParaRPr>
          </a:p>
          <a:p>
            <a:pPr algn="ctr">
              <a:defRPr/>
            </a:pPr>
            <a:r>
              <a:rPr lang="es-MX" altLang="es-MX" sz="2800" dirty="0">
                <a:solidFill>
                  <a:schemeClr val="tx2"/>
                </a:solidFill>
              </a:rPr>
              <a:t>http://www.cevat.org.mx/cursos</a:t>
            </a:r>
            <a:r>
              <a:rPr lang="es-MX" altLang="es-MX" sz="2800" dirty="0" smtClean="0">
                <a:solidFill>
                  <a:schemeClr val="tx2"/>
                </a:solidFill>
              </a:rPr>
              <a:t>/</a:t>
            </a:r>
            <a:endParaRPr lang="es-ES_tradnl" sz="2800" dirty="0">
              <a:effectLst>
                <a:outerShdw blurRad="50800" dist="38100" dir="2700000" algn="tl">
                  <a:prstClr val="black">
                    <a:alpha val="40000"/>
                  </a:prstClr>
                </a:outerShdw>
              </a:effectLst>
              <a:cs typeface="Arial"/>
            </a:endParaRPr>
          </a:p>
        </p:txBody>
      </p:sp>
    </p:spTree>
    <p:extLst>
      <p:ext uri="{BB962C8B-B14F-4D97-AF65-F5344CB8AC3E}">
        <p14:creationId xmlns:p14="http://schemas.microsoft.com/office/powerpoint/2010/main" val="14474635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1512168" y="1988840"/>
            <a:ext cx="648071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85750" indent="-285750" eaLnBrk="1" hangingPunct="1">
              <a:spcBef>
                <a:spcPct val="0"/>
              </a:spcBef>
              <a:defRPr/>
            </a:pPr>
            <a:r>
              <a:rPr lang="es-MX" altLang="es-MX" sz="1800" dirty="0" smtClean="0">
                <a:solidFill>
                  <a:srgbClr val="0070C0"/>
                </a:solidFill>
              </a:rPr>
              <a:t>Oficio dirigido a la Lic. Rocío Aguilar </a:t>
            </a:r>
            <a:r>
              <a:rPr lang="es-MX" altLang="es-MX" sz="1800" dirty="0" err="1" smtClean="0">
                <a:solidFill>
                  <a:srgbClr val="0070C0"/>
                </a:solidFill>
              </a:rPr>
              <a:t>Solache</a:t>
            </a:r>
            <a:r>
              <a:rPr lang="es-MX" altLang="es-MX" sz="1800" dirty="0" smtClean="0">
                <a:solidFill>
                  <a:srgbClr val="0070C0"/>
                </a:solidFill>
              </a:rPr>
              <a:t>, Directora de Capacitación y Cultura de la Transparencia.</a:t>
            </a:r>
          </a:p>
          <a:p>
            <a:pPr marL="285750" indent="-285750" eaLnBrk="1" hangingPunct="1">
              <a:spcBef>
                <a:spcPct val="0"/>
              </a:spcBef>
              <a:defRPr/>
            </a:pPr>
            <a:r>
              <a:rPr lang="es-MX" altLang="es-MX" sz="1800" dirty="0" smtClean="0">
                <a:solidFill>
                  <a:srgbClr val="0070C0"/>
                </a:solidFill>
              </a:rPr>
              <a:t>Garantizar la asistencia de más de 20 y menos de 40 participantes;</a:t>
            </a:r>
          </a:p>
          <a:p>
            <a:pPr marL="285750" indent="-285750" eaLnBrk="1" hangingPunct="1">
              <a:spcBef>
                <a:spcPct val="0"/>
              </a:spcBef>
              <a:defRPr/>
            </a:pPr>
            <a:r>
              <a:rPr lang="es-MX" altLang="es-MX" sz="1800" dirty="0" smtClean="0">
                <a:solidFill>
                  <a:srgbClr val="0070C0"/>
                </a:solidFill>
              </a:rPr>
              <a:t>Que los participantes se registren en el Sistema de Capacitación.</a:t>
            </a:r>
          </a:p>
          <a:p>
            <a:pPr marL="285750" indent="-285750" eaLnBrk="1" hangingPunct="1">
              <a:spcBef>
                <a:spcPct val="0"/>
              </a:spcBef>
              <a:defRPr/>
            </a:pPr>
            <a:r>
              <a:rPr lang="es-MX" altLang="es-MX" sz="1800" dirty="0" smtClean="0">
                <a:solidFill>
                  <a:srgbClr val="0070C0"/>
                </a:solidFill>
              </a:rPr>
              <a:t>Llevar a cabo la logística del evento;</a:t>
            </a:r>
          </a:p>
          <a:p>
            <a:pPr marL="285750" indent="-285750" eaLnBrk="1" hangingPunct="1">
              <a:spcBef>
                <a:spcPct val="0"/>
              </a:spcBef>
              <a:defRPr/>
            </a:pPr>
            <a:r>
              <a:rPr lang="es-MX" altLang="es-MX" sz="1800" dirty="0" smtClean="0">
                <a:solidFill>
                  <a:srgbClr val="0070C0"/>
                </a:solidFill>
              </a:rPr>
              <a:t>Se analiza la petición y se convienen las fechas de impartición.</a:t>
            </a:r>
          </a:p>
          <a:p>
            <a:pPr marL="285750" indent="-285750" eaLnBrk="1" hangingPunct="1">
              <a:spcBef>
                <a:spcPct val="0"/>
              </a:spcBef>
              <a:defRPr/>
            </a:pPr>
            <a:endParaRPr lang="es-MX" altLang="es-MX" sz="1800" dirty="0">
              <a:solidFill>
                <a:srgbClr val="0070C0"/>
              </a:solidFill>
            </a:endParaRPr>
          </a:p>
          <a:p>
            <a:pPr marL="285750" indent="-285750" eaLnBrk="1" hangingPunct="1">
              <a:spcBef>
                <a:spcPct val="0"/>
              </a:spcBef>
              <a:defRPr/>
            </a:pPr>
            <a:endParaRPr lang="es-MX" altLang="es-MX" sz="1800" dirty="0" smtClean="0">
              <a:solidFill>
                <a:srgbClr val="0070C0"/>
              </a:solidFill>
            </a:endParaRPr>
          </a:p>
          <a:p>
            <a:pPr eaLnBrk="1" hangingPunct="1">
              <a:spcBef>
                <a:spcPct val="0"/>
              </a:spcBef>
              <a:buNone/>
              <a:defRPr/>
            </a:pPr>
            <a:r>
              <a:rPr lang="es-MX" altLang="es-MX" sz="1800" dirty="0" smtClean="0">
                <a:solidFill>
                  <a:srgbClr val="0070C0"/>
                </a:solidFill>
              </a:rPr>
              <a:t>NOTA: Se continuará con el tema de Datos Personales, pero se dará prioridad al tema de la Nueva Ley de Transparencia</a:t>
            </a:r>
            <a:endParaRPr lang="es-MX" altLang="es-MX" sz="1800" dirty="0">
              <a:solidFill>
                <a:srgbClr val="0070C0"/>
              </a:solidFill>
            </a:endParaRPr>
          </a:p>
          <a:p>
            <a:pPr marL="285750" indent="-285750" eaLnBrk="1" hangingPunct="1">
              <a:spcBef>
                <a:spcPct val="0"/>
              </a:spcBef>
              <a:defRPr/>
            </a:pPr>
            <a:endParaRPr lang="es-MX" altLang="es-MX" sz="1800" dirty="0" smtClean="0">
              <a:solidFill>
                <a:srgbClr val="0070C0"/>
              </a:solidFill>
            </a:endParaRPr>
          </a:p>
        </p:txBody>
      </p:sp>
      <p:sp>
        <p:nvSpPr>
          <p:cNvPr id="4" name="2 Rectángulo"/>
          <p:cNvSpPr/>
          <p:nvPr/>
        </p:nvSpPr>
        <p:spPr>
          <a:xfrm>
            <a:off x="539552" y="1052736"/>
            <a:ext cx="8029400" cy="707886"/>
          </a:xfrm>
          <a:prstGeom prst="rect">
            <a:avLst/>
          </a:prstGeom>
        </p:spPr>
        <p:txBody>
          <a:bodyPr wrap="square">
            <a:spAutoFit/>
          </a:bodyPr>
          <a:lstStyle/>
          <a:p>
            <a:pPr algn="ctr">
              <a:spcBef>
                <a:spcPct val="0"/>
              </a:spcBef>
              <a:buNone/>
              <a:defRPr/>
            </a:pPr>
            <a:r>
              <a:rPr lang="es-MX" alt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Requisitos para solicitar cursos </a:t>
            </a:r>
            <a:r>
              <a:rPr lang="es-MX" altLang="es-MX" sz="2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específicos para los </a:t>
            </a:r>
            <a:r>
              <a:rPr lang="es-MX" alt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Entes por el INFODF:</a:t>
            </a:r>
          </a:p>
        </p:txBody>
      </p:sp>
      <p:sp>
        <p:nvSpPr>
          <p:cNvPr id="5" name="4 Rectángulo"/>
          <p:cNvSpPr/>
          <p:nvPr/>
        </p:nvSpPr>
        <p:spPr>
          <a:xfrm>
            <a:off x="180528" y="6120985"/>
            <a:ext cx="9144000" cy="369332"/>
          </a:xfrm>
          <a:prstGeom prst="rect">
            <a:avLst/>
          </a:prstGeom>
        </p:spPr>
        <p:txBody>
          <a:bodyPr wrap="square">
            <a:spAutoFit/>
          </a:bodyPr>
          <a:lstStyle/>
          <a:p>
            <a:pPr algn="ctr">
              <a:spcBef>
                <a:spcPct val="0"/>
              </a:spcBef>
              <a:buNone/>
              <a:defRPr/>
            </a:pPr>
            <a:r>
              <a:rPr lang="es-MX" altLang="es-MX" b="1" dirty="0" smtClean="0">
                <a:solidFill>
                  <a:srgbClr val="0070C0"/>
                </a:solidFill>
              </a:rPr>
              <a:t>En caso de que no haya registros en el Sistema de Capacitación se cancelará el curso</a:t>
            </a:r>
            <a:endParaRPr lang="es-MX" altLang="es-MX" b="1" dirty="0">
              <a:solidFill>
                <a:srgbClr val="0070C0"/>
              </a:solidFill>
            </a:endParaRPr>
          </a:p>
        </p:txBody>
      </p:sp>
    </p:spTree>
    <p:extLst>
      <p:ext uri="{BB962C8B-B14F-4D97-AF65-F5344CB8AC3E}">
        <p14:creationId xmlns:p14="http://schemas.microsoft.com/office/powerpoint/2010/main" val="19239563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251520" y="2060848"/>
            <a:ext cx="648072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endParaRPr lang="es-MX" altLang="es-MX" sz="1800" dirty="0" smtClean="0">
              <a:solidFill>
                <a:srgbClr val="0070C0"/>
              </a:solidFill>
            </a:endParaRPr>
          </a:p>
          <a:p>
            <a:pPr algn="just" eaLnBrk="1" hangingPunct="1">
              <a:spcBef>
                <a:spcPct val="0"/>
              </a:spcBef>
              <a:buFontTx/>
              <a:buNone/>
              <a:defRPr/>
            </a:pPr>
            <a:r>
              <a:rPr lang="es-MX" altLang="es-MX" sz="1800" dirty="0" smtClean="0">
                <a:solidFill>
                  <a:srgbClr val="0070C0"/>
                </a:solidFill>
              </a:rPr>
              <a:t>Requisitos:</a:t>
            </a:r>
          </a:p>
          <a:p>
            <a:pPr algn="just" eaLnBrk="1" hangingPunct="1">
              <a:spcBef>
                <a:spcPct val="0"/>
              </a:spcBef>
              <a:buFontTx/>
              <a:buNone/>
              <a:defRPr/>
            </a:pPr>
            <a:endParaRPr lang="es-MX" altLang="es-MX" sz="1800" dirty="0" smtClean="0">
              <a:solidFill>
                <a:srgbClr val="0070C0"/>
              </a:solidFill>
            </a:endParaRPr>
          </a:p>
          <a:p>
            <a:pPr marL="285750" indent="-285750" algn="just" eaLnBrk="1" hangingPunct="1">
              <a:spcBef>
                <a:spcPct val="0"/>
              </a:spcBef>
              <a:defRPr/>
            </a:pPr>
            <a:r>
              <a:rPr lang="es-MX" altLang="es-MX" sz="1800" dirty="0" smtClean="0">
                <a:solidFill>
                  <a:srgbClr val="0070C0"/>
                </a:solidFill>
              </a:rPr>
              <a:t>Informar a la DCCT por oficio la fecha de realización del curso.</a:t>
            </a:r>
          </a:p>
          <a:p>
            <a:pPr marL="285750" indent="-285750" algn="just" eaLnBrk="1" hangingPunct="1">
              <a:spcBef>
                <a:spcPct val="0"/>
              </a:spcBef>
              <a:defRPr/>
            </a:pPr>
            <a:r>
              <a:rPr lang="es-MX" altLang="es-MX" sz="1800" dirty="0" smtClean="0">
                <a:solidFill>
                  <a:srgbClr val="0070C0"/>
                </a:solidFill>
              </a:rPr>
              <a:t>Que los participantes se registren en el Sistema de Capacitación.</a:t>
            </a:r>
          </a:p>
          <a:p>
            <a:pPr marL="285750" indent="-285750" algn="just" eaLnBrk="1" hangingPunct="1">
              <a:spcBef>
                <a:spcPct val="0"/>
              </a:spcBef>
              <a:defRPr/>
            </a:pPr>
            <a:r>
              <a:rPr lang="es-MX" altLang="es-MX" sz="1800" dirty="0" smtClean="0">
                <a:solidFill>
                  <a:srgbClr val="0070C0"/>
                </a:solidFill>
              </a:rPr>
              <a:t>Llevar a cabo la logística del evento.</a:t>
            </a:r>
          </a:p>
          <a:p>
            <a:pPr marL="285750" indent="-285750" algn="just" eaLnBrk="1" hangingPunct="1">
              <a:spcBef>
                <a:spcPct val="0"/>
              </a:spcBef>
              <a:defRPr/>
            </a:pPr>
            <a:r>
              <a:rPr lang="es-MX" altLang="es-MX" sz="1800" dirty="0" smtClean="0">
                <a:solidFill>
                  <a:srgbClr val="0070C0"/>
                </a:solidFill>
              </a:rPr>
              <a:t>LA DCCT aplicará la evaluación de enseñanza aprendizaje.</a:t>
            </a:r>
          </a:p>
          <a:p>
            <a:pPr algn="just" eaLnBrk="1" hangingPunct="1">
              <a:spcBef>
                <a:spcPct val="0"/>
              </a:spcBef>
              <a:buFontTx/>
              <a:buNone/>
              <a:defRPr/>
            </a:pPr>
            <a:endParaRPr lang="es-MX" altLang="es-MX" sz="1800" dirty="0" smtClean="0">
              <a:solidFill>
                <a:srgbClr val="0070C0"/>
              </a:solidFill>
            </a:endParaRPr>
          </a:p>
        </p:txBody>
      </p:sp>
      <p:sp>
        <p:nvSpPr>
          <p:cNvPr id="4" name="4 Rectángulo"/>
          <p:cNvSpPr/>
          <p:nvPr/>
        </p:nvSpPr>
        <p:spPr>
          <a:xfrm>
            <a:off x="1756421" y="1025366"/>
            <a:ext cx="5487143" cy="707886"/>
          </a:xfrm>
          <a:prstGeom prst="rect">
            <a:avLst/>
          </a:prstGeom>
        </p:spPr>
        <p:txBody>
          <a:bodyPr wrap="square">
            <a:spAutoFit/>
          </a:bodyPr>
          <a:lstStyle/>
          <a:p>
            <a:pPr algn="ctr">
              <a:spcBef>
                <a:spcPct val="0"/>
              </a:spcBef>
              <a:defRPr/>
            </a:pPr>
            <a:r>
              <a:rPr lang="es-MX" alt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Cursos impartidos por instructores internos (FORI)</a:t>
            </a:r>
          </a:p>
        </p:txBody>
      </p:sp>
      <p:pic>
        <p:nvPicPr>
          <p:cNvPr id="12290" name="Picture 2" descr="https://image.freepik.com/free-icon/teacher-lecture-in-front-an-auditory_318-5877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387760"/>
            <a:ext cx="1968153" cy="196815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11560" y="5373216"/>
            <a:ext cx="7992888" cy="1200329"/>
          </a:xfrm>
          <a:prstGeom prst="rect">
            <a:avLst/>
          </a:prstGeom>
        </p:spPr>
        <p:txBody>
          <a:bodyPr wrap="square">
            <a:spAutoFit/>
          </a:bodyPr>
          <a:lstStyle/>
          <a:p>
            <a:pPr marL="285750" indent="-285750">
              <a:spcBef>
                <a:spcPct val="0"/>
              </a:spcBef>
              <a:defRPr/>
            </a:pPr>
            <a:r>
              <a:rPr lang="es-MX" altLang="es-MX" dirty="0" smtClean="0">
                <a:solidFill>
                  <a:srgbClr val="0070C0"/>
                </a:solidFill>
              </a:rPr>
              <a:t>Los instructores formados pueden dar los cursos de la Nueva Ley y de la Ley de Protección de Datos Personales para el Distrito Federal</a:t>
            </a:r>
          </a:p>
          <a:p>
            <a:pPr marL="285750" indent="-285750">
              <a:spcBef>
                <a:spcPct val="0"/>
              </a:spcBef>
              <a:defRPr/>
            </a:pPr>
            <a:endParaRPr lang="es-MX" altLang="es-MX" dirty="0">
              <a:solidFill>
                <a:srgbClr val="0070C0"/>
              </a:solidFill>
            </a:endParaRPr>
          </a:p>
          <a:p>
            <a:pPr marL="285750" indent="-285750">
              <a:spcBef>
                <a:spcPct val="0"/>
              </a:spcBef>
              <a:defRPr/>
            </a:pPr>
            <a:r>
              <a:rPr lang="es-MX" altLang="es-MX" dirty="0" smtClean="0">
                <a:solidFill>
                  <a:srgbClr val="0070C0"/>
                </a:solidFill>
              </a:rPr>
              <a:t>		</a:t>
            </a:r>
            <a:endParaRPr lang="es-MX" altLang="es-MX" dirty="0">
              <a:solidFill>
                <a:srgbClr val="0070C0"/>
              </a:solidFill>
            </a:endParaRPr>
          </a:p>
        </p:txBody>
      </p:sp>
    </p:spTree>
    <p:extLst>
      <p:ext uri="{BB962C8B-B14F-4D97-AF65-F5344CB8AC3E}">
        <p14:creationId xmlns:p14="http://schemas.microsoft.com/office/powerpoint/2010/main" val="9263176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Rectángulo"/>
          <p:cNvSpPr/>
          <p:nvPr/>
        </p:nvSpPr>
        <p:spPr>
          <a:xfrm>
            <a:off x="841861" y="3789040"/>
            <a:ext cx="8131249" cy="2308324"/>
          </a:xfrm>
          <a:prstGeom prst="rect">
            <a:avLst/>
          </a:prstGeom>
        </p:spPr>
        <p:txBody>
          <a:bodyPr wrap="square">
            <a:spAutoFit/>
          </a:bodyPr>
          <a:lstStyle/>
          <a:p>
            <a:pPr eaLnBrk="1" hangingPunct="1">
              <a:defRPr/>
            </a:pPr>
            <a:endParaRPr lang="es-MX" sz="2400" dirty="0" smtClean="0">
              <a:solidFill>
                <a:srgbClr val="0070C0"/>
              </a:solidFill>
            </a:endParaRPr>
          </a:p>
          <a:p>
            <a:pPr marL="342900" indent="-342900" eaLnBrk="1" hangingPunct="1">
              <a:buFont typeface="Arial" panose="020B0604020202020204" pitchFamily="34" charset="0"/>
              <a:buChar char="•"/>
              <a:defRPr/>
            </a:pPr>
            <a:r>
              <a:rPr lang="es-MX" sz="2400" dirty="0" smtClean="0">
                <a:solidFill>
                  <a:srgbClr val="0070C0"/>
                </a:solidFill>
              </a:rPr>
              <a:t>Estará disponible antes de concluir el año.</a:t>
            </a:r>
          </a:p>
          <a:p>
            <a:pPr marL="342900" indent="-342900" eaLnBrk="1" hangingPunct="1">
              <a:buFont typeface="Arial" panose="020B0604020202020204" pitchFamily="34" charset="0"/>
              <a:buChar char="•"/>
              <a:defRPr/>
            </a:pPr>
            <a:r>
              <a:rPr lang="es-MX" sz="2400" dirty="0" smtClean="0">
                <a:solidFill>
                  <a:srgbClr val="0070C0"/>
                </a:solidFill>
              </a:rPr>
              <a:t>Capacitar al personal de estructura a más tardar el 30 de marzo de 2017</a:t>
            </a:r>
          </a:p>
          <a:p>
            <a:pPr marL="342900" indent="-342900" eaLnBrk="1" hangingPunct="1">
              <a:buFont typeface="Arial" panose="020B0604020202020204" pitchFamily="34" charset="0"/>
              <a:buChar char="•"/>
              <a:defRPr/>
            </a:pPr>
            <a:r>
              <a:rPr lang="es-MX" sz="2400" dirty="0" smtClean="0">
                <a:solidFill>
                  <a:srgbClr val="0070C0"/>
                </a:solidFill>
              </a:rPr>
              <a:t>Se hará entrega de un nuevo certificado a las instituciones.</a:t>
            </a:r>
          </a:p>
          <a:p>
            <a:pPr eaLnBrk="1" hangingPunct="1">
              <a:defRPr/>
            </a:pPr>
            <a:endParaRPr lang="es-MX" sz="2400" dirty="0">
              <a:solidFill>
                <a:srgbClr val="0070C0"/>
              </a:solidFill>
            </a:endParaRPr>
          </a:p>
        </p:txBody>
      </p:sp>
      <p:sp>
        <p:nvSpPr>
          <p:cNvPr id="4" name="2 Rectángulo"/>
          <p:cNvSpPr/>
          <p:nvPr/>
        </p:nvSpPr>
        <p:spPr>
          <a:xfrm>
            <a:off x="3059832" y="1268760"/>
            <a:ext cx="3002745" cy="400110"/>
          </a:xfrm>
          <a:prstGeom prst="rect">
            <a:avLst/>
          </a:prstGeom>
        </p:spPr>
        <p:txBody>
          <a:bodyPr wrap="none">
            <a:spAutoFit/>
          </a:bodyPr>
          <a:lstStyle/>
          <a:p>
            <a:pPr algn="ctr">
              <a:defRPr/>
            </a:pPr>
            <a:r>
              <a:rPr lang="es-MX" sz="2000" b="1" dirty="0">
                <a:solidFill>
                  <a:schemeClr val="tx2">
                    <a:lumMod val="75000"/>
                  </a:schemeClr>
                </a:solidFill>
                <a:effectLst>
                  <a:outerShdw blurRad="38100" dist="38100" dir="2700000" algn="tl">
                    <a:srgbClr val="000000">
                      <a:alpha val="43137"/>
                    </a:srgbClr>
                  </a:outerShdw>
                </a:effectLst>
                <a:latin typeface="Century Gothic" pitchFamily="34" charset="0"/>
              </a:rPr>
              <a:t>Modalidad a distancia</a:t>
            </a:r>
          </a:p>
        </p:txBody>
      </p:sp>
      <p:pic>
        <p:nvPicPr>
          <p:cNvPr id="5" name="Picture 2" descr="http://negociosdineroyfranquicias.com/wp-content/uploads/2012/09/cursos-cortos-onli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052736"/>
            <a:ext cx="2168862" cy="14401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l="14485" t="16800" r="55275" b="16000"/>
          <a:stretch>
            <a:fillRect/>
          </a:stretch>
        </p:blipFill>
        <p:spPr bwMode="auto">
          <a:xfrm>
            <a:off x="545213" y="1052736"/>
            <a:ext cx="14398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123728" y="3061081"/>
            <a:ext cx="4607928" cy="523220"/>
          </a:xfrm>
          <a:prstGeom prst="rect">
            <a:avLst/>
          </a:prstGeom>
        </p:spPr>
        <p:txBody>
          <a:bodyPr wrap="none">
            <a:spAutoFit/>
          </a:bodyPr>
          <a:lstStyle/>
          <a:p>
            <a:pPr algn="ctr">
              <a:defRPr/>
            </a:pPr>
            <a:r>
              <a:rPr lang="es-MX" sz="2800" dirty="0">
                <a:solidFill>
                  <a:srgbClr val="0070C0"/>
                </a:solidFill>
              </a:rPr>
              <a:t>Curso </a:t>
            </a:r>
            <a:r>
              <a:rPr lang="es-MX" sz="2800" dirty="0" smtClean="0">
                <a:solidFill>
                  <a:srgbClr val="0070C0"/>
                </a:solidFill>
              </a:rPr>
              <a:t>en línea de </a:t>
            </a:r>
            <a:r>
              <a:rPr lang="es-MX" sz="2800" dirty="0">
                <a:solidFill>
                  <a:srgbClr val="0070C0"/>
                </a:solidFill>
              </a:rPr>
              <a:t>la Nueva Ley</a:t>
            </a:r>
          </a:p>
        </p:txBody>
      </p:sp>
    </p:spTree>
    <p:extLst>
      <p:ext uri="{BB962C8B-B14F-4D97-AF65-F5344CB8AC3E}">
        <p14:creationId xmlns:p14="http://schemas.microsoft.com/office/powerpoint/2010/main" val="34111226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2"/>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Rectángulo"/>
          <p:cNvSpPr>
            <a:spLocks noChangeArrowheads="1"/>
          </p:cNvSpPr>
          <p:nvPr/>
        </p:nvSpPr>
        <p:spPr bwMode="auto">
          <a:xfrm>
            <a:off x="-35545" y="4005064"/>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None/>
            </a:pPr>
            <a:r>
              <a:rPr lang="es-MX" altLang="es-MX"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cs typeface="+mn-cs"/>
              </a:rPr>
              <a:t>Certificados y Constancias de Vigencia 100% Capacitados</a:t>
            </a:r>
          </a:p>
        </p:txBody>
      </p:sp>
    </p:spTree>
    <p:extLst>
      <p:ext uri="{BB962C8B-B14F-4D97-AF65-F5344CB8AC3E}">
        <p14:creationId xmlns:p14="http://schemas.microsoft.com/office/powerpoint/2010/main" val="28372799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656" y="998770"/>
            <a:ext cx="7924800" cy="708025"/>
          </a:xfrm>
          <a:prstGeom prst="rect">
            <a:avLst/>
          </a:prstGeom>
          <a:noFill/>
        </p:spPr>
        <p:txBody>
          <a:bodyPr>
            <a:normAutofit fontScale="62500" lnSpcReduction="20000"/>
          </a:bodyPr>
          <a:lstStyle/>
          <a:p>
            <a:pPr algn="ctr" eaLnBrk="1" fontAlgn="auto" hangingPunct="1">
              <a:spcBef>
                <a:spcPts val="0"/>
              </a:spcBef>
              <a:spcAft>
                <a:spcPts val="0"/>
              </a:spcAft>
              <a:defRPr/>
            </a:pPr>
            <a:r>
              <a:rPr lang="es-ES" sz="4000" b="1" dirty="0">
                <a:solidFill>
                  <a:srgbClr val="002060"/>
                </a:solidFill>
                <a:effectLst>
                  <a:reflection blurRad="6350" stA="55000" endA="300" endPos="45500" dir="5400000" sy="-100000" algn="bl" rotWithShape="0"/>
                </a:effectLst>
                <a:latin typeface="+mn-lt"/>
              </a:rPr>
              <a:t>CONSTANCIAS DE VIGENCIA Y CERTIFICADOS 100% </a:t>
            </a:r>
            <a:r>
              <a:rPr lang="es-ES" sz="4000" b="1" dirty="0" smtClean="0">
                <a:solidFill>
                  <a:srgbClr val="002060"/>
                </a:solidFill>
                <a:effectLst>
                  <a:reflection blurRad="6350" stA="55000" endA="300" endPos="45500" dir="5400000" sy="-100000" algn="bl" rotWithShape="0"/>
                </a:effectLst>
                <a:latin typeface="+mn-lt"/>
              </a:rPr>
              <a:t>CAPACITADOS 2016</a:t>
            </a:r>
            <a:endParaRPr lang="es-ES" sz="4000" b="1" dirty="0">
              <a:solidFill>
                <a:srgbClr val="002060"/>
              </a:solidFill>
              <a:effectLst>
                <a:reflection blurRad="6350" stA="55000" endA="300" endPos="45500" dir="5400000" sy="-100000" algn="bl" rotWithShape="0"/>
              </a:effectLst>
              <a:latin typeface="+mn-lt"/>
            </a:endParaRPr>
          </a:p>
        </p:txBody>
      </p:sp>
      <p:cxnSp>
        <p:nvCxnSpPr>
          <p:cNvPr id="3" name="Straight Connector 9"/>
          <p:cNvCxnSpPr/>
          <p:nvPr/>
        </p:nvCxnSpPr>
        <p:spPr>
          <a:xfrm>
            <a:off x="-36512" y="1778025"/>
            <a:ext cx="5257800" cy="1587"/>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4" name="Group 25"/>
          <p:cNvGrpSpPr>
            <a:grpSpLocks/>
          </p:cNvGrpSpPr>
          <p:nvPr/>
        </p:nvGrpSpPr>
        <p:grpSpPr bwMode="auto">
          <a:xfrm>
            <a:off x="3109795" y="1545403"/>
            <a:ext cx="2057400" cy="2708275"/>
            <a:chOff x="762000" y="1557456"/>
            <a:chExt cx="2057400" cy="2708593"/>
          </a:xfrm>
        </p:grpSpPr>
        <p:sp>
          <p:nvSpPr>
            <p:cNvPr id="5"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t>             </a:t>
              </a:r>
            </a:p>
          </p:txBody>
        </p:sp>
        <p:sp>
          <p:nvSpPr>
            <p:cNvPr id="6" name="TextBox 13"/>
            <p:cNvSpPr txBox="1"/>
            <p:nvPr/>
          </p:nvSpPr>
          <p:spPr>
            <a:xfrm>
              <a:off x="1121392" y="1557456"/>
              <a:ext cx="1219200" cy="2708593"/>
            </a:xfrm>
            <a:prstGeom prst="rect">
              <a:avLst/>
            </a:prstGeom>
            <a:noFill/>
          </p:spPr>
          <p:txBody>
            <a:bodyPr>
              <a:spAutoFit/>
            </a:bodyPr>
            <a:lstStyle/>
            <a:p>
              <a:pPr eaLnBrk="1" fontAlgn="auto" hangingPunct="1">
                <a:spcBef>
                  <a:spcPts val="0"/>
                </a:spcBef>
                <a:spcAft>
                  <a:spcPts val="0"/>
                </a:spcAft>
                <a:defRPr/>
              </a:pPr>
              <a:r>
                <a:rPr lang="es-ES" sz="17000" b="1" dirty="0" smtClean="0">
                  <a:solidFill>
                    <a:srgbClr val="F26200">
                      <a:alpha val="40000"/>
                    </a:srgbClr>
                  </a:solidFill>
                  <a:latin typeface="+mj-lt"/>
                  <a:cs typeface="Arial" panose="020B0604020202020204" pitchFamily="34" charset="0"/>
                </a:rPr>
                <a:t>2</a:t>
              </a:r>
              <a:endParaRPr lang="es-ES" sz="17000" b="1" dirty="0">
                <a:solidFill>
                  <a:srgbClr val="F26200">
                    <a:alpha val="40000"/>
                  </a:srgbClr>
                </a:solidFill>
                <a:latin typeface="+mj-lt"/>
                <a:cs typeface="Arial" panose="020B0604020202020204" pitchFamily="34" charset="0"/>
              </a:endParaRPr>
            </a:p>
          </p:txBody>
        </p:sp>
        <p:sp>
          <p:nvSpPr>
            <p:cNvPr id="7" name="TextBox 12"/>
            <p:cNvSpPr txBox="1"/>
            <p:nvPr/>
          </p:nvSpPr>
          <p:spPr>
            <a:xfrm>
              <a:off x="823912" y="2667248"/>
              <a:ext cx="1930400" cy="978015"/>
            </a:xfrm>
            <a:prstGeom prst="rect">
              <a:avLst/>
            </a:prstGeom>
            <a:noFill/>
          </p:spPr>
          <p:txBody>
            <a:bodyPr>
              <a:normAutofit/>
            </a:bodyPr>
            <a:lstStyle/>
            <a:p>
              <a:pPr algn="ctr" eaLnBrk="1" fontAlgn="auto" hangingPunct="1">
                <a:lnSpc>
                  <a:spcPct val="80000"/>
                </a:lnSpc>
                <a:spcBef>
                  <a:spcPts val="0"/>
                </a:spcBef>
                <a:spcAft>
                  <a:spcPts val="0"/>
                </a:spcAft>
                <a:defRPr/>
              </a:pPr>
              <a:r>
                <a:rPr lang="es-ES" sz="2800" b="1" spc="60" dirty="0">
                  <a:solidFill>
                    <a:schemeClr val="bg1"/>
                  </a:solidFill>
                  <a:effectLst>
                    <a:outerShdw blurRad="50800" dist="25400" dir="5400000" algn="t" rotWithShape="0">
                      <a:prstClr val="black">
                        <a:alpha val="15000"/>
                      </a:prstClr>
                    </a:outerShdw>
                  </a:effectLst>
                  <a:latin typeface="+mn-lt"/>
                </a:rPr>
                <a:t>Ética Pública</a:t>
              </a:r>
              <a:endParaRPr lang="es-ES" sz="2000" b="1" dirty="0">
                <a:solidFill>
                  <a:schemeClr val="bg1"/>
                </a:solidFill>
                <a:effectLst>
                  <a:outerShdw blurRad="50800" dist="25400" dir="5400000" algn="t" rotWithShape="0">
                    <a:prstClr val="black">
                      <a:alpha val="15000"/>
                    </a:prstClr>
                  </a:outerShdw>
                </a:effectLst>
                <a:latin typeface="+mn-lt"/>
              </a:endParaRPr>
            </a:p>
          </p:txBody>
        </p:sp>
      </p:grpSp>
      <p:grpSp>
        <p:nvGrpSpPr>
          <p:cNvPr id="8" name="Group 22"/>
          <p:cNvGrpSpPr>
            <a:grpSpLocks/>
          </p:cNvGrpSpPr>
          <p:nvPr/>
        </p:nvGrpSpPr>
        <p:grpSpPr bwMode="auto">
          <a:xfrm>
            <a:off x="2083748" y="4534041"/>
            <a:ext cx="2057400" cy="2057158"/>
            <a:chOff x="3543300" y="1946209"/>
            <a:chExt cx="2057400" cy="2057400"/>
          </a:xfrm>
        </p:grpSpPr>
        <p:sp>
          <p:nvSpPr>
            <p:cNvPr id="9"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t>             </a:t>
              </a:r>
            </a:p>
          </p:txBody>
        </p:sp>
        <p:sp>
          <p:nvSpPr>
            <p:cNvPr id="11" name="TextBox 15"/>
            <p:cNvSpPr txBox="1"/>
            <p:nvPr/>
          </p:nvSpPr>
          <p:spPr>
            <a:xfrm>
              <a:off x="3602038" y="2701735"/>
              <a:ext cx="1930400" cy="665241"/>
            </a:xfrm>
            <a:prstGeom prst="rect">
              <a:avLst/>
            </a:prstGeom>
            <a:noFill/>
          </p:spPr>
          <p:txBody>
            <a:bodyPr/>
            <a:lstStyle/>
            <a:p>
              <a:pPr algn="ctr" eaLnBrk="1" fontAlgn="auto" hangingPunct="1">
                <a:lnSpc>
                  <a:spcPct val="80000"/>
                </a:lnSpc>
                <a:spcBef>
                  <a:spcPts val="0"/>
                </a:spcBef>
                <a:spcAft>
                  <a:spcPts val="0"/>
                </a:spcAft>
                <a:defRPr/>
              </a:pPr>
              <a:r>
                <a:rPr lang="es-ES" sz="2800" b="1" spc="60" dirty="0">
                  <a:solidFill>
                    <a:schemeClr val="bg1"/>
                  </a:solidFill>
                  <a:effectLst>
                    <a:outerShdw blurRad="50800" dist="25400" dir="5400000" algn="t" rotWithShape="0">
                      <a:prstClr val="black">
                        <a:alpha val="15000"/>
                      </a:prstClr>
                    </a:outerShdw>
                  </a:effectLst>
                  <a:latin typeface="+mn-lt"/>
                </a:rPr>
                <a:t>LTAIPDF</a:t>
              </a:r>
            </a:p>
          </p:txBody>
        </p:sp>
      </p:grpSp>
      <p:grpSp>
        <p:nvGrpSpPr>
          <p:cNvPr id="12" name="Group 23"/>
          <p:cNvGrpSpPr>
            <a:grpSpLocks/>
          </p:cNvGrpSpPr>
          <p:nvPr/>
        </p:nvGrpSpPr>
        <p:grpSpPr bwMode="auto">
          <a:xfrm>
            <a:off x="467544" y="1584821"/>
            <a:ext cx="2057400" cy="2708275"/>
            <a:chOff x="6324600" y="1587511"/>
            <a:chExt cx="2057400" cy="2708593"/>
          </a:xfrm>
        </p:grpSpPr>
        <p:sp>
          <p:nvSpPr>
            <p:cNvPr id="13" name="Oval 4"/>
            <p:cNvSpPr/>
            <p:nvPr/>
          </p:nvSpPr>
          <p:spPr>
            <a:xfrm>
              <a:off x="6324600" y="1954267"/>
              <a:ext cx="2057400" cy="2056053"/>
            </a:xfrm>
            <a:prstGeom prst="ellipse">
              <a:avLst/>
            </a:prstGeom>
            <a:solidFill>
              <a:srgbClr val="7030A0"/>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a:t>             </a:t>
              </a:r>
            </a:p>
          </p:txBody>
        </p:sp>
        <p:sp>
          <p:nvSpPr>
            <p:cNvPr id="14" name="TextBox 16"/>
            <p:cNvSpPr txBox="1"/>
            <p:nvPr/>
          </p:nvSpPr>
          <p:spPr>
            <a:xfrm>
              <a:off x="6721604" y="1587511"/>
              <a:ext cx="1219200" cy="2708593"/>
            </a:xfrm>
            <a:prstGeom prst="rect">
              <a:avLst/>
            </a:prstGeom>
            <a:noFill/>
          </p:spPr>
          <p:txBody>
            <a:bodyPr>
              <a:spAutoFit/>
            </a:bodyPr>
            <a:lstStyle/>
            <a:p>
              <a:pPr eaLnBrk="1" fontAlgn="auto" hangingPunct="1">
                <a:spcBef>
                  <a:spcPts val="0"/>
                </a:spcBef>
                <a:spcAft>
                  <a:spcPts val="0"/>
                </a:spcAft>
                <a:defRPr/>
              </a:pPr>
              <a:r>
                <a:rPr lang="es-ES" sz="17000" b="1" dirty="0" smtClean="0">
                  <a:solidFill>
                    <a:srgbClr val="660066">
                      <a:alpha val="64000"/>
                    </a:srgbClr>
                  </a:solidFill>
                  <a:latin typeface="+mj-lt"/>
                  <a:cs typeface="Arial" panose="020B0604020202020204" pitchFamily="34" charset="0"/>
                </a:rPr>
                <a:t>1</a:t>
              </a:r>
              <a:endParaRPr lang="es-ES" sz="17000" b="1" dirty="0">
                <a:solidFill>
                  <a:srgbClr val="660066">
                    <a:alpha val="64000"/>
                  </a:srgbClr>
                </a:solidFill>
                <a:latin typeface="+mj-lt"/>
                <a:cs typeface="Arial" panose="020B0604020202020204" pitchFamily="34" charset="0"/>
              </a:endParaRPr>
            </a:p>
          </p:txBody>
        </p:sp>
        <p:sp>
          <p:nvSpPr>
            <p:cNvPr id="15" name="TextBox 17"/>
            <p:cNvSpPr txBox="1"/>
            <p:nvPr/>
          </p:nvSpPr>
          <p:spPr>
            <a:xfrm>
              <a:off x="6411913" y="2835433"/>
              <a:ext cx="1930400" cy="665241"/>
            </a:xfrm>
            <a:prstGeom prst="rect">
              <a:avLst/>
            </a:prstGeom>
            <a:noFill/>
          </p:spPr>
          <p:txBody>
            <a:bodyPr>
              <a:normAutofit/>
            </a:bodyPr>
            <a:lstStyle/>
            <a:p>
              <a:pPr algn="ctr" eaLnBrk="1" fontAlgn="auto" hangingPunct="1">
                <a:lnSpc>
                  <a:spcPct val="80000"/>
                </a:lnSpc>
                <a:spcBef>
                  <a:spcPts val="0"/>
                </a:spcBef>
                <a:spcAft>
                  <a:spcPts val="0"/>
                </a:spcAft>
                <a:defRPr/>
              </a:pPr>
              <a:r>
                <a:rPr lang="es-ES" sz="3600" b="1" spc="60" dirty="0">
                  <a:solidFill>
                    <a:schemeClr val="accent6">
                      <a:lumMod val="40000"/>
                      <a:lumOff val="60000"/>
                    </a:schemeClr>
                  </a:solidFill>
                  <a:effectLst>
                    <a:outerShdw blurRad="50800" dist="25400" dir="5400000" algn="t" rotWithShape="0">
                      <a:prstClr val="black">
                        <a:alpha val="15000"/>
                      </a:prstClr>
                    </a:outerShdw>
                  </a:effectLst>
                  <a:latin typeface="+mn-lt"/>
                </a:rPr>
                <a:t>LPDPDF</a:t>
              </a:r>
              <a:endParaRPr lang="es-ES" sz="3600" b="1" dirty="0">
                <a:solidFill>
                  <a:schemeClr val="accent6">
                    <a:lumMod val="40000"/>
                    <a:lumOff val="60000"/>
                  </a:schemeClr>
                </a:solidFill>
                <a:effectLst>
                  <a:outerShdw blurRad="50800" dist="25400" dir="5400000" algn="t" rotWithShape="0">
                    <a:prstClr val="black">
                      <a:alpha val="15000"/>
                    </a:prstClr>
                  </a:outerShdw>
                </a:effectLst>
                <a:latin typeface="+mn-lt"/>
              </a:endParaRPr>
            </a:p>
          </p:txBody>
        </p:sp>
      </p:grpSp>
      <p:sp>
        <p:nvSpPr>
          <p:cNvPr id="16" name="2 Rectángulo"/>
          <p:cNvSpPr>
            <a:spLocks noChangeArrowheads="1"/>
          </p:cNvSpPr>
          <p:nvPr/>
        </p:nvSpPr>
        <p:spPr bwMode="auto">
          <a:xfrm>
            <a:off x="5807219" y="1962703"/>
            <a:ext cx="29861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s-MX" altLang="es-MX" sz="1800" dirty="0">
                <a:solidFill>
                  <a:srgbClr val="0070C0"/>
                </a:solidFill>
              </a:rPr>
              <a:t>Los criterios, requisitos y el calendario para la entrega de documentación se encuentran en la página de la RETAIP: </a:t>
            </a:r>
          </a:p>
        </p:txBody>
      </p:sp>
      <p:sp>
        <p:nvSpPr>
          <p:cNvPr id="17" name="Rectángulo 16"/>
          <p:cNvSpPr/>
          <p:nvPr/>
        </p:nvSpPr>
        <p:spPr>
          <a:xfrm>
            <a:off x="4424595" y="5239454"/>
            <a:ext cx="4226642" cy="923330"/>
          </a:xfrm>
          <a:prstGeom prst="rect">
            <a:avLst/>
          </a:prstGeom>
        </p:spPr>
        <p:txBody>
          <a:bodyPr wrap="square">
            <a:spAutoFit/>
          </a:bodyPr>
          <a:lstStyle/>
          <a:p>
            <a:pPr>
              <a:spcBef>
                <a:spcPct val="0"/>
              </a:spcBef>
            </a:pPr>
            <a:r>
              <a:rPr lang="es-MX" altLang="es-MX" b="1" dirty="0" smtClean="0">
                <a:solidFill>
                  <a:schemeClr val="accent6">
                    <a:lumMod val="50000"/>
                  </a:schemeClr>
                </a:solidFill>
              </a:rPr>
              <a:t>En el caso de la Nueva Ley de Transparencia, no se tomara en cuenta para los índices para 2016.</a:t>
            </a:r>
            <a:endParaRPr lang="es-MX" altLang="es-MX" sz="2400" b="1" dirty="0">
              <a:solidFill>
                <a:schemeClr val="accent6">
                  <a:lumMod val="50000"/>
                </a:schemeClr>
              </a:solidFill>
            </a:endParaRPr>
          </a:p>
        </p:txBody>
      </p:sp>
      <p:sp>
        <p:nvSpPr>
          <p:cNvPr id="18" name="Rectángulo 17"/>
          <p:cNvSpPr/>
          <p:nvPr/>
        </p:nvSpPr>
        <p:spPr>
          <a:xfrm>
            <a:off x="4688387" y="3849793"/>
            <a:ext cx="4361963" cy="369332"/>
          </a:xfrm>
          <a:prstGeom prst="rect">
            <a:avLst/>
          </a:prstGeom>
        </p:spPr>
        <p:txBody>
          <a:bodyPr wrap="none">
            <a:spAutoFit/>
          </a:bodyPr>
          <a:lstStyle/>
          <a:p>
            <a:pPr>
              <a:spcBef>
                <a:spcPct val="0"/>
              </a:spcBef>
            </a:pPr>
            <a:r>
              <a:rPr lang="es-MX" altLang="es-MX" b="1" dirty="0">
                <a:solidFill>
                  <a:schemeClr val="accent6">
                    <a:lumMod val="50000"/>
                  </a:schemeClr>
                </a:solidFill>
              </a:rPr>
              <a:t>http://www.cevat.org.mx/retaip/index.php</a:t>
            </a:r>
            <a:endParaRPr lang="es-MX" altLang="es-MX" sz="2400" b="1" dirty="0">
              <a:solidFill>
                <a:schemeClr val="accent6">
                  <a:lumMod val="50000"/>
                </a:schemeClr>
              </a:solidFill>
            </a:endParaRPr>
          </a:p>
        </p:txBody>
      </p:sp>
    </p:spTree>
    <p:extLst>
      <p:ext uri="{BB962C8B-B14F-4D97-AF65-F5344CB8AC3E}">
        <p14:creationId xmlns:p14="http://schemas.microsoft.com/office/powerpoint/2010/main" val="2718913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Rectángulo"/>
          <p:cNvSpPr/>
          <p:nvPr/>
        </p:nvSpPr>
        <p:spPr bwMode="auto">
          <a:xfrm>
            <a:off x="1659452" y="2640680"/>
            <a:ext cx="1328954" cy="461665"/>
          </a:xfrm>
          <a:prstGeom prst="rect">
            <a:avLst/>
          </a:prstGeom>
        </p:spPr>
        <p:txBody>
          <a:bodyPr wrap="none">
            <a:spAutoFit/>
          </a:bodyPr>
          <a:lstStyle/>
          <a:p>
            <a:pPr fontAlgn="auto">
              <a:spcBef>
                <a:spcPts val="0"/>
              </a:spcBef>
              <a:spcAft>
                <a:spcPts val="0"/>
              </a:spcAft>
              <a:defRPr/>
            </a:pPr>
            <a:r>
              <a:rPr lang="es-ES" sz="2400" b="1" dirty="0" smtClean="0">
                <a:solidFill>
                  <a:schemeClr val="accent6">
                    <a:lumMod val="75000"/>
                  </a:schemeClr>
                </a:solidFill>
                <a:latin typeface="+mn-lt"/>
                <a:ea typeface="Batang" pitchFamily="18" charset="-127"/>
              </a:rPr>
              <a:t>59 Entes </a:t>
            </a:r>
            <a:endParaRPr lang="es-ES" sz="2400" b="1" dirty="0">
              <a:solidFill>
                <a:schemeClr val="accent6">
                  <a:lumMod val="75000"/>
                </a:schemeClr>
              </a:solidFill>
              <a:latin typeface="+mn-lt"/>
              <a:ea typeface="Batang" pitchFamily="18" charset="-127"/>
            </a:endParaRPr>
          </a:p>
        </p:txBody>
      </p:sp>
      <p:sp>
        <p:nvSpPr>
          <p:cNvPr id="5" name="11 Rectángulo"/>
          <p:cNvSpPr>
            <a:spLocks noChangeArrowheads="1"/>
          </p:cNvSpPr>
          <p:nvPr/>
        </p:nvSpPr>
        <p:spPr bwMode="auto">
          <a:xfrm>
            <a:off x="6550035" y="2333319"/>
            <a:ext cx="126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MX" sz="2400" b="1" dirty="0" smtClean="0">
                <a:solidFill>
                  <a:srgbClr val="00B050"/>
                </a:solidFill>
                <a:latin typeface="Calibri" pitchFamily="34" charset="0"/>
                <a:ea typeface="Batang" pitchFamily="18" charset="-127"/>
              </a:rPr>
              <a:t>63 Entes</a:t>
            </a:r>
            <a:endParaRPr lang="es-ES" altLang="es-MX" sz="2400" b="1" dirty="0">
              <a:solidFill>
                <a:srgbClr val="00B050"/>
              </a:solidFill>
              <a:latin typeface="Calibri" pitchFamily="34" charset="0"/>
              <a:ea typeface="Batang" pitchFamily="18" charset="-127"/>
            </a:endParaRPr>
          </a:p>
        </p:txBody>
      </p:sp>
      <p:pic>
        <p:nvPicPr>
          <p:cNvPr id="6" name="Picture 2" descr="http://xikin.googlecode.com/svn/trunk/Desarrollo/TT/bin/assets/tacheGran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406" y="2734967"/>
            <a:ext cx="1893821" cy="18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xikin.googlecode.com/svn/trunk/Desarrollo/TT/bin/assets/palomaGran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024" y="2084075"/>
            <a:ext cx="1871597" cy="18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0 Rectángulo"/>
          <p:cNvSpPr/>
          <p:nvPr/>
        </p:nvSpPr>
        <p:spPr>
          <a:xfrm>
            <a:off x="539552" y="848906"/>
            <a:ext cx="8280920" cy="523220"/>
          </a:xfrm>
          <a:prstGeom prst="rect">
            <a:avLst/>
          </a:prstGeom>
        </p:spPr>
        <p:txBody>
          <a:bodyPr wrap="square">
            <a:spAutoFit/>
          </a:bodyPr>
          <a:lstStyle/>
          <a:p>
            <a:pPr algn="ctr">
              <a:defRPr/>
            </a:pPr>
            <a:r>
              <a:rPr lang="es-ES" sz="28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Cobertura de Entes Certificados 2016</a:t>
            </a:r>
            <a:endParaRPr lang="es-ES" sz="28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
        <p:nvSpPr>
          <p:cNvPr id="9" name="11 Rectángulo"/>
          <p:cNvSpPr/>
          <p:nvPr/>
        </p:nvSpPr>
        <p:spPr>
          <a:xfrm>
            <a:off x="6012160" y="4520153"/>
            <a:ext cx="2016224" cy="707886"/>
          </a:xfrm>
          <a:prstGeom prst="rect">
            <a:avLst/>
          </a:prstGeom>
        </p:spPr>
        <p:txBody>
          <a:bodyPr wrap="square">
            <a:spAutoFit/>
          </a:bodyPr>
          <a:lstStyle/>
          <a:p>
            <a:pPr algn="ctr">
              <a:defRPr/>
            </a:pPr>
            <a:r>
              <a:rPr lang="es-ES" sz="4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59 %</a:t>
            </a:r>
            <a:endParaRPr lang="es-ES" sz="40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
        <p:nvSpPr>
          <p:cNvPr id="10" name="11 Rectángulo"/>
          <p:cNvSpPr/>
          <p:nvPr/>
        </p:nvSpPr>
        <p:spPr>
          <a:xfrm>
            <a:off x="323528" y="5446965"/>
            <a:ext cx="3005812" cy="646331"/>
          </a:xfrm>
          <a:prstGeom prst="rect">
            <a:avLst/>
          </a:prstGeom>
        </p:spPr>
        <p:txBody>
          <a:bodyPr wrap="square">
            <a:spAutoFit/>
          </a:bodyPr>
          <a:lstStyle/>
          <a:p>
            <a:pPr algn="ctr">
              <a:defRPr/>
            </a:pPr>
            <a:r>
              <a:rPr lang="es-ES" b="1" dirty="0" smtClean="0">
                <a:solidFill>
                  <a:schemeClr val="tx2">
                    <a:lumMod val="75000"/>
                  </a:schemeClr>
                </a:solidFill>
                <a:effectLst>
                  <a:outerShdw blurRad="38100" dist="38100" dir="2700000" algn="tl">
                    <a:srgbClr val="000000">
                      <a:alpha val="43137"/>
                    </a:srgbClr>
                  </a:outerShdw>
                </a:effectLst>
                <a:latin typeface="Century Gothic" pitchFamily="34" charset="0"/>
              </a:rPr>
              <a:t>2014-</a:t>
            </a:r>
            <a:r>
              <a:rPr lang="es-ES" b="1" dirty="0">
                <a:solidFill>
                  <a:schemeClr val="tx2">
                    <a:lumMod val="75000"/>
                  </a:schemeClr>
                </a:solidFill>
                <a:effectLst>
                  <a:outerShdw blurRad="38100" dist="38100" dir="2700000" algn="tl">
                    <a:srgbClr val="000000">
                      <a:alpha val="43137"/>
                    </a:srgbClr>
                  </a:outerShdw>
                </a:effectLst>
                <a:latin typeface="Century Gothic" pitchFamily="34" charset="0"/>
              </a:rPr>
              <a:t> 73 </a:t>
            </a:r>
            <a:r>
              <a:rPr lang="es-ES" b="1" dirty="0" smtClean="0">
                <a:solidFill>
                  <a:schemeClr val="tx2">
                    <a:lumMod val="75000"/>
                  </a:schemeClr>
                </a:solidFill>
                <a:effectLst>
                  <a:outerShdw blurRad="38100" dist="38100" dir="2700000" algn="tl">
                    <a:srgbClr val="000000">
                      <a:alpha val="43137"/>
                    </a:srgbClr>
                  </a:outerShdw>
                </a:effectLst>
                <a:latin typeface="Century Gothic" pitchFamily="34" charset="0"/>
              </a:rPr>
              <a:t>%</a:t>
            </a:r>
            <a:endParaRPr lang="es-ES" b="1" dirty="0">
              <a:solidFill>
                <a:schemeClr val="tx2">
                  <a:lumMod val="75000"/>
                </a:schemeClr>
              </a:solidFill>
              <a:effectLst>
                <a:outerShdw blurRad="38100" dist="38100" dir="2700000" algn="tl">
                  <a:srgbClr val="000000">
                    <a:alpha val="43137"/>
                  </a:srgbClr>
                </a:outerShdw>
              </a:effectLst>
              <a:latin typeface="Century Gothic" pitchFamily="34" charset="0"/>
            </a:endParaRPr>
          </a:p>
          <a:p>
            <a:pPr algn="ctr">
              <a:defRPr/>
            </a:pPr>
            <a:r>
              <a:rPr lang="es-ES" b="1" dirty="0" smtClean="0">
                <a:solidFill>
                  <a:schemeClr val="tx2">
                    <a:lumMod val="75000"/>
                  </a:schemeClr>
                </a:solidFill>
                <a:effectLst>
                  <a:outerShdw blurRad="38100" dist="38100" dir="2700000" algn="tl">
                    <a:srgbClr val="000000">
                      <a:alpha val="43137"/>
                    </a:srgbClr>
                  </a:outerShdw>
                </a:effectLst>
                <a:latin typeface="Century Gothic" pitchFamily="34" charset="0"/>
              </a:rPr>
              <a:t> 2015-67%</a:t>
            </a:r>
            <a:endParaRPr lang="es-ES"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9813960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107503" y="1196752"/>
            <a:ext cx="903649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smtClean="0">
                <a:solidFill>
                  <a:schemeClr val="tx2"/>
                </a:solidFill>
              </a:rPr>
              <a:t>Reconocimientos del INFODF</a:t>
            </a:r>
            <a:endParaRPr lang="es-ES" altLang="es-MX" sz="2800" dirty="0">
              <a:solidFill>
                <a:schemeClr val="tx2"/>
              </a:solidFill>
            </a:endParaRPr>
          </a:p>
        </p:txBody>
      </p:sp>
      <p:sp>
        <p:nvSpPr>
          <p:cNvPr id="3" name="3 Rectángulo"/>
          <p:cNvSpPr>
            <a:spLocks noChangeArrowheads="1"/>
          </p:cNvSpPr>
          <p:nvPr/>
        </p:nvSpPr>
        <p:spPr bwMode="auto">
          <a:xfrm>
            <a:off x="107505" y="1988840"/>
            <a:ext cx="903649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s-ES" altLang="es-MX" sz="2000" dirty="0" smtClean="0">
                <a:solidFill>
                  <a:srgbClr val="0070C0"/>
                </a:solidFill>
              </a:rPr>
              <a:t>El INFODF entrega 3 reconocimientos:</a:t>
            </a:r>
          </a:p>
          <a:p>
            <a:pPr eaLnBrk="1" hangingPunct="1">
              <a:spcBef>
                <a:spcPct val="0"/>
              </a:spcBef>
              <a:buFontTx/>
              <a:buNone/>
            </a:pPr>
            <a:endParaRPr lang="es-ES" altLang="es-MX" sz="2000" dirty="0">
              <a:solidFill>
                <a:srgbClr val="0070C0"/>
              </a:solidFill>
            </a:endParaRPr>
          </a:p>
          <a:p>
            <a:pPr marL="457200" indent="-457200">
              <a:spcBef>
                <a:spcPct val="0"/>
              </a:spcBef>
              <a:buFont typeface="+mj-lt"/>
              <a:buAutoNum type="arabicPeriod"/>
            </a:pPr>
            <a:r>
              <a:rPr lang="es-ES" altLang="es-MX" sz="2000" dirty="0">
                <a:solidFill>
                  <a:srgbClr val="0070C0"/>
                </a:solidFill>
              </a:rPr>
              <a:t>Reconocimiento al Desempeño Sobresaliente en Capacitación (</a:t>
            </a:r>
            <a:r>
              <a:rPr lang="es-ES" altLang="es-MX" sz="2000" dirty="0" err="1">
                <a:solidFill>
                  <a:srgbClr val="0070C0"/>
                </a:solidFill>
              </a:rPr>
              <a:t>ReDeS</a:t>
            </a:r>
            <a:r>
              <a:rPr lang="es-ES" altLang="es-MX" sz="2000" dirty="0">
                <a:solidFill>
                  <a:srgbClr val="0070C0"/>
                </a:solidFill>
              </a:rPr>
              <a:t>)</a:t>
            </a:r>
          </a:p>
          <a:p>
            <a:pPr marL="457200" indent="-457200">
              <a:spcBef>
                <a:spcPct val="0"/>
              </a:spcBef>
              <a:buFont typeface="+mj-lt"/>
              <a:buAutoNum type="arabicPeriod"/>
            </a:pPr>
            <a:endParaRPr lang="es-ES" altLang="es-MX" sz="2000" dirty="0" smtClean="0">
              <a:solidFill>
                <a:srgbClr val="0070C0"/>
              </a:solidFill>
            </a:endParaRPr>
          </a:p>
          <a:p>
            <a:pPr marL="457200" indent="-457200">
              <a:spcBef>
                <a:spcPct val="0"/>
              </a:spcBef>
              <a:buFont typeface="+mj-lt"/>
              <a:buAutoNum type="arabicPeriod"/>
            </a:pPr>
            <a:r>
              <a:rPr lang="es-ES" altLang="es-MX" sz="2000" dirty="0" smtClean="0">
                <a:solidFill>
                  <a:srgbClr val="0070C0"/>
                </a:solidFill>
              </a:rPr>
              <a:t>Mejores </a:t>
            </a:r>
            <a:r>
              <a:rPr lang="es-ES" altLang="es-MX" sz="2000" dirty="0">
                <a:solidFill>
                  <a:srgbClr val="0070C0"/>
                </a:solidFill>
              </a:rPr>
              <a:t>Prácticas de </a:t>
            </a:r>
            <a:r>
              <a:rPr lang="es-ES" altLang="es-MX" sz="2000" dirty="0" smtClean="0">
                <a:solidFill>
                  <a:srgbClr val="0070C0"/>
                </a:solidFill>
              </a:rPr>
              <a:t>Transparencia.</a:t>
            </a:r>
          </a:p>
          <a:p>
            <a:pPr marL="457200" indent="-457200">
              <a:spcBef>
                <a:spcPct val="0"/>
              </a:spcBef>
              <a:buFont typeface="+mj-lt"/>
              <a:buAutoNum type="arabicPeriod"/>
            </a:pPr>
            <a:endParaRPr lang="es-ES" altLang="es-MX" sz="2000" dirty="0" smtClean="0">
              <a:solidFill>
                <a:srgbClr val="0070C0"/>
              </a:solidFill>
            </a:endParaRPr>
          </a:p>
          <a:p>
            <a:pPr marL="457200" indent="-457200">
              <a:spcBef>
                <a:spcPct val="0"/>
              </a:spcBef>
              <a:buFont typeface="+mj-lt"/>
              <a:buAutoNum type="arabicPeriod"/>
            </a:pPr>
            <a:r>
              <a:rPr lang="es-ES" altLang="es-MX" sz="2000" dirty="0" smtClean="0">
                <a:solidFill>
                  <a:srgbClr val="0070C0"/>
                </a:solidFill>
              </a:rPr>
              <a:t>Mejores </a:t>
            </a:r>
            <a:r>
              <a:rPr lang="es-ES" altLang="es-MX" sz="2000" dirty="0">
                <a:solidFill>
                  <a:srgbClr val="0070C0"/>
                </a:solidFill>
              </a:rPr>
              <a:t>Prácticas </a:t>
            </a:r>
            <a:r>
              <a:rPr lang="es-ES" altLang="es-MX" sz="2000" dirty="0" smtClean="0">
                <a:solidFill>
                  <a:srgbClr val="0070C0"/>
                </a:solidFill>
              </a:rPr>
              <a:t>en Datos Personales.</a:t>
            </a:r>
            <a:endParaRPr lang="es-ES" altLang="es-MX" sz="2000" dirty="0">
              <a:solidFill>
                <a:srgbClr val="0070C0"/>
              </a:solidFill>
            </a:endParaRPr>
          </a:p>
          <a:p>
            <a:pPr eaLnBrk="1" hangingPunct="1">
              <a:spcBef>
                <a:spcPct val="0"/>
              </a:spcBef>
              <a:buFontTx/>
              <a:buNone/>
            </a:pPr>
            <a:endParaRPr lang="es-ES" altLang="es-MX" sz="2000" dirty="0" smtClean="0">
              <a:solidFill>
                <a:srgbClr val="0070C0"/>
              </a:solidFill>
            </a:endParaRPr>
          </a:p>
          <a:p>
            <a:pPr eaLnBrk="1" hangingPunct="1">
              <a:spcBef>
                <a:spcPct val="0"/>
              </a:spcBef>
              <a:buFontTx/>
              <a:buNone/>
            </a:pPr>
            <a:endParaRPr lang="es-ES" altLang="es-MX" sz="2000" dirty="0">
              <a:solidFill>
                <a:srgbClr val="0070C0"/>
              </a:solidFill>
            </a:endParaRPr>
          </a:p>
        </p:txBody>
      </p:sp>
      <p:pic>
        <p:nvPicPr>
          <p:cNvPr id="13314" name="Picture 2" descr="http://www.amip.org.mx/web/images/reconocimi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05064"/>
            <a:ext cx="271462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100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6798" y="7191474"/>
            <a:ext cx="684212" cy="26035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660" y="6937474"/>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4" descr="http://www.useful-free-stuff.com/Data/icons/3d-glossy-green-orb-icon-alphanumeric-full-set/3d-glossy-green-orb-icon-alphanumeric-plus-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673" y="4094262"/>
            <a:ext cx="8509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9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660" y="836712"/>
            <a:ext cx="11668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a 6"/>
          <p:cNvGraphicFramePr/>
          <p:nvPr>
            <p:extLst>
              <p:ext uri="{D42A27DB-BD31-4B8C-83A1-F6EECF244321}">
                <p14:modId xmlns:p14="http://schemas.microsoft.com/office/powerpoint/2010/main" val="3270186761"/>
              </p:ext>
            </p:extLst>
          </p:nvPr>
        </p:nvGraphicFramePr>
        <p:xfrm>
          <a:off x="-115486" y="1412776"/>
          <a:ext cx="9223990" cy="51303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3 Rectángulo"/>
          <p:cNvSpPr>
            <a:spLocks noChangeArrowheads="1"/>
          </p:cNvSpPr>
          <p:nvPr/>
        </p:nvSpPr>
        <p:spPr bwMode="auto">
          <a:xfrm>
            <a:off x="461223" y="709712"/>
            <a:ext cx="856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err="1">
                <a:solidFill>
                  <a:srgbClr val="0070C0"/>
                </a:solidFill>
              </a:rPr>
              <a:t>ReDes</a:t>
            </a:r>
            <a:r>
              <a:rPr lang="es-ES" altLang="es-MX" sz="2800" dirty="0">
                <a:solidFill>
                  <a:srgbClr val="0070C0"/>
                </a:solidFill>
              </a:rPr>
              <a:t> Capacitación </a:t>
            </a:r>
            <a:r>
              <a:rPr lang="es-ES" altLang="es-MX" sz="2800" dirty="0" smtClean="0">
                <a:solidFill>
                  <a:srgbClr val="0070C0"/>
                </a:solidFill>
              </a:rPr>
              <a:t>2016</a:t>
            </a:r>
            <a:endParaRPr lang="es-ES" altLang="es-MX" sz="2800" dirty="0">
              <a:solidFill>
                <a:srgbClr val="0070C0"/>
              </a:solidFill>
            </a:endParaRPr>
          </a:p>
        </p:txBody>
      </p:sp>
    </p:spTree>
    <p:extLst>
      <p:ext uri="{BB962C8B-B14F-4D97-AF65-F5344CB8AC3E}">
        <p14:creationId xmlns:p14="http://schemas.microsoft.com/office/powerpoint/2010/main" val="14000344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9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60" y="836712"/>
            <a:ext cx="11668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 Rectángulo"/>
          <p:cNvSpPr>
            <a:spLocks noChangeArrowheads="1"/>
          </p:cNvSpPr>
          <p:nvPr/>
        </p:nvSpPr>
        <p:spPr bwMode="auto">
          <a:xfrm>
            <a:off x="452028" y="1304275"/>
            <a:ext cx="856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err="1">
                <a:solidFill>
                  <a:srgbClr val="0070C0"/>
                </a:solidFill>
              </a:rPr>
              <a:t>ReDes</a:t>
            </a:r>
            <a:r>
              <a:rPr lang="es-ES" altLang="es-MX" sz="2800" dirty="0">
                <a:solidFill>
                  <a:srgbClr val="0070C0"/>
                </a:solidFill>
              </a:rPr>
              <a:t> Capacitación </a:t>
            </a:r>
            <a:r>
              <a:rPr lang="es-ES" altLang="es-MX" sz="2800" dirty="0" smtClean="0">
                <a:solidFill>
                  <a:srgbClr val="0070C0"/>
                </a:solidFill>
              </a:rPr>
              <a:t>2016</a:t>
            </a:r>
            <a:endParaRPr lang="es-ES" altLang="es-MX" sz="2800" dirty="0">
              <a:solidFill>
                <a:srgbClr val="0070C0"/>
              </a:solidFill>
            </a:endParaRPr>
          </a:p>
        </p:txBody>
      </p:sp>
      <p:sp>
        <p:nvSpPr>
          <p:cNvPr id="2" name="Rectángulo 1"/>
          <p:cNvSpPr/>
          <p:nvPr/>
        </p:nvSpPr>
        <p:spPr>
          <a:xfrm>
            <a:off x="1699473" y="1987497"/>
            <a:ext cx="6174432" cy="5078313"/>
          </a:xfrm>
          <a:prstGeom prst="rect">
            <a:avLst/>
          </a:prstGeom>
        </p:spPr>
        <p:txBody>
          <a:bodyPr wrap="square">
            <a:spAutoFit/>
          </a:bodyPr>
          <a:lstStyle/>
          <a:p>
            <a:pPr algn="just"/>
            <a:r>
              <a:rPr lang="es-ES_tradnl" dirty="0" smtClean="0">
                <a:effectLst>
                  <a:outerShdw blurRad="50800" dist="38100" dir="2700000" algn="tl">
                    <a:prstClr val="black">
                      <a:alpha val="40000"/>
                    </a:prstClr>
                  </a:outerShdw>
                </a:effectLst>
                <a:cs typeface="Arial"/>
              </a:rPr>
              <a:t>Capacitación Focalizada para REDES:</a:t>
            </a:r>
          </a:p>
          <a:p>
            <a:pPr algn="just"/>
            <a:endParaRPr lang="es-ES_tradnl" dirty="0" smtClean="0">
              <a:effectLst>
                <a:outerShdw blurRad="50800" dist="38100" dir="2700000" algn="tl">
                  <a:prstClr val="black">
                    <a:alpha val="40000"/>
                  </a:prstClr>
                </a:outerShdw>
              </a:effectLst>
              <a:cs typeface="Arial"/>
            </a:endParaRPr>
          </a:p>
          <a:p>
            <a:pPr algn="just"/>
            <a:r>
              <a:rPr lang="es-ES_tradnl" dirty="0" smtClean="0">
                <a:effectLst>
                  <a:outerShdw blurRad="50800" dist="38100" dir="2700000" algn="tl">
                    <a:prstClr val="black">
                      <a:alpha val="40000"/>
                    </a:prstClr>
                  </a:outerShdw>
                </a:effectLst>
                <a:cs typeface="Arial"/>
              </a:rPr>
              <a:t>Acreditación del Responsable de capacitación y del Responsable de la unidad de transparencia: </a:t>
            </a:r>
          </a:p>
          <a:p>
            <a:pPr algn="just"/>
            <a:endParaRPr lang="es-ES_tradnl" dirty="0" smtClean="0">
              <a:effectLst>
                <a:outerShdw blurRad="50800" dist="38100" dir="2700000" algn="tl">
                  <a:prstClr val="black">
                    <a:alpha val="40000"/>
                  </a:prstClr>
                </a:outerShdw>
              </a:effectLst>
              <a:cs typeface="Arial"/>
            </a:endParaRPr>
          </a:p>
          <a:p>
            <a:pPr algn="just"/>
            <a:endParaRPr lang="es-ES_tradnl" dirty="0">
              <a:effectLst>
                <a:outerShdw blurRad="50800" dist="38100" dir="2700000" algn="tl">
                  <a:prstClr val="black">
                    <a:alpha val="40000"/>
                  </a:prstClr>
                </a:outerShdw>
              </a:effectLst>
              <a:cs typeface="Arial"/>
            </a:endParaRPr>
          </a:p>
          <a:p>
            <a:pPr algn="just"/>
            <a:r>
              <a:rPr lang="es-ES_tradnl" dirty="0">
                <a:effectLst>
                  <a:outerShdw blurRad="50800" dist="38100" dir="2700000" algn="tl">
                    <a:prstClr val="black">
                      <a:alpha val="40000"/>
                    </a:prstClr>
                  </a:outerShdw>
                </a:effectLst>
                <a:cs typeface="Arial"/>
              </a:rPr>
              <a:t>Transparencia: </a:t>
            </a:r>
          </a:p>
          <a:p>
            <a:pPr marL="285750" indent="-285750" algn="just">
              <a:buFont typeface="Arial" panose="020B0604020202020204" pitchFamily="34" charset="0"/>
              <a:buChar char="•"/>
            </a:pPr>
            <a:r>
              <a:rPr lang="es-ES_tradnl" dirty="0" smtClean="0">
                <a:effectLst>
                  <a:outerShdw blurRad="50800" dist="38100" dir="2700000" algn="tl">
                    <a:prstClr val="black">
                      <a:alpha val="40000"/>
                    </a:prstClr>
                  </a:outerShdw>
                </a:effectLst>
                <a:cs typeface="Arial"/>
              </a:rPr>
              <a:t>Curso de la ley de la Transparencia, Acceso a la información Publica y Rendición de Cuentas de la Ciudad de México.</a:t>
            </a:r>
          </a:p>
          <a:p>
            <a:pPr marL="285750" indent="-285750" algn="just">
              <a:buFont typeface="Arial" panose="020B0604020202020204" pitchFamily="34" charset="0"/>
              <a:buChar char="•"/>
            </a:pPr>
            <a:endParaRPr lang="es-ES_tradnl" dirty="0">
              <a:effectLst>
                <a:outerShdw blurRad="50800" dist="38100" dir="2700000" algn="tl">
                  <a:prstClr val="black">
                    <a:alpha val="40000"/>
                  </a:prstClr>
                </a:outerShdw>
              </a:effectLst>
              <a:cs typeface="Arial"/>
            </a:endParaRPr>
          </a:p>
          <a:p>
            <a:pPr marL="285750" indent="-285750" algn="just">
              <a:buFont typeface="Arial" panose="020B0604020202020204" pitchFamily="34" charset="0"/>
              <a:buChar char="•"/>
            </a:pPr>
            <a:r>
              <a:rPr lang="es-ES_tradnl" dirty="0" smtClean="0">
                <a:effectLst>
                  <a:outerShdw blurRad="50800" dist="38100" dir="2700000" algn="tl">
                    <a:prstClr val="black">
                      <a:alpha val="40000"/>
                    </a:prstClr>
                  </a:outerShdw>
                </a:effectLst>
                <a:cs typeface="Arial"/>
              </a:rPr>
              <a:t>Curso de la Ley General (en Línea o Presencial)</a:t>
            </a:r>
            <a:endParaRPr lang="es-ES_tradnl" dirty="0">
              <a:effectLst>
                <a:outerShdw blurRad="50800" dist="38100" dir="2700000" algn="tl">
                  <a:prstClr val="black">
                    <a:alpha val="40000"/>
                  </a:prstClr>
                </a:outerShdw>
              </a:effectLst>
              <a:cs typeface="Arial"/>
            </a:endParaRPr>
          </a:p>
          <a:p>
            <a:pPr algn="just"/>
            <a:endParaRPr lang="es-ES_tradnl" dirty="0" smtClean="0">
              <a:effectLst>
                <a:outerShdw blurRad="50800" dist="38100" dir="2700000" algn="tl">
                  <a:prstClr val="black">
                    <a:alpha val="40000"/>
                  </a:prstClr>
                </a:outerShdw>
              </a:effectLst>
              <a:cs typeface="Arial"/>
            </a:endParaRPr>
          </a:p>
          <a:p>
            <a:pPr algn="just"/>
            <a:r>
              <a:rPr lang="es-ES_tradnl" dirty="0" smtClean="0">
                <a:effectLst>
                  <a:outerShdw blurRad="50800" dist="38100" dir="2700000" algn="tl">
                    <a:prstClr val="black">
                      <a:alpha val="40000"/>
                    </a:prstClr>
                  </a:outerShdw>
                </a:effectLst>
                <a:cs typeface="Arial"/>
              </a:rPr>
              <a:t>Datos Personales : </a:t>
            </a:r>
            <a:endParaRPr lang="es-ES_tradnl" dirty="0">
              <a:effectLst>
                <a:outerShdw blurRad="50800" dist="38100" dir="2700000" algn="tl">
                  <a:prstClr val="black">
                    <a:alpha val="40000"/>
                  </a:prstClr>
                </a:outerShdw>
              </a:effectLst>
              <a:cs typeface="Arial"/>
            </a:endParaRPr>
          </a:p>
          <a:p>
            <a:pPr marL="285750" indent="-285750" algn="just">
              <a:buFont typeface="Arial" panose="020B0604020202020204" pitchFamily="34" charset="0"/>
              <a:buChar char="•"/>
            </a:pPr>
            <a:r>
              <a:rPr lang="es-ES_tradnl" dirty="0" smtClean="0">
                <a:effectLst>
                  <a:outerShdw blurRad="50800" dist="38100" dir="2700000" algn="tl">
                    <a:prstClr val="black">
                      <a:alpha val="40000"/>
                    </a:prstClr>
                  </a:outerShdw>
                </a:effectLst>
                <a:cs typeface="Arial"/>
              </a:rPr>
              <a:t>Cursos modulares de acuerdo a los criterios de la Dirección de datos Personales para RC.</a:t>
            </a:r>
            <a:endParaRPr lang="es-ES_tradnl" dirty="0">
              <a:effectLst>
                <a:outerShdw blurRad="50800" dist="38100" dir="2700000" algn="tl">
                  <a:prstClr val="black">
                    <a:alpha val="40000"/>
                  </a:prstClr>
                </a:outerShdw>
              </a:effectLst>
              <a:cs typeface="Arial"/>
            </a:endParaRPr>
          </a:p>
          <a:p>
            <a:pPr algn="just"/>
            <a:endParaRPr lang="es-ES_tradnl" dirty="0">
              <a:effectLst>
                <a:outerShdw blurRad="50800" dist="38100" dir="2700000" algn="tl">
                  <a:prstClr val="black">
                    <a:alpha val="40000"/>
                  </a:prstClr>
                </a:outerShdw>
              </a:effectLst>
              <a:cs typeface="Arial"/>
            </a:endParaRPr>
          </a:p>
          <a:p>
            <a:pPr algn="just"/>
            <a:endParaRPr lang="es-ES_tradnl" dirty="0" smtClean="0">
              <a:effectLst>
                <a:outerShdw blurRad="50800" dist="38100" dir="2700000" algn="tl">
                  <a:prstClr val="black">
                    <a:alpha val="40000"/>
                  </a:prstClr>
                </a:outerShdw>
              </a:effectLst>
              <a:cs typeface="Arial"/>
            </a:endParaRPr>
          </a:p>
          <a:p>
            <a:pPr algn="just"/>
            <a:endParaRPr lang="es-ES_tradnl" dirty="0">
              <a:effectLst>
                <a:outerShdw blurRad="50800" dist="38100" dir="2700000" algn="tl">
                  <a:prstClr val="black">
                    <a:alpha val="40000"/>
                  </a:prstClr>
                </a:outerShdw>
              </a:effectLst>
              <a:cs typeface="Arial"/>
            </a:endParaRPr>
          </a:p>
        </p:txBody>
      </p:sp>
    </p:spTree>
    <p:extLst>
      <p:ext uri="{BB962C8B-B14F-4D97-AF65-F5344CB8AC3E}">
        <p14:creationId xmlns:p14="http://schemas.microsoft.com/office/powerpoint/2010/main" val="4601567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95536" y="2348880"/>
            <a:ext cx="8496944" cy="1828193"/>
          </a:xfrm>
        </p:spPr>
        <p:txBody>
          <a:bodyPr/>
          <a:lstStyle/>
          <a:p>
            <a:pPr algn="ctr" defTabSz="914400">
              <a:lnSpc>
                <a:spcPct val="90000"/>
              </a:lnSpc>
              <a:spcBef>
                <a:spcPts val="0"/>
              </a:spcBef>
              <a:buNone/>
            </a:pPr>
            <a:r>
              <a:rPr lang="es-ES_tradnl" sz="6600" b="0" i="0" spc="-150" dirty="0" smtClean="0">
                <a:effectLst>
                  <a:outerShdw blurRad="50800" dist="38100" dir="2700000" algn="tl">
                    <a:prstClr val="black">
                      <a:alpha val="40000"/>
                    </a:prstClr>
                  </a:outerShdw>
                </a:effectLst>
                <a:latin typeface="Calibri"/>
                <a:ea typeface="+mn-ea"/>
                <a:cs typeface="Arial"/>
              </a:rPr>
              <a:t>Mensaje de los Comisionados</a:t>
            </a:r>
            <a:endParaRPr lang="es-ES_tradnl" sz="6600" b="0" i="0" spc="-150" dirty="0">
              <a:effectLst>
                <a:outerShdw blurRad="50800" dist="38100" dir="2700000" algn="tl">
                  <a:prstClr val="black">
                    <a:alpha val="40000"/>
                  </a:prstClr>
                </a:outerShdw>
              </a:effectLst>
              <a:latin typeface="Calibri"/>
              <a:ea typeface="+mn-ea"/>
              <a:cs typeface="Aria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660" y="836712"/>
            <a:ext cx="11668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 Rectángulo"/>
          <p:cNvSpPr>
            <a:spLocks noChangeArrowheads="1"/>
          </p:cNvSpPr>
          <p:nvPr/>
        </p:nvSpPr>
        <p:spPr bwMode="auto">
          <a:xfrm>
            <a:off x="452028" y="1304275"/>
            <a:ext cx="856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err="1">
                <a:solidFill>
                  <a:srgbClr val="0070C0"/>
                </a:solidFill>
              </a:rPr>
              <a:t>ReDes</a:t>
            </a:r>
            <a:r>
              <a:rPr lang="es-ES" altLang="es-MX" sz="2800" dirty="0">
                <a:solidFill>
                  <a:srgbClr val="0070C0"/>
                </a:solidFill>
              </a:rPr>
              <a:t> Capacitación </a:t>
            </a:r>
            <a:r>
              <a:rPr lang="es-ES" altLang="es-MX" sz="2800" dirty="0" smtClean="0">
                <a:solidFill>
                  <a:srgbClr val="0070C0"/>
                </a:solidFill>
              </a:rPr>
              <a:t>2016</a:t>
            </a:r>
            <a:endParaRPr lang="es-ES" altLang="es-MX" sz="2800" dirty="0">
              <a:solidFill>
                <a:srgbClr val="0070C0"/>
              </a:solidFill>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509492117"/>
              </p:ext>
            </p:extLst>
          </p:nvPr>
        </p:nvGraphicFramePr>
        <p:xfrm>
          <a:off x="314332" y="2474468"/>
          <a:ext cx="8700671" cy="523400"/>
        </p:xfrm>
        <a:graphic>
          <a:graphicData uri="http://schemas.openxmlformats.org/presentationml/2006/ole">
            <mc:AlternateContent xmlns:mc="http://schemas.openxmlformats.org/markup-compatibility/2006">
              <mc:Choice xmlns:v="urn:schemas-microsoft-com:vml" Requires="v">
                <p:oleObj spid="_x0000_s1036" name="Hoja de cálculo" r:id="rId5" imgW="10610762" imgH="638215" progId="Excel.Sheet.12">
                  <p:embed/>
                </p:oleObj>
              </mc:Choice>
              <mc:Fallback>
                <p:oleObj name="Hoja de cálculo" r:id="rId5" imgW="10610762" imgH="638215" progId="Excel.Sheet.12">
                  <p:embed/>
                  <p:pic>
                    <p:nvPicPr>
                      <p:cNvPr id="0" name=""/>
                      <p:cNvPicPr/>
                      <p:nvPr/>
                    </p:nvPicPr>
                    <p:blipFill>
                      <a:blip r:embed="rId6"/>
                      <a:stretch>
                        <a:fillRect/>
                      </a:stretch>
                    </p:blipFill>
                    <p:spPr>
                      <a:xfrm>
                        <a:off x="314332" y="2474468"/>
                        <a:ext cx="8700671" cy="523400"/>
                      </a:xfrm>
                      <a:prstGeom prst="rect">
                        <a:avLst/>
                      </a:prstGeom>
                    </p:spPr>
                  </p:pic>
                </p:oleObj>
              </mc:Fallback>
            </mc:AlternateContent>
          </a:graphicData>
        </a:graphic>
      </p:graphicFrame>
      <p:sp>
        <p:nvSpPr>
          <p:cNvPr id="11" name="Rectángulo 10"/>
          <p:cNvSpPr/>
          <p:nvPr/>
        </p:nvSpPr>
        <p:spPr>
          <a:xfrm>
            <a:off x="314332" y="4122170"/>
            <a:ext cx="4612481" cy="707886"/>
          </a:xfrm>
          <a:prstGeom prst="rect">
            <a:avLst/>
          </a:prstGeom>
        </p:spPr>
        <p:txBody>
          <a:bodyPr wrap="none">
            <a:spAutoFit/>
          </a:bodyPr>
          <a:lstStyle/>
          <a:p>
            <a:r>
              <a:rPr lang="es-ES" altLang="es-MX" sz="4000" b="1" dirty="0" smtClean="0">
                <a:solidFill>
                  <a:srgbClr val="00B050"/>
                </a:solidFill>
                <a:latin typeface="Calibri" pitchFamily="34" charset="0"/>
                <a:ea typeface="Batang" pitchFamily="18" charset="-127"/>
              </a:rPr>
              <a:t>40 Sujetos Obligados</a:t>
            </a:r>
            <a:endParaRPr lang="es-ES" altLang="es-MX" sz="4000" b="1" dirty="0">
              <a:solidFill>
                <a:srgbClr val="00B050"/>
              </a:solidFill>
              <a:latin typeface="Calibri" pitchFamily="34" charset="0"/>
              <a:ea typeface="Batang" pitchFamily="18" charset="-127"/>
            </a:endParaRPr>
          </a:p>
        </p:txBody>
      </p:sp>
      <p:pic>
        <p:nvPicPr>
          <p:cNvPr id="1028" name="Picture 4" descr="http://assplus.org/wp-content/uploads/2015/11/Depositphotos_17655117_s-20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42" y="4149080"/>
            <a:ext cx="3408313" cy="227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6502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62310255"/>
              </p:ext>
            </p:extLst>
          </p:nvPr>
        </p:nvGraphicFramePr>
        <p:xfrm>
          <a:off x="1259632" y="1748593"/>
          <a:ext cx="6698306" cy="4574068"/>
        </p:xfrm>
        <a:graphic>
          <a:graphicData uri="http://schemas.openxmlformats.org/drawingml/2006/table">
            <a:tbl>
              <a:tblPr/>
              <a:tblGrid>
                <a:gridCol w="2723178"/>
                <a:gridCol w="2934702"/>
                <a:gridCol w="1040426"/>
              </a:tblGrid>
              <a:tr h="774969">
                <a:tc>
                  <a:txBody>
                    <a:bodyPr/>
                    <a:lstStyle/>
                    <a:p>
                      <a:pPr algn="ctr">
                        <a:lnSpc>
                          <a:spcPct val="115000"/>
                        </a:lnSpc>
                        <a:spcAft>
                          <a:spcPts val="1000"/>
                        </a:spcAft>
                      </a:pPr>
                      <a:r>
                        <a:rPr lang="es-MX" sz="1400" b="1" dirty="0">
                          <a:solidFill>
                            <a:srgbClr val="FFFFFF"/>
                          </a:solidFill>
                          <a:latin typeface="Calibri"/>
                          <a:ea typeface="Calibri"/>
                          <a:cs typeface="Times New Roman"/>
                        </a:rPr>
                        <a:t>Aspectos a Evaluar</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1000"/>
                        </a:spcAft>
                      </a:pPr>
                      <a:r>
                        <a:rPr lang="es-MX" sz="1400" b="1" dirty="0">
                          <a:solidFill>
                            <a:srgbClr val="FFFFFF"/>
                          </a:solidFill>
                          <a:latin typeface="Calibri"/>
                          <a:ea typeface="Calibri"/>
                          <a:cs typeface="Times New Roman"/>
                        </a:rPr>
                        <a:t>Concepto</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1000"/>
                        </a:spcAft>
                      </a:pPr>
                      <a:r>
                        <a:rPr lang="es-MX" sz="1400" b="1" dirty="0" smtClean="0">
                          <a:solidFill>
                            <a:srgbClr val="FFFFFF"/>
                          </a:solidFill>
                          <a:latin typeface="Calibri"/>
                          <a:ea typeface="Calibri"/>
                          <a:cs typeface="Times New Roman"/>
                        </a:rPr>
                        <a:t>Porcentaje Asignado</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r>
              <a:tr h="440797">
                <a:tc>
                  <a:txBody>
                    <a:bodyPr/>
                    <a:lstStyle/>
                    <a:p>
                      <a:pPr algn="ctr">
                        <a:lnSpc>
                          <a:spcPct val="115000"/>
                        </a:lnSpc>
                        <a:spcAft>
                          <a:spcPts val="1000"/>
                        </a:spcAft>
                      </a:pPr>
                      <a:r>
                        <a:rPr lang="es-MX" sz="1400" dirty="0" smtClean="0">
                          <a:solidFill>
                            <a:srgbClr val="002060"/>
                          </a:solidFill>
                          <a:latin typeface="+mn-lt"/>
                          <a:ea typeface="Calibri"/>
                          <a:cs typeface="Times New Roman"/>
                        </a:rPr>
                        <a:t>Capacitación </a:t>
                      </a:r>
                    </a:p>
                    <a:p>
                      <a:pPr algn="ctr">
                        <a:lnSpc>
                          <a:spcPct val="115000"/>
                        </a:lnSpc>
                        <a:spcAft>
                          <a:spcPts val="1000"/>
                        </a:spcAft>
                      </a:pPr>
                      <a:r>
                        <a:rPr lang="es-MX" sz="1400" dirty="0" smtClean="0">
                          <a:solidFill>
                            <a:srgbClr val="002060"/>
                          </a:solidFill>
                          <a:latin typeface="+mn-lt"/>
                          <a:ea typeface="Calibri"/>
                          <a:cs typeface="Times New Roman"/>
                        </a:rPr>
                        <a:t>(Certificados 100% capacitados, vigentes)</a:t>
                      </a:r>
                      <a:endParaRPr lang="es-ES" sz="1800" dirty="0">
                        <a:latin typeface="+mn-lt"/>
                        <a:ea typeface="Calibri"/>
                        <a:cs typeface="Times New Roman"/>
                      </a:endParaRPr>
                    </a:p>
                  </a:txBody>
                  <a:tcPr marL="61491" marR="61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nSpc>
                          <a:spcPct val="115000"/>
                        </a:lnSpc>
                        <a:spcAft>
                          <a:spcPts val="1000"/>
                        </a:spcAft>
                      </a:pPr>
                      <a:r>
                        <a:rPr lang="es-MX" sz="1400" dirty="0">
                          <a:solidFill>
                            <a:srgbClr val="002060"/>
                          </a:solidFill>
                          <a:latin typeface="Calibri"/>
                          <a:ea typeface="Calibri"/>
                          <a:cs typeface="Times New Roman"/>
                        </a:rPr>
                        <a:t>Ética Pública</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1000"/>
                        </a:spcAft>
                      </a:pPr>
                      <a:r>
                        <a:rPr lang="es-MX" sz="1400" b="1" dirty="0" smtClean="0">
                          <a:solidFill>
                            <a:srgbClr val="002060"/>
                          </a:solidFill>
                          <a:latin typeface="Calibri"/>
                          <a:ea typeface="Calibri"/>
                          <a:cs typeface="Times New Roman"/>
                        </a:rPr>
                        <a:t>30%</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643712">
                <a:tc>
                  <a:txBody>
                    <a:bodyPr/>
                    <a:lstStyle/>
                    <a:p>
                      <a:pPr marL="0" algn="ctr"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Cursos</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l"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Cursos Focalizados en materia de Acceso a la información</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ctr" defTabSz="914400" rtl="0" eaLnBrk="1" latinLnBrk="0" hangingPunct="1">
                        <a:lnSpc>
                          <a:spcPct val="115000"/>
                        </a:lnSpc>
                        <a:spcAft>
                          <a:spcPts val="1000"/>
                        </a:spcAft>
                      </a:pPr>
                      <a:r>
                        <a:rPr lang="es-ES" sz="1400" b="1" kern="1200" dirty="0" smtClean="0">
                          <a:solidFill>
                            <a:srgbClr val="002060"/>
                          </a:solidFill>
                          <a:latin typeface="Calibri"/>
                          <a:ea typeface="Calibri"/>
                          <a:cs typeface="Times New Roman"/>
                        </a:rPr>
                        <a:t>20%</a:t>
                      </a:r>
                      <a:endParaRPr lang="es-ES" sz="1400" b="1"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500683">
                <a:tc rowSpan="3">
                  <a:txBody>
                    <a:bodyPr/>
                    <a:lstStyle/>
                    <a:p>
                      <a:pPr algn="ctr">
                        <a:lnSpc>
                          <a:spcPct val="115000"/>
                        </a:lnSpc>
                        <a:spcAft>
                          <a:spcPts val="1000"/>
                        </a:spcAft>
                      </a:pPr>
                      <a:endParaRPr lang="es-MX" sz="1400" dirty="0">
                        <a:solidFill>
                          <a:srgbClr val="002060"/>
                        </a:solidFill>
                        <a:latin typeface="Calibri"/>
                        <a:ea typeface="Calibri"/>
                        <a:cs typeface="Times New Roman"/>
                      </a:endParaRPr>
                    </a:p>
                    <a:p>
                      <a:pPr algn="ctr">
                        <a:lnSpc>
                          <a:spcPct val="115000"/>
                        </a:lnSpc>
                        <a:spcAft>
                          <a:spcPts val="1000"/>
                        </a:spcAft>
                      </a:pPr>
                      <a:r>
                        <a:rPr lang="es-MX" sz="1400" dirty="0">
                          <a:solidFill>
                            <a:srgbClr val="002060"/>
                          </a:solidFill>
                          <a:latin typeface="Calibri"/>
                          <a:ea typeface="Calibri"/>
                          <a:cs typeface="Times New Roman"/>
                        </a:rPr>
                        <a:t>Participación en la  RETAIPDF</a:t>
                      </a:r>
                      <a:endParaRPr lang="es-ES" sz="1800" dirty="0">
                        <a:latin typeface="Calibri"/>
                        <a:ea typeface="Calibri"/>
                        <a:cs typeface="Times New Roman"/>
                      </a:endParaRPr>
                    </a:p>
                  </a:txBody>
                  <a:tcPr marL="61491" marR="61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spcAft>
                          <a:spcPts val="1000"/>
                        </a:spcAft>
                      </a:pPr>
                      <a:r>
                        <a:rPr lang="es-MX" sz="1400" dirty="0">
                          <a:solidFill>
                            <a:srgbClr val="002060"/>
                          </a:solidFill>
                          <a:latin typeface="Calibri"/>
                          <a:ea typeface="Calibri"/>
                          <a:cs typeface="Times New Roman"/>
                        </a:rPr>
                        <a:t>Nombramiento o Ratificación del Responsable de Capacitación </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1000"/>
                        </a:spcAft>
                      </a:pPr>
                      <a:r>
                        <a:rPr lang="es-MX" sz="1400" b="1" dirty="0" smtClean="0">
                          <a:solidFill>
                            <a:srgbClr val="002060"/>
                          </a:solidFill>
                          <a:latin typeface="+mn-lt"/>
                          <a:ea typeface="Calibri"/>
                          <a:cs typeface="Times New Roman"/>
                        </a:rPr>
                        <a:t>10%</a:t>
                      </a:r>
                      <a:endParaRPr lang="es-ES" sz="1800" dirty="0">
                        <a:latin typeface="+mn-lt"/>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440797">
                <a:tc vMerge="1">
                  <a:txBody>
                    <a:bodyPr/>
                    <a:lstStyle/>
                    <a:p>
                      <a:endParaRPr lang="es-ES"/>
                    </a:p>
                  </a:txBody>
                  <a:tcPr/>
                </a:tc>
                <a:tc>
                  <a:txBody>
                    <a:bodyPr/>
                    <a:lstStyle/>
                    <a:p>
                      <a:pPr>
                        <a:lnSpc>
                          <a:spcPct val="115000"/>
                        </a:lnSpc>
                        <a:spcAft>
                          <a:spcPts val="1000"/>
                        </a:spcAft>
                      </a:pPr>
                      <a:r>
                        <a:rPr lang="es-MX" sz="1400" dirty="0">
                          <a:solidFill>
                            <a:srgbClr val="002060"/>
                          </a:solidFill>
                          <a:latin typeface="Calibri"/>
                          <a:ea typeface="Calibri"/>
                          <a:cs typeface="Times New Roman"/>
                        </a:rPr>
                        <a:t>Asistencia  </a:t>
                      </a:r>
                      <a:r>
                        <a:rPr lang="es-MX" sz="1400" dirty="0" smtClean="0">
                          <a:solidFill>
                            <a:srgbClr val="002060"/>
                          </a:solidFill>
                          <a:latin typeface="Calibri"/>
                          <a:ea typeface="Calibri"/>
                          <a:cs typeface="Times New Roman"/>
                        </a:rPr>
                        <a:t>del Responsable de Capacitación</a:t>
                      </a:r>
                      <a:r>
                        <a:rPr lang="es-MX" sz="1400" baseline="0" dirty="0" smtClean="0">
                          <a:solidFill>
                            <a:srgbClr val="002060"/>
                          </a:solidFill>
                          <a:latin typeface="Calibri"/>
                          <a:ea typeface="Calibri"/>
                          <a:cs typeface="Times New Roman"/>
                        </a:rPr>
                        <a:t> a </a:t>
                      </a:r>
                      <a:r>
                        <a:rPr lang="es-MX" sz="1400" dirty="0" smtClean="0">
                          <a:solidFill>
                            <a:srgbClr val="002060"/>
                          </a:solidFill>
                          <a:latin typeface="Calibri"/>
                          <a:ea typeface="Calibri"/>
                          <a:cs typeface="Times New Roman"/>
                        </a:rPr>
                        <a:t>las reuniones de la RETAIP</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1000"/>
                        </a:spcAft>
                      </a:pPr>
                      <a:r>
                        <a:rPr lang="es-MX" sz="1400" b="1" dirty="0" smtClean="0">
                          <a:solidFill>
                            <a:srgbClr val="002060"/>
                          </a:solidFill>
                          <a:latin typeface="+mn-lt"/>
                          <a:ea typeface="Calibri"/>
                          <a:cs typeface="Times New Roman"/>
                        </a:rPr>
                        <a:t>20%</a:t>
                      </a:r>
                      <a:endParaRPr lang="es-ES" sz="1800" dirty="0">
                        <a:latin typeface="+mn-lt"/>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03767">
                <a:tc vMerge="1">
                  <a:txBody>
                    <a:bodyPr/>
                    <a:lstStyle/>
                    <a:p>
                      <a:endParaRPr lang="es-ES"/>
                    </a:p>
                  </a:txBody>
                  <a:tcPr/>
                </a:tc>
                <a:tc>
                  <a:txBody>
                    <a:bodyPr/>
                    <a:lstStyle/>
                    <a:p>
                      <a:pPr>
                        <a:lnSpc>
                          <a:spcPct val="115000"/>
                        </a:lnSpc>
                        <a:spcAft>
                          <a:spcPts val="1000"/>
                        </a:spcAft>
                      </a:pPr>
                      <a:r>
                        <a:rPr lang="es-MX" sz="1400" dirty="0">
                          <a:solidFill>
                            <a:srgbClr val="002060"/>
                          </a:solidFill>
                          <a:latin typeface="Calibri"/>
                          <a:ea typeface="Calibri"/>
                          <a:cs typeface="Times New Roman"/>
                        </a:rPr>
                        <a:t>Cumplimiento de los acuerdos establecidos en la RETAIPDF.</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1000"/>
                        </a:spcAft>
                      </a:pPr>
                      <a:r>
                        <a:rPr lang="es-MX" sz="1400" b="1" dirty="0" smtClean="0">
                          <a:solidFill>
                            <a:srgbClr val="002060"/>
                          </a:solidFill>
                          <a:latin typeface="+mn-lt"/>
                          <a:ea typeface="Calibri"/>
                          <a:cs typeface="Times New Roman"/>
                        </a:rPr>
                        <a:t>20%</a:t>
                      </a:r>
                      <a:endParaRPr lang="es-ES" sz="1800" dirty="0">
                        <a:latin typeface="+mn-lt"/>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51753">
                <a:tc>
                  <a:txBody>
                    <a:bodyPr/>
                    <a:lstStyle/>
                    <a:p>
                      <a:pPr>
                        <a:lnSpc>
                          <a:spcPct val="115000"/>
                        </a:lnSpc>
                        <a:spcAft>
                          <a:spcPts val="1000"/>
                        </a:spcAft>
                      </a:pPr>
                      <a:endParaRPr lang="es-MX" sz="1200" dirty="0">
                        <a:solidFill>
                          <a:srgbClr val="002060"/>
                        </a:solidFill>
                        <a:latin typeface="Calibri"/>
                        <a:ea typeface="Calibri"/>
                        <a:cs typeface="Times New Roman"/>
                      </a:endParaRPr>
                    </a:p>
                  </a:txBody>
                  <a:tcPr marL="61491" marR="6149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200" b="1" dirty="0">
                          <a:solidFill>
                            <a:srgbClr val="002060"/>
                          </a:solidFill>
                          <a:latin typeface="Calibri"/>
                          <a:ea typeface="Calibri"/>
                          <a:cs typeface="Times New Roman"/>
                        </a:rPr>
                        <a:t>TOTAL</a:t>
                      </a:r>
                      <a:endParaRPr lang="es-ES" sz="1600" dirty="0">
                        <a:latin typeface="Calibri"/>
                        <a:ea typeface="Calibri"/>
                        <a:cs typeface="Times New Roman"/>
                      </a:endParaRPr>
                    </a:p>
                  </a:txBody>
                  <a:tcPr marL="61491" marR="6149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200" b="1" dirty="0">
                          <a:solidFill>
                            <a:srgbClr val="002060"/>
                          </a:solidFill>
                          <a:latin typeface="Calibri"/>
                          <a:ea typeface="Calibri"/>
                          <a:cs typeface="Times New Roman"/>
                        </a:rPr>
                        <a:t>100%</a:t>
                      </a:r>
                      <a:endParaRPr lang="es-ES" sz="16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2224201" y="836712"/>
            <a:ext cx="4572000" cy="707886"/>
          </a:xfrm>
          <a:prstGeom prst="rect">
            <a:avLst/>
          </a:prstGeom>
        </p:spPr>
        <p:txBody>
          <a:bodyPr>
            <a:spAutoFit/>
          </a:bodyPr>
          <a:lstStyle/>
          <a:p>
            <a:pPr algn="ctr"/>
            <a:r>
              <a:rPr lang="es-ES" altLang="es-MX" sz="2000" dirty="0" smtClean="0">
                <a:solidFill>
                  <a:srgbClr val="0070C0"/>
                </a:solidFill>
              </a:rPr>
              <a:t>Mejores Prácticas en Transparencia</a:t>
            </a:r>
          </a:p>
          <a:p>
            <a:pPr algn="ctr"/>
            <a:r>
              <a:rPr lang="es-ES" sz="2000" dirty="0" smtClean="0">
                <a:solidFill>
                  <a:srgbClr val="0070C0"/>
                </a:solidFill>
              </a:rPr>
              <a:t>Capacitación 20%</a:t>
            </a:r>
            <a:endParaRPr lang="es-MX" sz="2000" dirty="0"/>
          </a:p>
        </p:txBody>
      </p:sp>
    </p:spTree>
    <p:extLst>
      <p:ext uri="{BB962C8B-B14F-4D97-AF65-F5344CB8AC3E}">
        <p14:creationId xmlns:p14="http://schemas.microsoft.com/office/powerpoint/2010/main" val="250270203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87824" y="908720"/>
            <a:ext cx="4572000" cy="400110"/>
          </a:xfrm>
          <a:prstGeom prst="rect">
            <a:avLst/>
          </a:prstGeom>
        </p:spPr>
        <p:txBody>
          <a:bodyPr>
            <a:spAutoFit/>
          </a:bodyPr>
          <a:lstStyle/>
          <a:p>
            <a:pPr algn="ctr"/>
            <a:r>
              <a:rPr lang="es-ES" altLang="es-MX" sz="2000" dirty="0" smtClean="0">
                <a:solidFill>
                  <a:srgbClr val="0070C0"/>
                </a:solidFill>
              </a:rPr>
              <a:t>Mejores Prácticas en Datos Personales</a:t>
            </a:r>
            <a:endParaRPr lang="es-MX" sz="2000" dirty="0"/>
          </a:p>
        </p:txBody>
      </p:sp>
      <p:graphicFrame>
        <p:nvGraphicFramePr>
          <p:cNvPr id="4" name="7 Tabla"/>
          <p:cNvGraphicFramePr>
            <a:graphicFrameLocks noGrp="1"/>
          </p:cNvGraphicFramePr>
          <p:nvPr>
            <p:extLst>
              <p:ext uri="{D42A27DB-BD31-4B8C-83A1-F6EECF244321}">
                <p14:modId xmlns:p14="http://schemas.microsoft.com/office/powerpoint/2010/main" val="2944058034"/>
              </p:ext>
            </p:extLst>
          </p:nvPr>
        </p:nvGraphicFramePr>
        <p:xfrm>
          <a:off x="1187624" y="1457758"/>
          <a:ext cx="7418387" cy="5206544"/>
        </p:xfrm>
        <a:graphic>
          <a:graphicData uri="http://schemas.openxmlformats.org/drawingml/2006/table">
            <a:tbl>
              <a:tblPr/>
              <a:tblGrid>
                <a:gridCol w="3015925"/>
                <a:gridCol w="3250188"/>
                <a:gridCol w="1152274"/>
              </a:tblGrid>
              <a:tr h="886581">
                <a:tc>
                  <a:txBody>
                    <a:bodyPr/>
                    <a:lstStyle/>
                    <a:p>
                      <a:pPr algn="ctr">
                        <a:lnSpc>
                          <a:spcPct val="115000"/>
                        </a:lnSpc>
                        <a:spcAft>
                          <a:spcPts val="1000"/>
                        </a:spcAft>
                      </a:pPr>
                      <a:r>
                        <a:rPr lang="es-MX" sz="1400" b="1" dirty="0">
                          <a:solidFill>
                            <a:srgbClr val="FFFFFF"/>
                          </a:solidFill>
                          <a:latin typeface="Calibri"/>
                          <a:ea typeface="Calibri"/>
                          <a:cs typeface="Times New Roman"/>
                        </a:rPr>
                        <a:t>Aspectos a Evaluar</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1000"/>
                        </a:spcAft>
                      </a:pPr>
                      <a:r>
                        <a:rPr lang="es-MX" sz="1400" b="1" dirty="0">
                          <a:solidFill>
                            <a:srgbClr val="FFFFFF"/>
                          </a:solidFill>
                          <a:latin typeface="Calibri"/>
                          <a:ea typeface="Calibri"/>
                          <a:cs typeface="Times New Roman"/>
                        </a:rPr>
                        <a:t>Concepto</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c>
                  <a:txBody>
                    <a:bodyPr/>
                    <a:lstStyle/>
                    <a:p>
                      <a:pPr algn="ctr">
                        <a:lnSpc>
                          <a:spcPct val="115000"/>
                        </a:lnSpc>
                        <a:spcAft>
                          <a:spcPts val="1000"/>
                        </a:spcAft>
                      </a:pPr>
                      <a:r>
                        <a:rPr lang="es-MX" sz="1400" b="1" dirty="0" smtClean="0">
                          <a:solidFill>
                            <a:srgbClr val="FFFFFF"/>
                          </a:solidFill>
                          <a:latin typeface="Calibri"/>
                          <a:ea typeface="Calibri"/>
                          <a:cs typeface="Times New Roman"/>
                        </a:rPr>
                        <a:t>Porcentaje Asignado</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868"/>
                    </a:solidFill>
                  </a:tcPr>
                </a:tc>
              </a:tr>
              <a:tr h="736420">
                <a:tc>
                  <a:txBody>
                    <a:bodyPr/>
                    <a:lstStyle/>
                    <a:p>
                      <a:pPr algn="l">
                        <a:lnSpc>
                          <a:spcPct val="115000"/>
                        </a:lnSpc>
                        <a:spcAft>
                          <a:spcPts val="1000"/>
                        </a:spcAft>
                      </a:pPr>
                      <a:r>
                        <a:rPr lang="es-MX" sz="1400" dirty="0" smtClean="0">
                          <a:solidFill>
                            <a:srgbClr val="002060"/>
                          </a:solidFill>
                          <a:latin typeface="Calibri"/>
                          <a:ea typeface="Calibri"/>
                          <a:cs typeface="Times New Roman"/>
                        </a:rPr>
                        <a:t>Certificado </a:t>
                      </a:r>
                      <a:r>
                        <a:rPr lang="es-MX" sz="1400" dirty="0">
                          <a:solidFill>
                            <a:srgbClr val="002060"/>
                          </a:solidFill>
                          <a:latin typeface="Calibri"/>
                          <a:ea typeface="Calibri"/>
                          <a:cs typeface="Times New Roman"/>
                        </a:rPr>
                        <a:t>100% </a:t>
                      </a:r>
                      <a:r>
                        <a:rPr lang="es-MX" sz="1400" dirty="0" smtClean="0">
                          <a:solidFill>
                            <a:srgbClr val="002060"/>
                          </a:solidFill>
                          <a:latin typeface="Calibri"/>
                          <a:ea typeface="Calibri"/>
                          <a:cs typeface="Times New Roman"/>
                        </a:rPr>
                        <a:t>capacitado vigentes</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1000"/>
                        </a:spcAft>
                      </a:pPr>
                      <a:r>
                        <a:rPr lang="es-MX" sz="1400" dirty="0" smtClean="0">
                          <a:solidFill>
                            <a:srgbClr val="002060"/>
                          </a:solidFill>
                          <a:latin typeface="Calibri"/>
                          <a:ea typeface="Calibri"/>
                          <a:cs typeface="Times New Roman"/>
                        </a:rPr>
                        <a:t>LPDPDF</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1000"/>
                        </a:spcAft>
                      </a:pPr>
                      <a:r>
                        <a:rPr lang="es-MX" sz="1400" b="1" dirty="0" smtClean="0">
                          <a:solidFill>
                            <a:srgbClr val="002060"/>
                          </a:solidFill>
                          <a:latin typeface="Calibri"/>
                          <a:ea typeface="Calibri"/>
                          <a:cs typeface="Times New Roman"/>
                        </a:rPr>
                        <a:t>4%</a:t>
                      </a:r>
                      <a:endParaRPr lang="es-ES" sz="18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981466">
                <a:tc>
                  <a:txBody>
                    <a:bodyPr/>
                    <a:lstStyle/>
                    <a:p>
                      <a:pPr marL="0" algn="l"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Acciones Institucionales</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ctr"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Al menos una acción</a:t>
                      </a:r>
                      <a:r>
                        <a:rPr lang="es-ES" sz="1400" kern="1200" baseline="0" dirty="0" smtClean="0">
                          <a:solidFill>
                            <a:srgbClr val="002060"/>
                          </a:solidFill>
                          <a:latin typeface="Calibri"/>
                          <a:ea typeface="Calibri"/>
                          <a:cs typeface="Times New Roman"/>
                        </a:rPr>
                        <a:t> de c</a:t>
                      </a:r>
                      <a:r>
                        <a:rPr lang="es-ES" sz="1400" kern="1200" dirty="0" smtClean="0">
                          <a:solidFill>
                            <a:srgbClr val="002060"/>
                          </a:solidFill>
                          <a:latin typeface="Calibri"/>
                          <a:ea typeface="Calibri"/>
                          <a:cs typeface="Times New Roman"/>
                        </a:rPr>
                        <a:t>apacitación a su personal</a:t>
                      </a:r>
                      <a:r>
                        <a:rPr lang="es-ES" sz="1400" kern="1200" baseline="0" dirty="0" smtClean="0">
                          <a:solidFill>
                            <a:srgbClr val="002060"/>
                          </a:solidFill>
                          <a:latin typeface="Calibri"/>
                          <a:ea typeface="Calibri"/>
                          <a:cs typeface="Times New Roman"/>
                        </a:rPr>
                        <a:t> (Ley de Protección de Datos; Atención a Solicitudes ARCO; Medidas de Seguridad; Sistemas de Datos Personales</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400" b="1" dirty="0" smtClean="0">
                          <a:solidFill>
                            <a:srgbClr val="002060"/>
                          </a:solidFill>
                          <a:latin typeface="Calibri"/>
                          <a:ea typeface="Calibri"/>
                          <a:cs typeface="Times New Roman"/>
                        </a:rPr>
                        <a:t>6%</a:t>
                      </a:r>
                      <a:endParaRPr lang="es-ES" sz="1800" dirty="0" smtClean="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736420">
                <a:tc>
                  <a:txBody>
                    <a:bodyPr/>
                    <a:lstStyle/>
                    <a:p>
                      <a:pPr marL="0" algn="l"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Capacitación Focalizada</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ctr" defTabSz="914400" rtl="0" eaLnBrk="1" latinLnBrk="0" hangingPunct="1">
                        <a:lnSpc>
                          <a:spcPct val="100000"/>
                        </a:lnSpc>
                        <a:spcAft>
                          <a:spcPts val="1000"/>
                        </a:spcAft>
                      </a:pPr>
                      <a:r>
                        <a:rPr lang="es-ES" sz="1400" kern="1200" dirty="0" smtClean="0">
                          <a:solidFill>
                            <a:srgbClr val="002060"/>
                          </a:solidFill>
                          <a:latin typeface="Calibri"/>
                          <a:ea typeface="Calibri"/>
                          <a:cs typeface="Times New Roman"/>
                        </a:rPr>
                        <a:t>Modulares de Datos</a:t>
                      </a:r>
                      <a:r>
                        <a:rPr lang="es-ES" sz="1400" kern="1200" baseline="0" dirty="0" smtClean="0">
                          <a:solidFill>
                            <a:srgbClr val="002060"/>
                          </a:solidFill>
                          <a:latin typeface="Calibri"/>
                          <a:ea typeface="Calibri"/>
                          <a:cs typeface="Times New Roman"/>
                        </a:rPr>
                        <a:t> Personales</a:t>
                      </a:r>
                    </a:p>
                    <a:p>
                      <a:pPr marL="285750" indent="-285750" algn="ctr" defTabSz="914400" rtl="0" eaLnBrk="1" latinLnBrk="0" hangingPunct="1">
                        <a:lnSpc>
                          <a:spcPct val="100000"/>
                        </a:lnSpc>
                        <a:spcAft>
                          <a:spcPts val="1000"/>
                        </a:spcAft>
                        <a:buFont typeface="Arial" panose="020B0604020202020204" pitchFamily="34" charset="0"/>
                        <a:buChar char="•"/>
                      </a:pPr>
                      <a:r>
                        <a:rPr lang="es-ES" sz="1400" kern="1200" baseline="0" dirty="0" smtClean="0">
                          <a:solidFill>
                            <a:srgbClr val="002060"/>
                          </a:solidFill>
                          <a:latin typeface="Calibri"/>
                          <a:ea typeface="Calibri"/>
                          <a:cs typeface="Times New Roman"/>
                        </a:rPr>
                        <a:t>RUT: 5 módulos</a:t>
                      </a:r>
                    </a:p>
                    <a:p>
                      <a:pPr marL="285750" indent="-285750" algn="ctr" defTabSz="914400" rtl="0" eaLnBrk="1" latinLnBrk="0" hangingPunct="1">
                        <a:lnSpc>
                          <a:spcPct val="100000"/>
                        </a:lnSpc>
                        <a:spcAft>
                          <a:spcPts val="1000"/>
                        </a:spcAft>
                        <a:buFont typeface="Arial" panose="020B0604020202020204" pitchFamily="34" charset="0"/>
                        <a:buChar char="•"/>
                      </a:pPr>
                      <a:r>
                        <a:rPr lang="es-ES" sz="1400" kern="1200" baseline="0" dirty="0" smtClean="0">
                          <a:solidFill>
                            <a:srgbClr val="002060"/>
                          </a:solidFill>
                          <a:latin typeface="Calibri"/>
                          <a:ea typeface="Calibri"/>
                          <a:cs typeface="Times New Roman"/>
                        </a:rPr>
                        <a:t>RC: 9 módulos</a:t>
                      </a:r>
                    </a:p>
                    <a:p>
                      <a:pPr marL="285750" indent="-285750" algn="ctr" defTabSz="914400" rtl="0" eaLnBrk="1" latinLnBrk="0" hangingPunct="1">
                        <a:lnSpc>
                          <a:spcPct val="100000"/>
                        </a:lnSpc>
                        <a:spcAft>
                          <a:spcPts val="1000"/>
                        </a:spcAft>
                        <a:buFont typeface="Arial" panose="020B0604020202020204" pitchFamily="34" charset="0"/>
                        <a:buChar char="•"/>
                      </a:pPr>
                      <a:r>
                        <a:rPr lang="es-ES" sz="1400" kern="1200" baseline="0" dirty="0" smtClean="0">
                          <a:solidFill>
                            <a:srgbClr val="002060"/>
                          </a:solidFill>
                          <a:latin typeface="+mn-lt"/>
                          <a:ea typeface="Calibri"/>
                          <a:cs typeface="Times New Roman"/>
                        </a:rPr>
                        <a:t>EDP: 9 módulos</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MX" sz="1400" b="1" dirty="0" smtClean="0">
                          <a:solidFill>
                            <a:srgbClr val="002060"/>
                          </a:solidFill>
                          <a:latin typeface="Calibri"/>
                          <a:ea typeface="Calibri"/>
                          <a:cs typeface="Times New Roman"/>
                        </a:rPr>
                        <a:t>6%</a:t>
                      </a:r>
                      <a:endParaRPr lang="es-ES" sz="1800" dirty="0" smtClean="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736420">
                <a:tc>
                  <a:txBody>
                    <a:bodyPr/>
                    <a:lstStyle/>
                    <a:p>
                      <a:pPr marL="0" algn="l"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Reuniones REDAIP</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ctr" defTabSz="914400" rtl="0" eaLnBrk="1" latinLnBrk="0" hangingPunct="1">
                        <a:lnSpc>
                          <a:spcPct val="115000"/>
                        </a:lnSpc>
                        <a:spcAft>
                          <a:spcPts val="1000"/>
                        </a:spcAft>
                      </a:pPr>
                      <a:r>
                        <a:rPr lang="es-ES" sz="1400" kern="1200" dirty="0" smtClean="0">
                          <a:solidFill>
                            <a:srgbClr val="002060"/>
                          </a:solidFill>
                          <a:latin typeface="Calibri"/>
                          <a:ea typeface="Calibri"/>
                          <a:cs typeface="Times New Roman"/>
                        </a:rPr>
                        <a:t>Reuniones convocadas por el INFODF (Dirección de Datos Personales)</a:t>
                      </a:r>
                      <a:endParaRPr lang="es-ES" sz="1400"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algn="ctr" defTabSz="914400" rtl="0" eaLnBrk="1" latinLnBrk="0" hangingPunct="1">
                        <a:lnSpc>
                          <a:spcPct val="115000"/>
                        </a:lnSpc>
                        <a:spcAft>
                          <a:spcPts val="1000"/>
                        </a:spcAft>
                      </a:pPr>
                      <a:r>
                        <a:rPr lang="es-ES" sz="1400" b="1" kern="1200" dirty="0" smtClean="0">
                          <a:solidFill>
                            <a:srgbClr val="002060"/>
                          </a:solidFill>
                          <a:latin typeface="Calibri"/>
                          <a:ea typeface="Calibri"/>
                          <a:cs typeface="Times New Roman"/>
                        </a:rPr>
                        <a:t>4%</a:t>
                      </a:r>
                      <a:endParaRPr lang="es-ES" sz="1400" b="1" kern="1200" dirty="0">
                        <a:solidFill>
                          <a:srgbClr val="002060"/>
                        </a:solidFill>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631217">
                <a:tc>
                  <a:txBody>
                    <a:bodyPr/>
                    <a:lstStyle/>
                    <a:p>
                      <a:pPr>
                        <a:lnSpc>
                          <a:spcPct val="115000"/>
                        </a:lnSpc>
                        <a:spcAft>
                          <a:spcPts val="1000"/>
                        </a:spcAft>
                      </a:pPr>
                      <a:endParaRPr lang="es-MX" sz="1200" dirty="0">
                        <a:solidFill>
                          <a:srgbClr val="002060"/>
                        </a:solidFill>
                        <a:latin typeface="Calibri"/>
                        <a:ea typeface="Calibri"/>
                        <a:cs typeface="Times New Roman"/>
                      </a:endParaRPr>
                    </a:p>
                  </a:txBody>
                  <a:tcPr marL="61491" marR="6149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200" b="1" dirty="0">
                          <a:solidFill>
                            <a:srgbClr val="002060"/>
                          </a:solidFill>
                          <a:latin typeface="Calibri"/>
                          <a:ea typeface="Calibri"/>
                          <a:cs typeface="Times New Roman"/>
                        </a:rPr>
                        <a:t>TOTAL</a:t>
                      </a:r>
                      <a:endParaRPr lang="es-ES" sz="1600" dirty="0">
                        <a:latin typeface="Calibri"/>
                        <a:ea typeface="Calibri"/>
                        <a:cs typeface="Times New Roman"/>
                      </a:endParaRPr>
                    </a:p>
                  </a:txBody>
                  <a:tcPr marL="61491" marR="6149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es-MX" sz="1200" b="1" dirty="0" smtClean="0">
                          <a:solidFill>
                            <a:srgbClr val="002060"/>
                          </a:solidFill>
                          <a:latin typeface="Calibri"/>
                          <a:ea typeface="Calibri"/>
                          <a:cs typeface="Times New Roman"/>
                        </a:rPr>
                        <a:t>20%</a:t>
                      </a:r>
                      <a:endParaRPr lang="es-ES" sz="1600" dirty="0">
                        <a:latin typeface="Calibri"/>
                        <a:ea typeface="Calibri"/>
                        <a:cs typeface="Times New Roman"/>
                      </a:endParaRPr>
                    </a:p>
                  </a:txBody>
                  <a:tcPr marL="61491" marR="61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2 Rectángulo"/>
          <p:cNvSpPr/>
          <p:nvPr/>
        </p:nvSpPr>
        <p:spPr>
          <a:xfrm>
            <a:off x="251520" y="6360582"/>
            <a:ext cx="2736304" cy="307777"/>
          </a:xfrm>
          <a:prstGeom prst="rect">
            <a:avLst/>
          </a:prstGeom>
        </p:spPr>
        <p:txBody>
          <a:bodyPr wrap="square">
            <a:spAutoFit/>
          </a:bodyPr>
          <a:lstStyle/>
          <a:p>
            <a:r>
              <a:rPr lang="es-ES" altLang="es-MX" sz="1400" dirty="0" smtClean="0">
                <a:solidFill>
                  <a:srgbClr val="0070C0"/>
                </a:solidFill>
              </a:rPr>
              <a:t>Acuerdo 12185/SO/31-08/2016</a:t>
            </a:r>
            <a:endParaRPr lang="es-MX" sz="1400" dirty="0"/>
          </a:p>
        </p:txBody>
      </p:sp>
    </p:spTree>
    <p:extLst>
      <p:ext uri="{BB962C8B-B14F-4D97-AF65-F5344CB8AC3E}">
        <p14:creationId xmlns:p14="http://schemas.microsoft.com/office/powerpoint/2010/main" val="34465923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466972" y="1124744"/>
            <a:ext cx="8562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a:solidFill>
                  <a:srgbClr val="0070C0"/>
                </a:solidFill>
              </a:rPr>
              <a:t>Trabajos de la </a:t>
            </a:r>
            <a:r>
              <a:rPr lang="es-ES" altLang="es-MX" sz="2800" dirty="0" smtClean="0">
                <a:solidFill>
                  <a:srgbClr val="0070C0"/>
                </a:solidFill>
              </a:rPr>
              <a:t>RETAIPDF</a:t>
            </a:r>
            <a:endParaRPr lang="es-ES" altLang="es-MX" sz="2800" dirty="0">
              <a:solidFill>
                <a:srgbClr val="0070C0"/>
              </a:solidFill>
            </a:endParaRPr>
          </a:p>
        </p:txBody>
      </p:sp>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84" y="2060848"/>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47567" y="4869160"/>
            <a:ext cx="8562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400" dirty="0" smtClean="0">
                <a:solidFill>
                  <a:srgbClr val="0070C0"/>
                </a:solidFill>
              </a:rPr>
              <a:t>Fomento a la cultura de la transparencia y la protección de datos personales</a:t>
            </a:r>
            <a:endParaRPr lang="es-ES" altLang="es-MX" sz="2400" dirty="0">
              <a:solidFill>
                <a:srgbClr val="0070C0"/>
              </a:solidFill>
            </a:endParaRPr>
          </a:p>
        </p:txBody>
      </p:sp>
    </p:spTree>
    <p:extLst>
      <p:ext uri="{BB962C8B-B14F-4D97-AF65-F5344CB8AC3E}">
        <p14:creationId xmlns:p14="http://schemas.microsoft.com/office/powerpoint/2010/main" val="9308102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0728"/>
            <a:ext cx="2448272" cy="2448272"/>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093" y="980728"/>
            <a:ext cx="2430388" cy="243038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980728"/>
            <a:ext cx="2411338" cy="241133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806" y="4004134"/>
            <a:ext cx="2519350" cy="2519350"/>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4228" y="4004134"/>
            <a:ext cx="2303326" cy="2303326"/>
          </a:xfrm>
          <a:prstGeom prst="rect">
            <a:avLst/>
          </a:prstGeom>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2014" y="3937366"/>
            <a:ext cx="2501467" cy="2501467"/>
          </a:xfrm>
          <a:prstGeom prst="rect">
            <a:avLst/>
          </a:prstGeom>
        </p:spPr>
      </p:pic>
    </p:spTree>
    <p:extLst>
      <p:ext uri="{BB962C8B-B14F-4D97-AF65-F5344CB8AC3E}">
        <p14:creationId xmlns:p14="http://schemas.microsoft.com/office/powerpoint/2010/main" val="219289995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4437112"/>
            <a:ext cx="7200800" cy="1779333"/>
          </a:xfrm>
          <a:prstGeom prst="rect">
            <a:avLst/>
          </a:prstGeom>
        </p:spPr>
        <p:txBody>
          <a:bodyPr wrap="square">
            <a:spAutoFit/>
          </a:bodyPr>
          <a:lstStyle/>
          <a:p>
            <a:pPr>
              <a:lnSpc>
                <a:spcPct val="107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rPr>
              <a:t>La Red de Transparencia y Acceso a la Información Pública de la Ciudad de México y el INFODF, te invitan a que ejerzas tu derecho de Acceso a la Información Pública, comunícate al 56364636, ¡¡¡ Pregúntale al Gobierno!!!</a:t>
            </a:r>
          </a:p>
          <a:p>
            <a:pPr>
              <a:lnSpc>
                <a:spcPct val="107000"/>
              </a:lnSpc>
              <a:spcAft>
                <a:spcPts val="800"/>
              </a:spcAft>
            </a:pPr>
            <a:r>
              <a:rPr lang="es-MX" dirty="0" smtClean="0">
                <a:latin typeface="Calibri" panose="020F0502020204030204" pitchFamily="34" charset="0"/>
                <a:ea typeface="Calibri" panose="020F0502020204030204" pitchFamily="34" charset="0"/>
                <a:cs typeface="Times New Roman" panose="02020603050405020304" pitchFamily="18" charset="0"/>
              </a:rPr>
              <a:t>#</a:t>
            </a:r>
            <a:r>
              <a:rPr lang="es-MX" dirty="0" err="1">
                <a:latin typeface="Calibri" panose="020F0502020204030204" pitchFamily="34" charset="0"/>
                <a:ea typeface="Calibri" panose="020F0502020204030204" pitchFamily="34" charset="0"/>
                <a:cs typeface="Times New Roman" panose="02020603050405020304" pitchFamily="18" charset="0"/>
              </a:rPr>
              <a:t>UnDosTresTransparenciaEs</a:t>
            </a:r>
            <a:r>
              <a:rPr lang="es-MX" dirty="0">
                <a:latin typeface="Calibri" panose="020F0502020204030204" pitchFamily="34" charset="0"/>
                <a:ea typeface="Calibri" panose="020F0502020204030204" pitchFamily="34" charset="0"/>
                <a:cs typeface="Times New Roman" panose="02020603050405020304" pitchFamily="18" charset="0"/>
              </a:rPr>
              <a:t>... </a:t>
            </a:r>
            <a:endParaRPr lang="es-MX"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dirty="0" smtClean="0">
                <a:effectLst/>
                <a:latin typeface="Calibri" panose="020F0502020204030204" pitchFamily="34" charset="0"/>
                <a:ea typeface="Calibri" panose="020F0502020204030204" pitchFamily="34" charset="0"/>
                <a:cs typeface="Times New Roman" panose="02020603050405020304" pitchFamily="18" charset="0"/>
              </a:rPr>
              <a:t>@</a:t>
            </a:r>
            <a:r>
              <a:rPr lang="es-MX" dirty="0" err="1" smtClean="0">
                <a:effectLst/>
                <a:latin typeface="Calibri" panose="020F0502020204030204" pitchFamily="34" charset="0"/>
                <a:ea typeface="Calibri" panose="020F0502020204030204" pitchFamily="34" charset="0"/>
                <a:cs typeface="Times New Roman" panose="02020603050405020304" pitchFamily="18" charset="0"/>
              </a:rPr>
              <a:t>infodf</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619672" y="2924944"/>
            <a:ext cx="2520280" cy="407035"/>
          </a:xfrm>
          <a:prstGeom prst="rect">
            <a:avLst/>
          </a:prstGeom>
        </p:spPr>
        <p:txBody>
          <a:bodyPr wrap="square">
            <a:spAutoFit/>
          </a:bodyPr>
          <a:lstStyle/>
          <a:p>
            <a:pPr>
              <a:lnSpc>
                <a:spcPct val="107000"/>
              </a:lnSpc>
              <a:spcAft>
                <a:spcPts val="800"/>
              </a:spcAft>
            </a:pPr>
            <a:r>
              <a:rPr lang="es-MX" sz="2000" i="1" dirty="0" smtClean="0">
                <a:latin typeface="Calibri" panose="020F0502020204030204" pitchFamily="34" charset="0"/>
                <a:ea typeface="Calibri" panose="020F0502020204030204" pitchFamily="34" charset="0"/>
                <a:cs typeface="Times New Roman" panose="02020603050405020304" pitchFamily="18" charset="0"/>
              </a:rPr>
              <a:t>Texto Redes sociales:</a:t>
            </a:r>
            <a:endParaRPr lang="es-MX"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Para que sirven las redes soci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47431"/>
            <a:ext cx="2863602" cy="286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635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437112"/>
            <a:ext cx="1513086" cy="151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muycomputerpro.com/wp-content/uploads/2011/05/colaborac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412776"/>
            <a:ext cx="2136237" cy="1602178"/>
          </a:xfrm>
          <a:prstGeom prst="rect">
            <a:avLst/>
          </a:prstGeom>
          <a:noFill/>
          <a:extLst>
            <a:ext uri="{909E8E84-426E-40DD-AFC4-6F175D3DCCD1}">
              <a14:hiddenFill xmlns:a14="http://schemas.microsoft.com/office/drawing/2010/main">
                <a:solidFill>
                  <a:srgbClr val="FFFFFF"/>
                </a:solidFill>
              </a14:hiddenFill>
            </a:ext>
          </a:extLst>
        </p:spPr>
      </p:pic>
      <p:sp>
        <p:nvSpPr>
          <p:cNvPr id="5" name="5 CuadroTexto"/>
          <p:cNvSpPr txBox="1"/>
          <p:nvPr/>
        </p:nvSpPr>
        <p:spPr>
          <a:xfrm rot="19946833">
            <a:off x="3812901" y="2432840"/>
            <a:ext cx="3303587" cy="523220"/>
          </a:xfrm>
          <a:prstGeom prst="rect">
            <a:avLst/>
          </a:prstGeom>
          <a:noFill/>
        </p:spPr>
        <p:txBody>
          <a:bodyPr>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Acuerdos</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spTree>
    <p:extLst>
      <p:ext uri="{BB962C8B-B14F-4D97-AF65-F5344CB8AC3E}">
        <p14:creationId xmlns:p14="http://schemas.microsoft.com/office/powerpoint/2010/main" val="6832560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683568" y="3426064"/>
            <a:ext cx="7543800" cy="23042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Courier New" pitchFamily="49" charset="0"/>
              <a:buChar char="o"/>
            </a:pPr>
            <a:r>
              <a:rPr lang="es-ES" sz="2800" b="1" dirty="0" smtClean="0">
                <a:solidFill>
                  <a:schemeClr val="tx2"/>
                </a:solidFill>
              </a:rPr>
              <a:t>Curso en línea de </a:t>
            </a:r>
            <a:r>
              <a:rPr lang="es-ES" sz="2800" b="1" dirty="0">
                <a:solidFill>
                  <a:schemeClr val="tx2"/>
                </a:solidFill>
              </a:rPr>
              <a:t>la Ley </a:t>
            </a:r>
            <a:r>
              <a:rPr lang="es-ES" sz="2800" b="1" dirty="0" smtClean="0">
                <a:solidFill>
                  <a:schemeClr val="tx2"/>
                </a:solidFill>
              </a:rPr>
              <a:t>General del INAI-Personal de las Unidades de Transparencia</a:t>
            </a:r>
          </a:p>
          <a:p>
            <a:pPr marL="0" indent="0" algn="just">
              <a:buNone/>
            </a:pPr>
            <a:r>
              <a:rPr lang="es-ES" altLang="es-MX" sz="2800" b="1" dirty="0" smtClean="0">
                <a:solidFill>
                  <a:schemeClr val="tx2"/>
                </a:solidFill>
              </a:rPr>
              <a:t>Enviar por correo electrónico antes del 15 de diciembre listado y constancias al correo electrónico luis.mejia@infodf.org.mx</a:t>
            </a:r>
          </a:p>
          <a:p>
            <a:pPr algn="just">
              <a:buFont typeface="Courier New" pitchFamily="49" charset="0"/>
              <a:buChar char="o"/>
            </a:pPr>
            <a:endParaRPr lang="es-ES" sz="2800" b="1" dirty="0" smtClean="0">
              <a:solidFill>
                <a:schemeClr val="tx2"/>
              </a:solidFill>
            </a:endParaRPr>
          </a:p>
        </p:txBody>
      </p:sp>
      <p:sp>
        <p:nvSpPr>
          <p:cNvPr id="3" name="5 CuadroTexto"/>
          <p:cNvSpPr txBox="1"/>
          <p:nvPr/>
        </p:nvSpPr>
        <p:spPr>
          <a:xfrm>
            <a:off x="323528" y="1340768"/>
            <a:ext cx="5970983"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Acuerdo 1</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pic>
        <p:nvPicPr>
          <p:cNvPr id="2050" name="Picture 2" descr="Resultado de imagen para ley general de transparencia y acceso ala información públ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908720"/>
            <a:ext cx="1536105" cy="208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0576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44285" y="1398926"/>
            <a:ext cx="7326960" cy="1169551"/>
          </a:xfrm>
          <a:prstGeom prst="rect">
            <a:avLst/>
          </a:prstGeom>
        </p:spPr>
        <p:txBody>
          <a:bodyPr wrap="square">
            <a:spAutoFit/>
          </a:bodyPr>
          <a:lstStyle/>
          <a:p>
            <a:pPr marL="285750" indent="-285750">
              <a:buFont typeface="Arial" panose="020B0604020202020204" pitchFamily="34" charset="0"/>
              <a:buChar char="•"/>
            </a:pPr>
            <a:r>
              <a:rPr lang="es-MX" sz="1400" dirty="0" smtClean="0"/>
              <a:t>Ingresar a la siguiente liga: http</a:t>
            </a:r>
            <a:r>
              <a:rPr lang="es-MX" sz="1400" dirty="0"/>
              <a:t>://cevifaiprivada.ifai.org.mx/swf/cevinaiv2/cevinai/index.php</a:t>
            </a:r>
          </a:p>
          <a:p>
            <a:pPr marL="285750" indent="-285750">
              <a:buFont typeface="Arial" panose="020B0604020202020204" pitchFamily="34" charset="0"/>
              <a:buChar char="•"/>
            </a:pPr>
            <a:r>
              <a:rPr lang="es-MX" sz="1400" dirty="0" smtClean="0"/>
              <a:t>Seleccionar </a:t>
            </a:r>
            <a:r>
              <a:rPr lang="es-ES" sz="1400" dirty="0"/>
              <a:t>CAMPUS PODER EJECUTIVO Y ORGANISMOS PÚBLICOS </a:t>
            </a:r>
            <a:r>
              <a:rPr lang="es-ES" sz="1400" dirty="0" smtClean="0"/>
              <a:t>AUTÓNOMOS</a:t>
            </a:r>
          </a:p>
          <a:p>
            <a:pPr marL="285750" indent="-285750">
              <a:buFont typeface="Arial" panose="020B0604020202020204" pitchFamily="34" charset="0"/>
              <a:buChar char="•"/>
            </a:pPr>
            <a:r>
              <a:rPr lang="es-ES" sz="1400" dirty="0" smtClean="0"/>
              <a:t>Seleccionar Nuevo usuario</a:t>
            </a:r>
          </a:p>
          <a:p>
            <a:pPr marL="285750" indent="-285750">
              <a:buFont typeface="Arial" panose="020B0604020202020204" pitchFamily="34" charset="0"/>
              <a:buChar char="•"/>
            </a:pPr>
            <a:r>
              <a:rPr lang="es-ES" sz="1400" dirty="0" smtClean="0"/>
              <a:t>Llenar el formulario con los datos solicitados, en el apartado datos laborales llenar de acuerdo al siguiente ejemplo:</a:t>
            </a:r>
            <a:endParaRPr lang="es-MX" sz="1400" dirty="0"/>
          </a:p>
        </p:txBody>
      </p:sp>
      <p:sp>
        <p:nvSpPr>
          <p:cNvPr id="8" name="Rectángulo 7"/>
          <p:cNvSpPr/>
          <p:nvPr/>
        </p:nvSpPr>
        <p:spPr>
          <a:xfrm>
            <a:off x="0" y="889151"/>
            <a:ext cx="9144000" cy="369332"/>
          </a:xfrm>
          <a:prstGeom prst="rect">
            <a:avLst/>
          </a:prstGeom>
        </p:spPr>
        <p:txBody>
          <a:bodyPr wrap="square">
            <a:spAutoFit/>
          </a:bodyPr>
          <a:lstStyle/>
          <a:p>
            <a:pPr algn="ctr"/>
            <a:r>
              <a:rPr lang="es-MX" dirty="0" smtClean="0"/>
              <a:t>Para realizar el curso seguir los siguientes pasos</a:t>
            </a:r>
            <a:endParaRPr lang="es-MX"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708920"/>
            <a:ext cx="5724525" cy="3829050"/>
          </a:xfrm>
          <a:prstGeom prst="rect">
            <a:avLst/>
          </a:prstGeom>
        </p:spPr>
      </p:pic>
    </p:spTree>
    <p:extLst>
      <p:ext uri="{BB962C8B-B14F-4D97-AF65-F5344CB8AC3E}">
        <p14:creationId xmlns:p14="http://schemas.microsoft.com/office/powerpoint/2010/main" val="39940993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3940267" y="2348880"/>
            <a:ext cx="5184576"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itchFamily="49" charset="0"/>
              <a:buChar char="o"/>
            </a:pPr>
            <a:r>
              <a:rPr lang="es-ES" sz="2800" b="1" dirty="0" smtClean="0">
                <a:solidFill>
                  <a:schemeClr val="tx2"/>
                </a:solidFill>
              </a:rPr>
              <a:t>Publicar en redes sociales de la Institución las infografías 2016.</a:t>
            </a:r>
          </a:p>
          <a:p>
            <a:pPr>
              <a:buFont typeface="Courier New" pitchFamily="49" charset="0"/>
              <a:buChar char="o"/>
            </a:pPr>
            <a:endParaRPr lang="es-ES" sz="2800" b="1" dirty="0">
              <a:solidFill>
                <a:schemeClr val="tx2"/>
              </a:solidFill>
            </a:endParaRPr>
          </a:p>
          <a:p>
            <a:pPr marL="0" indent="0" algn="ctr">
              <a:buNone/>
            </a:pPr>
            <a:r>
              <a:rPr lang="es-ES" altLang="es-MX" sz="2800" b="1" dirty="0">
                <a:solidFill>
                  <a:schemeClr val="tx2"/>
                </a:solidFill>
              </a:rPr>
              <a:t>Enviar por </a:t>
            </a:r>
            <a:r>
              <a:rPr lang="es-ES" altLang="es-MX" sz="2800" b="1" dirty="0" smtClean="0">
                <a:solidFill>
                  <a:schemeClr val="tx2"/>
                </a:solidFill>
              </a:rPr>
              <a:t>correo </a:t>
            </a:r>
            <a:r>
              <a:rPr lang="es-ES" altLang="es-MX" sz="2800" b="1" dirty="0">
                <a:solidFill>
                  <a:schemeClr val="tx2"/>
                </a:solidFill>
              </a:rPr>
              <a:t>electrónico antes del 15 de diciembre </a:t>
            </a:r>
            <a:r>
              <a:rPr lang="es-ES" altLang="es-MX" sz="2800" b="1" dirty="0" smtClean="0">
                <a:solidFill>
                  <a:schemeClr val="tx2"/>
                </a:solidFill>
              </a:rPr>
              <a:t>impresión de pantalla al electrónico </a:t>
            </a:r>
            <a:r>
              <a:rPr lang="es-ES" altLang="es-MX" sz="2800" b="1" dirty="0">
                <a:solidFill>
                  <a:schemeClr val="tx2"/>
                </a:solidFill>
              </a:rPr>
              <a:t>luis.mejia@infodf.org.mx</a:t>
            </a:r>
          </a:p>
          <a:p>
            <a:pPr marL="0" indent="0">
              <a:buNone/>
            </a:pPr>
            <a:r>
              <a:rPr lang="es-ES" sz="2800" b="1" dirty="0" smtClean="0">
                <a:solidFill>
                  <a:schemeClr val="tx2"/>
                </a:solidFill>
              </a:rPr>
              <a:t/>
            </a:r>
            <a:br>
              <a:rPr lang="es-ES" sz="2800" b="1" dirty="0" smtClean="0">
                <a:solidFill>
                  <a:schemeClr val="tx2"/>
                </a:solidFill>
              </a:rPr>
            </a:br>
            <a:r>
              <a:rPr lang="es-ES" sz="2800" b="1" dirty="0" smtClean="0">
                <a:solidFill>
                  <a:schemeClr val="tx2"/>
                </a:solidFill>
              </a:rPr>
              <a:t/>
            </a:r>
            <a:br>
              <a:rPr lang="es-ES" sz="2800" b="1" dirty="0" smtClean="0">
                <a:solidFill>
                  <a:schemeClr val="tx2"/>
                </a:solidFill>
              </a:rPr>
            </a:br>
            <a:r>
              <a:rPr lang="es-ES" sz="2800" b="1" dirty="0" smtClean="0">
                <a:solidFill>
                  <a:schemeClr val="tx2"/>
                </a:solidFill>
              </a:rPr>
              <a:t/>
            </a:r>
            <a:br>
              <a:rPr lang="es-ES" sz="2800" b="1" dirty="0" smtClean="0">
                <a:solidFill>
                  <a:schemeClr val="tx2"/>
                </a:solidFill>
              </a:rPr>
            </a:br>
            <a:r>
              <a:rPr lang="es-ES" sz="2800" b="1" dirty="0" smtClean="0">
                <a:solidFill>
                  <a:schemeClr val="tx2"/>
                </a:solidFill>
              </a:rPr>
              <a:t/>
            </a:r>
            <a:br>
              <a:rPr lang="es-ES" sz="2800" b="1" dirty="0" smtClean="0">
                <a:solidFill>
                  <a:schemeClr val="tx2"/>
                </a:solidFill>
              </a:rPr>
            </a:br>
            <a:r>
              <a:rPr lang="es-ES" sz="2800" b="1" dirty="0" smtClean="0">
                <a:solidFill>
                  <a:schemeClr val="tx2"/>
                </a:solidFill>
              </a:rPr>
              <a:t/>
            </a:r>
            <a:br>
              <a:rPr lang="es-ES" sz="2800" b="1" dirty="0" smtClean="0">
                <a:solidFill>
                  <a:schemeClr val="tx2"/>
                </a:solidFill>
              </a:rPr>
            </a:br>
            <a:endParaRPr lang="es-ES" sz="2800" b="1" dirty="0" smtClean="0">
              <a:solidFill>
                <a:schemeClr val="tx2"/>
              </a:solidFill>
            </a:endParaRPr>
          </a:p>
        </p:txBody>
      </p:sp>
      <p:sp>
        <p:nvSpPr>
          <p:cNvPr id="3" name="5 CuadroTexto"/>
          <p:cNvSpPr txBox="1"/>
          <p:nvPr/>
        </p:nvSpPr>
        <p:spPr>
          <a:xfrm>
            <a:off x="323528" y="1340768"/>
            <a:ext cx="5970983"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Acuerdo 2</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pic>
        <p:nvPicPr>
          <p:cNvPr id="4" name="Imagen 3"/>
          <p:cNvPicPr>
            <a:picLocks noChangeAspect="1"/>
          </p:cNvPicPr>
          <p:nvPr/>
        </p:nvPicPr>
        <p:blipFill rotWithShape="1">
          <a:blip r:embed="rId3"/>
          <a:srcRect l="45747" t="37400" r="31573" b="37401"/>
          <a:stretch/>
        </p:blipFill>
        <p:spPr>
          <a:xfrm>
            <a:off x="220801" y="2600908"/>
            <a:ext cx="3456384" cy="2160240"/>
          </a:xfrm>
          <a:prstGeom prst="rect">
            <a:avLst/>
          </a:prstGeom>
        </p:spPr>
      </p:pic>
    </p:spTree>
    <p:extLst>
      <p:ext uri="{BB962C8B-B14F-4D97-AF65-F5344CB8AC3E}">
        <p14:creationId xmlns:p14="http://schemas.microsoft.com/office/powerpoint/2010/main" val="27655864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539552" y="1052736"/>
            <a:ext cx="8280920" cy="1015663"/>
          </a:xfrm>
          <a:prstGeom prst="rect">
            <a:avLst/>
          </a:prstGeom>
        </p:spPr>
        <p:txBody>
          <a:bodyPr wrap="square">
            <a:spAutoFit/>
          </a:bodyPr>
          <a:lstStyle/>
          <a:p>
            <a:pPr algn="ctr">
              <a:defRPr/>
            </a:pPr>
            <a:r>
              <a:rPr lang="es-ES" sz="60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¡¡¡¡¡Felicitaciones !!!!!</a:t>
            </a:r>
            <a:endParaRPr lang="es-ES" sz="60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
        <p:nvSpPr>
          <p:cNvPr id="5" name="1 Rectángulo"/>
          <p:cNvSpPr/>
          <p:nvPr/>
        </p:nvSpPr>
        <p:spPr>
          <a:xfrm>
            <a:off x="639675" y="2780928"/>
            <a:ext cx="8036781" cy="2554545"/>
          </a:xfrm>
          <a:prstGeom prst="rect">
            <a:avLst/>
          </a:prstGeom>
        </p:spPr>
        <p:txBody>
          <a:bodyPr wrap="square">
            <a:spAutoFit/>
          </a:bodyPr>
          <a:lstStyle/>
          <a:p>
            <a:pPr marL="571500" indent="-571500">
              <a:spcBef>
                <a:spcPct val="0"/>
              </a:spcBef>
              <a:buFont typeface="Arial" panose="020B0604020202020204" pitchFamily="34" charset="0"/>
              <a:buChar char="•"/>
            </a:pPr>
            <a:r>
              <a:rPr lang="es-MX" altLang="es-MX" sz="4000" dirty="0" smtClean="0">
                <a:solidFill>
                  <a:srgbClr val="0070C0"/>
                </a:solidFill>
              </a:rPr>
              <a:t>REDES 2015</a:t>
            </a:r>
          </a:p>
          <a:p>
            <a:pPr marL="571500" indent="-571500">
              <a:spcBef>
                <a:spcPct val="0"/>
              </a:spcBef>
              <a:buFont typeface="Arial" panose="020B0604020202020204" pitchFamily="34" charset="0"/>
              <a:buChar char="•"/>
            </a:pPr>
            <a:endParaRPr lang="es-MX" altLang="es-MX" sz="4000" dirty="0">
              <a:solidFill>
                <a:srgbClr val="0070C0"/>
              </a:solidFill>
            </a:endParaRPr>
          </a:p>
          <a:p>
            <a:pPr marL="571500" indent="-571500">
              <a:spcBef>
                <a:spcPct val="0"/>
              </a:spcBef>
              <a:buFont typeface="Arial" panose="020B0604020202020204" pitchFamily="34" charset="0"/>
              <a:buChar char="•"/>
            </a:pPr>
            <a:r>
              <a:rPr lang="es-MX" altLang="es-MX" sz="4000" dirty="0" smtClean="0">
                <a:solidFill>
                  <a:srgbClr val="0070C0"/>
                </a:solidFill>
              </a:rPr>
              <a:t>Entrega de Constancias de Vigencia2016 </a:t>
            </a:r>
            <a:r>
              <a:rPr lang="es-MX" altLang="es-MX" sz="2400" b="1" dirty="0">
                <a:solidFill>
                  <a:srgbClr val="0070C0"/>
                </a:solidFill>
              </a:rPr>
              <a:t>(Segundo trimestre</a:t>
            </a:r>
            <a:r>
              <a:rPr lang="es-MX" altLang="es-MX" sz="2400" b="1" dirty="0" smtClean="0">
                <a:solidFill>
                  <a:srgbClr val="0070C0"/>
                </a:solidFill>
              </a:rPr>
              <a:t>)</a:t>
            </a:r>
            <a:endParaRPr lang="es-MX" altLang="es-MX" sz="4000" b="1" dirty="0">
              <a:solidFill>
                <a:srgbClr val="0070C0"/>
              </a:solidFill>
            </a:endParaRPr>
          </a:p>
        </p:txBody>
      </p:sp>
      <p:pic>
        <p:nvPicPr>
          <p:cNvPr id="6" name="Picture 2" descr="Hombre de negocios de cerca con una medalla de reconocimiento Icono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624" y="2076783"/>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389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323528" y="3645024"/>
            <a:ext cx="8208912" cy="30963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Courier New" pitchFamily="49" charset="0"/>
              <a:buChar char="o"/>
              <a:defRPr/>
            </a:pPr>
            <a:r>
              <a:rPr lang="es-ES" sz="2800" b="1" dirty="0">
                <a:solidFill>
                  <a:schemeClr val="tx2"/>
                </a:solidFill>
              </a:rPr>
              <a:t>Asistir y anotarse en </a:t>
            </a:r>
            <a:r>
              <a:rPr lang="es-ES" sz="2800" b="1" u="sng" dirty="0">
                <a:solidFill>
                  <a:schemeClr val="tx2"/>
                </a:solidFill>
              </a:rPr>
              <a:t>la lista de asistencia </a:t>
            </a:r>
            <a:r>
              <a:rPr lang="es-ES" sz="2800" b="1" dirty="0">
                <a:solidFill>
                  <a:schemeClr val="tx2"/>
                </a:solidFill>
              </a:rPr>
              <a:t>de la Feria de la Transparencia a realizarse el próximo </a:t>
            </a:r>
            <a:r>
              <a:rPr lang="es-ES" sz="2800" b="1" dirty="0" smtClean="0">
                <a:solidFill>
                  <a:schemeClr val="tx2"/>
                </a:solidFill>
              </a:rPr>
              <a:t>lunes 7 </a:t>
            </a:r>
            <a:r>
              <a:rPr lang="es-ES" sz="2800" b="1" dirty="0">
                <a:solidFill>
                  <a:schemeClr val="tx2"/>
                </a:solidFill>
              </a:rPr>
              <a:t>de noviembre. </a:t>
            </a:r>
            <a:endParaRPr lang="es-ES" sz="2800" b="1" dirty="0" smtClean="0">
              <a:solidFill>
                <a:schemeClr val="tx2"/>
              </a:solidFill>
            </a:endParaRPr>
          </a:p>
          <a:p>
            <a:pPr marL="0" indent="0" algn="ctr">
              <a:buNone/>
              <a:defRPr/>
            </a:pPr>
            <a:r>
              <a:rPr lang="es-ES" sz="2800" b="1" u="sng" dirty="0" smtClean="0">
                <a:solidFill>
                  <a:schemeClr val="tx2"/>
                </a:solidFill>
              </a:rPr>
              <a:t>En </a:t>
            </a:r>
            <a:r>
              <a:rPr lang="es-ES" sz="2800" b="1" u="sng" dirty="0">
                <a:solidFill>
                  <a:schemeClr val="tx2"/>
                </a:solidFill>
              </a:rPr>
              <a:t>el stand del </a:t>
            </a:r>
            <a:r>
              <a:rPr lang="es-ES" sz="2800" b="1" u="sng" dirty="0" smtClean="0">
                <a:solidFill>
                  <a:schemeClr val="tx2"/>
                </a:solidFill>
              </a:rPr>
              <a:t>INFODF</a:t>
            </a:r>
          </a:p>
          <a:p>
            <a:pPr marL="0" indent="0" algn="ctr">
              <a:buNone/>
              <a:defRPr/>
            </a:pPr>
            <a:r>
              <a:rPr lang="es-ES" sz="2800" b="1" u="sng" dirty="0" smtClean="0">
                <a:solidFill>
                  <a:schemeClr val="tx2"/>
                </a:solidFill>
              </a:rPr>
              <a:t>Con la Subdirectora de Capacitación y Formación</a:t>
            </a:r>
          </a:p>
          <a:p>
            <a:pPr marL="0" indent="0" algn="ctr">
              <a:buNone/>
              <a:defRPr/>
            </a:pPr>
            <a:r>
              <a:rPr lang="es-ES" sz="2800" b="1" u="sng" dirty="0" smtClean="0">
                <a:solidFill>
                  <a:schemeClr val="tx2"/>
                </a:solidFill>
              </a:rPr>
              <a:t>Eva Angeliza Sánchez</a:t>
            </a:r>
            <a:endParaRPr lang="es-ES" sz="2800" b="1" dirty="0" smtClean="0">
              <a:solidFill>
                <a:schemeClr val="tx2"/>
              </a:solidFill>
            </a:endParaRPr>
          </a:p>
        </p:txBody>
      </p:sp>
      <p:sp>
        <p:nvSpPr>
          <p:cNvPr id="3" name="5 CuadroTexto"/>
          <p:cNvSpPr txBox="1"/>
          <p:nvPr/>
        </p:nvSpPr>
        <p:spPr>
          <a:xfrm>
            <a:off x="-252536" y="788025"/>
            <a:ext cx="4098775"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Acuerdo 3</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pic>
        <p:nvPicPr>
          <p:cNvPr id="4" name="Imagen 3"/>
          <p:cNvPicPr>
            <a:picLocks noChangeAspect="1"/>
          </p:cNvPicPr>
          <p:nvPr/>
        </p:nvPicPr>
        <p:blipFill rotWithShape="1">
          <a:blip r:embed="rId3"/>
          <a:srcRect l="12201" t="21440" r="13146" b="39920"/>
          <a:stretch/>
        </p:blipFill>
        <p:spPr>
          <a:xfrm>
            <a:off x="1403648" y="1362005"/>
            <a:ext cx="6768752" cy="1970649"/>
          </a:xfrm>
          <a:prstGeom prst="rect">
            <a:avLst/>
          </a:prstGeom>
        </p:spPr>
      </p:pic>
    </p:spTree>
    <p:extLst>
      <p:ext uri="{BB962C8B-B14F-4D97-AF65-F5344CB8AC3E}">
        <p14:creationId xmlns:p14="http://schemas.microsoft.com/office/powerpoint/2010/main" val="33011010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39552" y="2060848"/>
            <a:ext cx="5112568" cy="4248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Courier New" pitchFamily="49" charset="0"/>
              <a:buChar char="o"/>
              <a:defRPr/>
            </a:pPr>
            <a:r>
              <a:rPr lang="es-ES" sz="2800" b="1" dirty="0" err="1" smtClean="0">
                <a:solidFill>
                  <a:schemeClr val="tx2"/>
                </a:solidFill>
              </a:rPr>
              <a:t>Requisitar</a:t>
            </a:r>
            <a:r>
              <a:rPr lang="es-ES" sz="2800" b="1" dirty="0" smtClean="0">
                <a:solidFill>
                  <a:schemeClr val="tx2"/>
                </a:solidFill>
              </a:rPr>
              <a:t> la Detección de Necesidad de Capacitación 2016 (Disponible en la pagina de la REATIP)</a:t>
            </a:r>
          </a:p>
          <a:p>
            <a:pPr algn="just">
              <a:buFont typeface="Courier New" pitchFamily="49" charset="0"/>
              <a:buChar char="o"/>
              <a:defRPr/>
            </a:pPr>
            <a:endParaRPr lang="es-ES" sz="2800" b="1" dirty="0" smtClean="0">
              <a:solidFill>
                <a:schemeClr val="tx2"/>
              </a:solidFill>
            </a:endParaRPr>
          </a:p>
          <a:p>
            <a:pPr marL="0" indent="0" algn="just">
              <a:buNone/>
              <a:defRPr/>
            </a:pPr>
            <a:r>
              <a:rPr lang="es-ES" altLang="es-MX" sz="2800" b="1" dirty="0">
                <a:solidFill>
                  <a:schemeClr val="tx2"/>
                </a:solidFill>
              </a:rPr>
              <a:t>Enviar por </a:t>
            </a:r>
            <a:r>
              <a:rPr lang="es-ES" altLang="es-MX" sz="2800" b="1" dirty="0" smtClean="0">
                <a:solidFill>
                  <a:schemeClr val="tx2"/>
                </a:solidFill>
              </a:rPr>
              <a:t>correo </a:t>
            </a:r>
            <a:r>
              <a:rPr lang="es-ES" altLang="es-MX" sz="2800" b="1" dirty="0">
                <a:solidFill>
                  <a:schemeClr val="tx2"/>
                </a:solidFill>
              </a:rPr>
              <a:t>electrónico antes del 15 de diciembre </a:t>
            </a:r>
            <a:r>
              <a:rPr lang="es-ES" altLang="es-MX" sz="2800" b="1" dirty="0" smtClean="0">
                <a:solidFill>
                  <a:schemeClr val="tx2"/>
                </a:solidFill>
              </a:rPr>
              <a:t>el formato escaneado al </a:t>
            </a:r>
            <a:r>
              <a:rPr lang="es-ES" altLang="es-MX" sz="2800" b="1" dirty="0">
                <a:solidFill>
                  <a:schemeClr val="tx2"/>
                </a:solidFill>
              </a:rPr>
              <a:t>electrónico </a:t>
            </a:r>
            <a:r>
              <a:rPr lang="es-ES" altLang="es-MX" sz="2800" b="1" dirty="0" smtClean="0">
                <a:solidFill>
                  <a:schemeClr val="tx2"/>
                </a:solidFill>
              </a:rPr>
              <a:t>luis.mejia@infodf.org.mx</a:t>
            </a:r>
            <a:endParaRPr lang="es-ES" altLang="es-MX" sz="2800" b="1" dirty="0">
              <a:solidFill>
                <a:schemeClr val="tx2"/>
              </a:solidFill>
            </a:endParaRPr>
          </a:p>
        </p:txBody>
      </p:sp>
      <p:sp>
        <p:nvSpPr>
          <p:cNvPr id="3" name="5 CuadroTexto"/>
          <p:cNvSpPr txBox="1"/>
          <p:nvPr/>
        </p:nvSpPr>
        <p:spPr>
          <a:xfrm>
            <a:off x="323528" y="1340768"/>
            <a:ext cx="5970983"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Acuerdo 4</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pic>
        <p:nvPicPr>
          <p:cNvPr id="4" name="Imagen 3"/>
          <p:cNvPicPr>
            <a:picLocks noChangeAspect="1"/>
          </p:cNvPicPr>
          <p:nvPr/>
        </p:nvPicPr>
        <p:blipFill rotWithShape="1">
          <a:blip r:embed="rId3"/>
          <a:srcRect l="35352" t="19760" r="35353" b="11361"/>
          <a:stretch/>
        </p:blipFill>
        <p:spPr>
          <a:xfrm>
            <a:off x="6084168" y="2279195"/>
            <a:ext cx="2664296" cy="3523746"/>
          </a:xfrm>
          <a:prstGeom prst="rect">
            <a:avLst/>
          </a:prstGeom>
        </p:spPr>
      </p:pic>
    </p:spTree>
    <p:extLst>
      <p:ext uri="{BB962C8B-B14F-4D97-AF65-F5344CB8AC3E}">
        <p14:creationId xmlns:p14="http://schemas.microsoft.com/office/powerpoint/2010/main" val="23778066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39552" y="2420888"/>
            <a:ext cx="8208912" cy="29523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Courier New" pitchFamily="49" charset="0"/>
              <a:buChar char="o"/>
              <a:defRPr/>
            </a:pPr>
            <a:r>
              <a:rPr lang="es-ES" sz="2800" b="1" dirty="0" smtClean="0">
                <a:solidFill>
                  <a:schemeClr val="tx2"/>
                </a:solidFill>
              </a:rPr>
              <a:t>Enviar solicitudes de certificado 100% capacitados materia de la nueva Ley a más tardar el 30 de marzo de 2017.</a:t>
            </a:r>
          </a:p>
          <a:p>
            <a:pPr algn="just">
              <a:buFont typeface="Courier New" pitchFamily="49" charset="0"/>
              <a:buChar char="o"/>
              <a:defRPr/>
            </a:pPr>
            <a:endParaRPr lang="es-ES" sz="2800" b="1" dirty="0" smtClean="0">
              <a:solidFill>
                <a:schemeClr val="tx2"/>
              </a:solidFill>
            </a:endParaRPr>
          </a:p>
          <a:p>
            <a:pPr algn="just">
              <a:buFont typeface="Courier New" pitchFamily="49" charset="0"/>
              <a:buChar char="o"/>
              <a:defRPr/>
            </a:pPr>
            <a:r>
              <a:rPr lang="es-ES" sz="2800" b="1" dirty="0" smtClean="0">
                <a:solidFill>
                  <a:schemeClr val="tx2"/>
                </a:solidFill>
              </a:rPr>
              <a:t>Los otros certificados serán enviados de acuerdo al calendario que se dará a conocer en el 2017.</a:t>
            </a:r>
            <a:endParaRPr lang="es-ES" sz="2800" b="1" dirty="0">
              <a:solidFill>
                <a:schemeClr val="tx2"/>
              </a:solidFill>
            </a:endParaRPr>
          </a:p>
          <a:p>
            <a:pPr algn="just">
              <a:buFont typeface="Courier New" pitchFamily="49" charset="0"/>
              <a:buChar char="o"/>
              <a:defRPr/>
            </a:pPr>
            <a:endParaRPr lang="es-ES" sz="2800" b="1" dirty="0" smtClean="0">
              <a:solidFill>
                <a:schemeClr val="tx2"/>
              </a:solidFill>
            </a:endParaRPr>
          </a:p>
        </p:txBody>
      </p:sp>
      <p:sp>
        <p:nvSpPr>
          <p:cNvPr id="3" name="5 CuadroTexto"/>
          <p:cNvSpPr txBox="1"/>
          <p:nvPr/>
        </p:nvSpPr>
        <p:spPr>
          <a:xfrm>
            <a:off x="1658516" y="1196752"/>
            <a:ext cx="5970983"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Compromiso para 2017</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spTree>
    <p:extLst>
      <p:ext uri="{BB962C8B-B14F-4D97-AF65-F5344CB8AC3E}">
        <p14:creationId xmlns:p14="http://schemas.microsoft.com/office/powerpoint/2010/main" val="51237270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p:nvPr/>
        </p:nvSpPr>
        <p:spPr>
          <a:xfrm>
            <a:off x="1835696" y="836712"/>
            <a:ext cx="5970983"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Constancias disponibles</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199438578"/>
              </p:ext>
            </p:extLst>
          </p:nvPr>
        </p:nvGraphicFramePr>
        <p:xfrm>
          <a:off x="179512" y="1586526"/>
          <a:ext cx="4248472" cy="4786745"/>
        </p:xfrm>
        <a:graphic>
          <a:graphicData uri="http://schemas.openxmlformats.org/drawingml/2006/table">
            <a:tbl>
              <a:tblPr>
                <a:tableStyleId>{5C22544A-7EE6-4342-B048-85BDC9FD1C3A}</a:tableStyleId>
              </a:tblPr>
              <a:tblGrid>
                <a:gridCol w="153499"/>
                <a:gridCol w="4094973"/>
              </a:tblGrid>
              <a:tr h="85408">
                <a:tc>
                  <a:txBody>
                    <a:bodyPr/>
                    <a:lstStyle/>
                    <a:p>
                      <a:pPr algn="r" fontAlgn="b"/>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dirty="0">
                          <a:effectLst/>
                        </a:rPr>
                        <a:t>Agencia de Protección Sanitaria del Gobierno del Distrito Federal</a:t>
                      </a:r>
                      <a:endParaRPr lang="es-ES" sz="1100" b="0" i="0" u="none" strike="noStrike" dirty="0">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2</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it-IT" sz="1100" u="none" strike="noStrike">
                          <a:effectLst/>
                        </a:rPr>
                        <a:t>Asamblea Legislativa del Distrito Federal</a:t>
                      </a:r>
                      <a:endParaRPr lang="it-IT"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Auditoría Superior de la Ciudad de México</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4</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Autoridad de la Zona Patrimonio Mundial Natural y Cultural de la Humanidad en Xochimilco, Tláhuac y Milpa Alta</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Autoridad del Centro Histórico</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Caja de Previsión de la Policía Auxiliar del DF</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7</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Caja de Previsión de la Policía Preventiva del DF</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8</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dirty="0" smtClean="0">
                          <a:effectLst/>
                        </a:rPr>
                        <a:t>Centro </a:t>
                      </a:r>
                      <a:r>
                        <a:rPr lang="es-ES" sz="1100" u="none" strike="noStrike" dirty="0">
                          <a:effectLst/>
                        </a:rPr>
                        <a:t>de Comando, Control, Cómputo, Comunicaciones y Contacto </a:t>
                      </a:r>
                      <a:r>
                        <a:rPr lang="es-ES" sz="1100" u="none" strike="noStrike" dirty="0" smtClean="0">
                          <a:effectLst/>
                        </a:rPr>
                        <a:t>Ciudadano </a:t>
                      </a:r>
                      <a:r>
                        <a:rPr lang="es-ES" sz="1100" u="none" strike="noStrike" dirty="0">
                          <a:effectLst/>
                        </a:rPr>
                        <a:t>de la Ciudad de México</a:t>
                      </a:r>
                      <a:endParaRPr lang="es-ES" sz="1100" b="0" i="0" u="none" strike="noStrike" dirty="0">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9</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Comisión de Derechos Humanos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10</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Consejería Jurídica y de Servicios Legales</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11</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Consejo de Evaluación del Desarrollo Social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12</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Consejo de la Judicatura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13</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Consejo Económico y Social de la Ciudad de México</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14</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Consejo para Prevenir y Eliminar la Discriminación En la Ciudad de México</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15</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Contraloría General de la Ciudad de México</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16</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Coordinación de los Centros de Transferencia Modal del DF</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17</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Corporación Mexicana de Impresión, S.a. de C.v.</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18</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Delegación Álvaro Obregón</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19</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Delegación Benito Juárez</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20</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Delegación Coyoacán</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21</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Delegación Cuajimalpa</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22</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Delegación Cuauhtémoc</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23</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Delegación Gustavo A. Madero</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24</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Delegación Iztacalco</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25</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dirty="0">
                          <a:effectLst/>
                        </a:rPr>
                        <a:t>Delegación Iztapalapa</a:t>
                      </a:r>
                      <a:endParaRPr lang="es-MX" sz="1100" b="0" i="0" u="none" strike="noStrike" dirty="0">
                        <a:solidFill>
                          <a:srgbClr val="000000"/>
                        </a:solidFill>
                        <a:effectLst/>
                        <a:latin typeface="Calibri" panose="020F0502020204030204" pitchFamily="34" charset="0"/>
                      </a:endParaRPr>
                    </a:p>
                  </a:txBody>
                  <a:tcPr marL="3713" marR="3713" marT="3713" marB="0" anchor="b"/>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065645242"/>
              </p:ext>
            </p:extLst>
          </p:nvPr>
        </p:nvGraphicFramePr>
        <p:xfrm>
          <a:off x="4499992" y="1593363"/>
          <a:ext cx="4534510" cy="4664825"/>
        </p:xfrm>
        <a:graphic>
          <a:graphicData uri="http://schemas.openxmlformats.org/drawingml/2006/table">
            <a:tbl>
              <a:tblPr>
                <a:tableStyleId>{5C22544A-7EE6-4342-B048-85BDC9FD1C3A}</a:tableStyleId>
              </a:tblPr>
              <a:tblGrid>
                <a:gridCol w="163835"/>
                <a:gridCol w="4370675"/>
              </a:tblGrid>
              <a:tr h="85408">
                <a:tc>
                  <a:txBody>
                    <a:bodyPr/>
                    <a:lstStyle/>
                    <a:p>
                      <a:pPr algn="r" fontAlgn="b"/>
                      <a:r>
                        <a:rPr lang="es-MX" sz="1200" u="none" strike="noStrike" dirty="0">
                          <a:effectLst/>
                        </a:rPr>
                        <a:t>26</a:t>
                      </a:r>
                      <a:endParaRPr lang="es-MX" sz="12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Delegación La Magdalena Contreras</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27</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Delegación Miguel Hidalgo</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28</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dirty="0">
                          <a:effectLst/>
                        </a:rPr>
                        <a:t>Delegación Milpa Alta</a:t>
                      </a:r>
                      <a:endParaRPr lang="es-MX" sz="1200" b="0" i="0" u="none" strike="noStrike" dirty="0">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29</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dirty="0">
                          <a:effectLst/>
                        </a:rPr>
                        <a:t>Delegación Tláhuac</a:t>
                      </a:r>
                      <a:endParaRPr lang="es-MX" sz="1200" b="0" i="0" u="none" strike="noStrike" dirty="0">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30</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Delegación Tlalpan</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31</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Delegación Venustiano Carranza</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32</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Delegación Xochimilco</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33</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dirty="0">
                          <a:effectLst/>
                        </a:rPr>
                        <a:t>Escuela de Administración Pública del Distrito Federal</a:t>
                      </a:r>
                      <a:endParaRPr lang="es-ES" sz="1200" b="0" i="0" u="none" strike="noStrike" dirty="0">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34</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Fideicomiso Centro Histórico de la Ciudad de México</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35</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Fideicomiso de Recuperación Crediticia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36</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Fideicomiso Educación Garantizada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37</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Fideicomiso Museo de Arte Popular Mexicano</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38</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Fideicomiso Museo del Estanquillo</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39</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Fondo de Desarrollo Económico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40</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Fondo Mixto de Promoción Turística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41</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Fondo para el Desarrollo Social de la Ciudad de México</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42</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Heroico Cuerpo de Bomberos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43</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Instituto de Capacitación para el Trabajo de la Ciudad de México</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44</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Instituto de Educación Media Superior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45</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Instituto de la Juventud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46</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Instituto de las Mujeres del Distrito Federal</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47</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200" u="none" strike="noStrike">
                          <a:effectLst/>
                        </a:rPr>
                        <a:t>Instituto de Verificación Administrativa del Df</a:t>
                      </a:r>
                      <a:endParaRPr lang="es-ES"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48</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a:effectLst/>
                        </a:rPr>
                        <a:t>Instituto de Vivienda del Distrito Federal</a:t>
                      </a:r>
                      <a:endParaRPr lang="es-MX"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49</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it-IT" sz="1200" u="none" strike="noStrike">
                          <a:effectLst/>
                        </a:rPr>
                        <a:t>Instituto del Deporte del Distrito Federal</a:t>
                      </a:r>
                      <a:endParaRPr lang="it-IT" sz="12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200" u="none" strike="noStrike">
                          <a:effectLst/>
                        </a:rPr>
                        <a:t>50</a:t>
                      </a:r>
                      <a:endParaRPr lang="es-MX" sz="12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200" u="none" strike="noStrike" dirty="0">
                          <a:effectLst/>
                        </a:rPr>
                        <a:t>Instituto Electoral del Distrito Federal</a:t>
                      </a:r>
                      <a:endParaRPr lang="es-MX" sz="1200" b="0" i="0" u="none" strike="noStrike" dirty="0">
                        <a:solidFill>
                          <a:srgbClr val="000000"/>
                        </a:solidFill>
                        <a:effectLst/>
                        <a:latin typeface="Calibri" panose="020F0502020204030204" pitchFamily="34" charset="0"/>
                      </a:endParaRPr>
                    </a:p>
                  </a:txBody>
                  <a:tcPr marL="3713" marR="3713" marT="3713" marB="0" anchor="b"/>
                </a:tc>
              </a:tr>
            </a:tbl>
          </a:graphicData>
        </a:graphic>
      </p:graphicFrame>
    </p:spTree>
    <p:extLst>
      <p:ext uri="{BB962C8B-B14F-4D97-AF65-F5344CB8AC3E}">
        <p14:creationId xmlns:p14="http://schemas.microsoft.com/office/powerpoint/2010/main" val="68524546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CuadroTexto"/>
          <p:cNvSpPr txBox="1"/>
          <p:nvPr/>
        </p:nvSpPr>
        <p:spPr>
          <a:xfrm>
            <a:off x="1835696" y="836712"/>
            <a:ext cx="5970983" cy="523220"/>
          </a:xfrm>
          <a:prstGeom prst="rect">
            <a:avLst/>
          </a:prstGeom>
          <a:noFill/>
        </p:spPr>
        <p:txBody>
          <a:bodyPr wrap="square">
            <a:spAutoFit/>
          </a:bodyPr>
          <a:lstStyle/>
          <a:p>
            <a:pPr algn="ctr">
              <a:defRPr/>
            </a:pPr>
            <a:r>
              <a:rPr lang="es-ES" sz="2800" b="1" dirty="0" smtClean="0">
                <a:solidFill>
                  <a:srgbClr val="002060"/>
                </a:solidFill>
                <a:effectLst>
                  <a:outerShdw blurRad="38100" dist="38100" dir="2700000" algn="tl">
                    <a:srgbClr val="000000">
                      <a:alpha val="43137"/>
                    </a:srgbClr>
                  </a:outerShdw>
                </a:effectLst>
                <a:latin typeface="Century Gothic" pitchFamily="34" charset="0"/>
                <a:cs typeface="Arial" charset="0"/>
              </a:rPr>
              <a:t>Constancias disponibles</a:t>
            </a:r>
            <a:endParaRPr lang="es-ES" b="1" dirty="0">
              <a:solidFill>
                <a:srgbClr val="002060"/>
              </a:solidFill>
              <a:effectLst>
                <a:outerShdw blurRad="38100" dist="38100" dir="2700000" algn="tl">
                  <a:srgbClr val="000000">
                    <a:alpha val="43137"/>
                  </a:srgbClr>
                </a:outerShdw>
              </a:effectLst>
              <a:latin typeface="Century Gothic" pitchFamily="34" charset="0"/>
              <a:cs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39912444"/>
              </p:ext>
            </p:extLst>
          </p:nvPr>
        </p:nvGraphicFramePr>
        <p:xfrm>
          <a:off x="251520" y="1484784"/>
          <a:ext cx="4464496" cy="4786745"/>
        </p:xfrm>
        <a:graphic>
          <a:graphicData uri="http://schemas.openxmlformats.org/drawingml/2006/table">
            <a:tbl>
              <a:tblPr>
                <a:tableStyleId>{5C22544A-7EE6-4342-B048-85BDC9FD1C3A}</a:tableStyleId>
              </a:tblPr>
              <a:tblGrid>
                <a:gridCol w="161305"/>
                <a:gridCol w="4303191"/>
              </a:tblGrid>
              <a:tr h="85408">
                <a:tc>
                  <a:txBody>
                    <a:bodyPr/>
                    <a:lstStyle/>
                    <a:p>
                      <a:pPr algn="r" fontAlgn="b"/>
                      <a:r>
                        <a:rPr lang="es-MX" sz="1100" u="none" strike="noStrike" dirty="0" smtClean="0">
                          <a:effectLst/>
                        </a:rPr>
                        <a:t>51</a:t>
                      </a:r>
                    </a:p>
                    <a:p>
                      <a:pPr algn="r" fontAlgn="b"/>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dirty="0">
                          <a:effectLst/>
                        </a:rPr>
                        <a:t>Instituto para la Atención y Prevención de las Adicciones En la Ciudad de México</a:t>
                      </a:r>
                      <a:endParaRPr lang="es-ES" sz="1100" b="0" i="0" u="none" strike="noStrike" dirty="0">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smtClean="0">
                          <a:effectLst/>
                        </a:rPr>
                        <a:t>52</a:t>
                      </a:r>
                    </a:p>
                    <a:p>
                      <a:pPr algn="r" fontAlgn="b"/>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Instituto para la Integración al Desarrollo de las Personas Con Discapacidad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53</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Instituto Técnico de Formación Policial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54</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Instituto Formación Profesional</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55</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Jefatura de Gobierno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56</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Junta de Asistencia Privada del Distrito Federal</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57</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Junta Local de Conciliación y Arbitraje de la Ciudad de México</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dirty="0">
                          <a:effectLst/>
                        </a:rPr>
                        <a:t>58</a:t>
                      </a:r>
                      <a:endParaRPr lang="es-MX" sz="1100" b="0" i="0" u="none" strike="noStrike" dirty="0">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Mecanismo de Seguimiento y Evaluación del Programa de Derechos Humanos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59</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Metrobús</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60</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Movimiento Ciudadano</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61</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Movimiento Regeneración Nacional</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62</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Nueva Alianza</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63</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Partido del Trabajo</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64</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Partido Humanista</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65</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Partido Verde Ecologista de México</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66</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Planta de Asfalto del Distrito Federal</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67</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Policía Auxiliar</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68</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Policía Auxiliar</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69</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Procuraduría Ambiental y del Ordenamiento Territorial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70</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Procuraduría General de Justicia del Distrito Federal</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71</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a:effectLst/>
                        </a:rPr>
                        <a:t>Procuraduría Social del Distrito Federal</a:t>
                      </a:r>
                      <a:endParaRPr lang="es-MX"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72</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Proyecto Metro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73</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Red de Transporte de Pasajeros del Distrito Federal</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74</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ES" sz="1100" u="none" strike="noStrike">
                          <a:effectLst/>
                        </a:rPr>
                        <a:t>Secretaría de Ciencia, Tecnología e Innovación</a:t>
                      </a:r>
                      <a:endParaRPr lang="es-ES" sz="1100" b="0" i="0" u="none" strike="noStrike">
                        <a:solidFill>
                          <a:srgbClr val="000000"/>
                        </a:solidFill>
                        <a:effectLst/>
                        <a:latin typeface="Calibri" panose="020F0502020204030204" pitchFamily="34" charset="0"/>
                      </a:endParaRPr>
                    </a:p>
                  </a:txBody>
                  <a:tcPr marL="3713" marR="3713" marT="3713" marB="0" anchor="b"/>
                </a:tc>
              </a:tr>
              <a:tr h="85408">
                <a:tc>
                  <a:txBody>
                    <a:bodyPr/>
                    <a:lstStyle/>
                    <a:p>
                      <a:pPr algn="r" fontAlgn="b"/>
                      <a:r>
                        <a:rPr lang="es-MX" sz="1100" u="none" strike="noStrike">
                          <a:effectLst/>
                        </a:rPr>
                        <a:t>75</a:t>
                      </a:r>
                      <a:endParaRPr lang="es-MX" sz="1100" b="0" i="0" u="none" strike="noStrike">
                        <a:solidFill>
                          <a:srgbClr val="000000"/>
                        </a:solidFill>
                        <a:effectLst/>
                        <a:latin typeface="Calibri" panose="020F0502020204030204" pitchFamily="34" charset="0"/>
                      </a:endParaRPr>
                    </a:p>
                  </a:txBody>
                  <a:tcPr marL="3713" marR="3713" marT="3713" marB="0" anchor="b"/>
                </a:tc>
                <a:tc>
                  <a:txBody>
                    <a:bodyPr/>
                    <a:lstStyle/>
                    <a:p>
                      <a:pPr algn="l" fontAlgn="b"/>
                      <a:r>
                        <a:rPr lang="es-MX" sz="1100" u="none" strike="noStrike" dirty="0">
                          <a:effectLst/>
                        </a:rPr>
                        <a:t>Secretaría de Cultura</a:t>
                      </a:r>
                      <a:endParaRPr lang="es-MX" sz="1100" b="0" i="0" u="none" strike="noStrike" dirty="0">
                        <a:solidFill>
                          <a:srgbClr val="000000"/>
                        </a:solidFill>
                        <a:effectLst/>
                        <a:latin typeface="Calibri" panose="020F0502020204030204" pitchFamily="34" charset="0"/>
                      </a:endParaRPr>
                    </a:p>
                  </a:txBody>
                  <a:tcPr marL="3713" marR="3713" marT="3713" marB="0" anchor="b"/>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533110781"/>
              </p:ext>
            </p:extLst>
          </p:nvPr>
        </p:nvGraphicFramePr>
        <p:xfrm>
          <a:off x="4941370" y="1556792"/>
          <a:ext cx="4176464" cy="4146328"/>
        </p:xfrm>
        <a:graphic>
          <a:graphicData uri="http://schemas.openxmlformats.org/drawingml/2006/table">
            <a:tbl>
              <a:tblPr>
                <a:tableStyleId>{5C22544A-7EE6-4342-B048-85BDC9FD1C3A}</a:tableStyleId>
              </a:tblPr>
              <a:tblGrid>
                <a:gridCol w="150899"/>
                <a:gridCol w="4025565"/>
              </a:tblGrid>
              <a:tr h="171508">
                <a:tc>
                  <a:txBody>
                    <a:bodyPr/>
                    <a:lstStyle/>
                    <a:p>
                      <a:pPr algn="r" fontAlgn="b"/>
                      <a:r>
                        <a:rPr lang="es-MX" sz="1100" u="none" strike="noStrike">
                          <a:effectLst/>
                        </a:rPr>
                        <a:t>76</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Desarrollo Económico</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77</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Desarrollo Social</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78</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Secretaría de Desarrollo Urbano y Vivienda</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79</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Educación</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80</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Finanzas</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81</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Movilidad</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82</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Secretaría de Obras y Servicios</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83</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Protección Civil</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84</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Salud</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85</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Seguridad Pública</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86</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Secretaría de Trabajo y Fomento al Empleo</a:t>
                      </a:r>
                      <a:endParaRPr lang="es-ES" sz="1100" b="0" i="0" u="none" strike="noStrike">
                        <a:solidFill>
                          <a:srgbClr val="000000"/>
                        </a:solidFill>
                        <a:effectLst/>
                        <a:latin typeface="Calibri" panose="020F0502020204030204" pitchFamily="34" charset="0"/>
                      </a:endParaRPr>
                    </a:p>
                  </a:txBody>
                  <a:tcPr marL="3868" marR="3868" marT="3868" marB="0" anchor="b"/>
                </a:tc>
              </a:tr>
              <a:tr h="201644">
                <a:tc>
                  <a:txBody>
                    <a:bodyPr/>
                    <a:lstStyle/>
                    <a:p>
                      <a:pPr algn="r" fontAlgn="b"/>
                      <a:r>
                        <a:rPr lang="es-MX" sz="1100" u="none" strike="noStrike">
                          <a:effectLst/>
                        </a:rPr>
                        <a:t>87</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 Turismo</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88</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Secretaría del Medio Ambiente</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89</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Servicio de Transportes Eléctricos de la Ciudad de México</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90</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Servicios de Salud Pública del Distrito Federal</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91</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Servicios de Salud Pública del Distrito Federal</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92</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Servicios Metropolitanos, S.a. de C.v.</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93</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Sistema de Aguas de la Ciudad de México</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94</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Sistema de Transporte Colectivo</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95</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Sistema para el Desarrollo Integral de la Familia del Distrito Federal</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96</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Tribunal de lo Contencioso Administrativo del DF</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97</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MX" sz="1100" u="none" strike="noStrike">
                          <a:effectLst/>
                        </a:rPr>
                        <a:t>Tribunal Electoral del Distrito Federal</a:t>
                      </a:r>
                      <a:endParaRPr lang="es-MX"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98</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a:effectLst/>
                        </a:rPr>
                        <a:t>Tribunal Superior de Justicia de la Ciudad de México</a:t>
                      </a:r>
                      <a:endParaRPr lang="es-ES" sz="1100" b="0" i="0" u="none" strike="noStrike">
                        <a:solidFill>
                          <a:srgbClr val="000000"/>
                        </a:solidFill>
                        <a:effectLst/>
                        <a:latin typeface="Calibri" panose="020F0502020204030204" pitchFamily="34" charset="0"/>
                      </a:endParaRPr>
                    </a:p>
                  </a:txBody>
                  <a:tcPr marL="3868" marR="3868" marT="3868" marB="0" anchor="b"/>
                </a:tc>
              </a:tr>
              <a:tr h="88966">
                <a:tc>
                  <a:txBody>
                    <a:bodyPr/>
                    <a:lstStyle/>
                    <a:p>
                      <a:pPr algn="r" fontAlgn="b"/>
                      <a:r>
                        <a:rPr lang="es-MX" sz="1100" u="none" strike="noStrike">
                          <a:effectLst/>
                        </a:rPr>
                        <a:t>99</a:t>
                      </a:r>
                      <a:endParaRPr lang="es-MX" sz="1100" b="0" i="0" u="none" strike="noStrike">
                        <a:solidFill>
                          <a:srgbClr val="000000"/>
                        </a:solidFill>
                        <a:effectLst/>
                        <a:latin typeface="Calibri" panose="020F0502020204030204" pitchFamily="34" charset="0"/>
                      </a:endParaRPr>
                    </a:p>
                  </a:txBody>
                  <a:tcPr marL="3868" marR="3868" marT="3868" marB="0" anchor="b"/>
                </a:tc>
                <a:tc>
                  <a:txBody>
                    <a:bodyPr/>
                    <a:lstStyle/>
                    <a:p>
                      <a:pPr algn="l" fontAlgn="b"/>
                      <a:r>
                        <a:rPr lang="es-ES" sz="1100" u="none" strike="noStrike" dirty="0">
                          <a:effectLst/>
                        </a:rPr>
                        <a:t>Universidad Autónoma de la Ciudad de México</a:t>
                      </a:r>
                      <a:endParaRPr lang="es-ES" sz="1100" b="0" i="0" u="none" strike="noStrike" dirty="0">
                        <a:solidFill>
                          <a:srgbClr val="000000"/>
                        </a:solidFill>
                        <a:effectLst/>
                        <a:latin typeface="Calibri" panose="020F0502020204030204" pitchFamily="34" charset="0"/>
                      </a:endParaRPr>
                    </a:p>
                  </a:txBody>
                  <a:tcPr marL="3868" marR="3868" marT="3868" marB="0" anchor="b"/>
                </a:tc>
              </a:tr>
            </a:tbl>
          </a:graphicData>
        </a:graphic>
      </p:graphicFrame>
    </p:spTree>
    <p:extLst>
      <p:ext uri="{BB962C8B-B14F-4D97-AF65-F5344CB8AC3E}">
        <p14:creationId xmlns:p14="http://schemas.microsoft.com/office/powerpoint/2010/main" val="240535739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611560" y="4563144"/>
            <a:ext cx="8059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MX" sz="2800" dirty="0">
                <a:solidFill>
                  <a:srgbClr val="0070C0"/>
                </a:solidFill>
              </a:rPr>
              <a:t>Dirección de Capacitación y Cultura de la Transparencia</a:t>
            </a:r>
          </a:p>
        </p:txBody>
      </p:sp>
      <p:pic>
        <p:nvPicPr>
          <p:cNvPr id="3074" name="Picture 2" descr="Resultado de imagen para gr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204864"/>
            <a:ext cx="3322067" cy="205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175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539552" y="1052736"/>
            <a:ext cx="8280920" cy="5262979"/>
          </a:xfrm>
          <a:prstGeom prst="rect">
            <a:avLst/>
          </a:prstGeom>
        </p:spPr>
        <p:txBody>
          <a:bodyPr wrap="square">
            <a:spAutoFit/>
          </a:bodyPr>
          <a:lstStyle/>
          <a:p>
            <a:pPr algn="ctr">
              <a:defRPr/>
            </a:pPr>
            <a:r>
              <a:rPr lang="es-ES" sz="48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Reconocimiento al Desempeño Sobresaliente en Capacitación</a:t>
            </a:r>
          </a:p>
          <a:p>
            <a:pPr algn="ctr">
              <a:defRPr/>
            </a:pPr>
            <a:endPar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endParaRPr>
          </a:p>
          <a:p>
            <a:pPr algn="ctr">
              <a:defRPr/>
            </a:pPr>
            <a:r>
              <a:rPr lang="es-ES" sz="4800" b="1" u="sng" dirty="0" smtClean="0">
                <a:solidFill>
                  <a:schemeClr val="tx2">
                    <a:lumMod val="75000"/>
                  </a:schemeClr>
                </a:solidFill>
                <a:effectLst>
                  <a:outerShdw blurRad="38100" dist="38100" dir="2700000" algn="tl">
                    <a:srgbClr val="000000">
                      <a:alpha val="43137"/>
                    </a:srgbClr>
                  </a:outerShdw>
                </a:effectLst>
                <a:latin typeface="Century Gothic" pitchFamily="34" charset="0"/>
              </a:rPr>
              <a:t>REDES 2015</a:t>
            </a:r>
          </a:p>
          <a:p>
            <a:pPr algn="ctr">
              <a:defRPr/>
            </a:pPr>
            <a:endPar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endParaRPr>
          </a:p>
          <a:p>
            <a:pPr algn="ctr">
              <a:defRPr/>
            </a:pPr>
            <a:r>
              <a:rPr lang="es-ES" sz="48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59 Sujetos Obligados</a:t>
            </a:r>
            <a:endPar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5706706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68738585"/>
              </p:ext>
            </p:extLst>
          </p:nvPr>
        </p:nvGraphicFramePr>
        <p:xfrm>
          <a:off x="107505" y="906286"/>
          <a:ext cx="2880319" cy="5751552"/>
        </p:xfrm>
        <a:graphic>
          <a:graphicData uri="http://schemas.openxmlformats.org/drawingml/2006/table">
            <a:tbl>
              <a:tblPr>
                <a:tableStyleId>{5C22544A-7EE6-4342-B048-85BDC9FD1C3A}</a:tableStyleId>
              </a:tblPr>
              <a:tblGrid>
                <a:gridCol w="297276"/>
                <a:gridCol w="2583043"/>
              </a:tblGrid>
              <a:tr h="216024">
                <a:tc>
                  <a:txBody>
                    <a:bodyPr/>
                    <a:lstStyle/>
                    <a:p>
                      <a:pPr algn="ctr" fontAlgn="ctr"/>
                      <a:r>
                        <a:rPr lang="es-MX" sz="1100" u="none" strike="noStrike" dirty="0">
                          <a:effectLst/>
                        </a:rPr>
                        <a:t>1</a:t>
                      </a:r>
                      <a:endParaRPr lang="es-MX" sz="11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Agencia de Gestión Urbana de la Ciudad de México</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2</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Auditoría Superior de la Ciudad de México </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3</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Caja de Previsión de la Policía Auxiliar del DF</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4</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Caja de Previsión de la Policía Preventiva del DF</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5</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dirty="0">
                          <a:effectLst/>
                        </a:rPr>
                        <a:t>Caja de Previsión para Trabajadores a Lista de Raya del Distrito Federal</a:t>
                      </a:r>
                      <a:endParaRPr lang="es-ES" sz="1100" b="1" i="0" u="none" strike="noStrike" dirty="0">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6</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Centro de Atención a Emergencias y Protección Ciudadana de la Ciudad de México</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7</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Comisión de Derechos Humanos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8</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Consejo de la Judicatura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9</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Consejo para Prevenir y Eliminar la Discriminación en la Ciudad de México </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10</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dirty="0">
                          <a:effectLst/>
                        </a:rPr>
                        <a:t>Contraloría General del Distrito Federal</a:t>
                      </a:r>
                      <a:endParaRPr lang="es-MX" sz="1100" b="1" i="0" u="none" strike="noStrike" dirty="0">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11</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Coordinación de los Centros de Transferencia Modal del DF</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12</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Corporación Mexicana de Impresión, S.A. de C.V.</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13</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Azcapotzalco </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14</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Iztacalco</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15</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Iztapalapa</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16</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100" u="none" strike="noStrike">
                          <a:effectLst/>
                        </a:rPr>
                        <a:t>Delegación Miguel Hidalgo</a:t>
                      </a:r>
                      <a:endParaRPr lang="es-MX"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17</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Escuela de Administración Pública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18</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Fideicomiso de Recuperación Crediticia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19</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a:effectLst/>
                        </a:rPr>
                        <a:t>Fideicomiso Educación Garantizada del Distrito Federal</a:t>
                      </a:r>
                      <a:endParaRPr lang="es-ES" sz="1100" b="1" i="0" u="none" strike="noStrike">
                        <a:solidFill>
                          <a:srgbClr val="000000"/>
                        </a:solidFill>
                        <a:effectLst/>
                        <a:latin typeface="Calibri" panose="020F0502020204030204" pitchFamily="34" charset="0"/>
                      </a:endParaRPr>
                    </a:p>
                  </a:txBody>
                  <a:tcPr marL="0" marR="0" marT="0" marB="0" anchor="ctr"/>
                </a:tc>
              </a:tr>
              <a:tr h="216024">
                <a:tc>
                  <a:txBody>
                    <a:bodyPr/>
                    <a:lstStyle/>
                    <a:p>
                      <a:pPr algn="ctr" fontAlgn="ctr"/>
                      <a:r>
                        <a:rPr lang="es-MX" sz="1100" u="none" strike="noStrike">
                          <a:effectLst/>
                        </a:rPr>
                        <a:t>20</a:t>
                      </a:r>
                      <a:endParaRPr lang="es-MX"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100" u="none" strike="noStrike" dirty="0">
                          <a:effectLst/>
                        </a:rPr>
                        <a:t>Fideicomiso para la Promoción y Desarrollo del Cine Mexicano en el Distrito Federal</a:t>
                      </a:r>
                      <a:endParaRPr lang="es-ES" sz="110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105897112"/>
              </p:ext>
            </p:extLst>
          </p:nvPr>
        </p:nvGraphicFramePr>
        <p:xfrm>
          <a:off x="3131840" y="906286"/>
          <a:ext cx="2880320" cy="5513045"/>
        </p:xfrm>
        <a:graphic>
          <a:graphicData uri="http://schemas.openxmlformats.org/drawingml/2006/table">
            <a:tbl>
              <a:tblPr>
                <a:tableStyleId>{5C22544A-7EE6-4342-B048-85BDC9FD1C3A}</a:tableStyleId>
              </a:tblPr>
              <a:tblGrid>
                <a:gridCol w="297275"/>
                <a:gridCol w="2583045"/>
              </a:tblGrid>
              <a:tr h="380210">
                <a:tc>
                  <a:txBody>
                    <a:bodyPr/>
                    <a:lstStyle/>
                    <a:p>
                      <a:pPr algn="ctr" fontAlgn="ctr"/>
                      <a:r>
                        <a:rPr lang="es-MX" sz="1050" u="none" strike="noStrike" dirty="0">
                          <a:effectLst/>
                        </a:rPr>
                        <a:t>21</a:t>
                      </a:r>
                      <a:endParaRPr lang="es-MX"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Fideicomiso Público del Fondo de Apoyo a la Procuración de Justicia del Distrito Federal </a:t>
                      </a:r>
                      <a:endParaRPr lang="es-ES"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22</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Fondo Mixto de Promoción Turística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23</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Fondo para el Desarrollo Social de la Ciudad de México</a:t>
                      </a:r>
                      <a:endParaRPr lang="es-ES"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24</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Fondo para la Atención y Apoyo a las Víctimas del Delito</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25</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Instituto de la Juventud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26</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dirty="0">
                          <a:effectLst/>
                        </a:rPr>
                        <a:t>Instituto de las Mujeres del Distrito Federal</a:t>
                      </a:r>
                      <a:endParaRPr lang="es-ES" sz="1050" b="1" i="0" u="none" strike="noStrike" dirty="0">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27</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dirty="0">
                          <a:effectLst/>
                        </a:rPr>
                        <a:t>Instituto de Vivienda del Distrito Federal</a:t>
                      </a:r>
                      <a:endParaRPr lang="es-MX" sz="1050" b="1" i="0" u="none" strike="noStrike" dirty="0">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28</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Instituto Electoral del Distrito Federal</a:t>
                      </a:r>
                      <a:endParaRPr lang="es-MX"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dirty="0">
                          <a:effectLst/>
                        </a:rPr>
                        <a:t>29</a:t>
                      </a:r>
                      <a:endParaRPr lang="es-MX" sz="105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Instituto para la Atención y Prevención de las Adicciones en la Ciudad de México</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30</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Instituto Técnico de Formación Policial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31</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Jefatura de Gobierno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32</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dirty="0">
                          <a:effectLst/>
                        </a:rPr>
                        <a:t>Junta de Asistencia Privada del Distrito Federal</a:t>
                      </a:r>
                      <a:endParaRPr lang="es-MX" sz="1050" b="1" i="0" u="none" strike="noStrike" dirty="0">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33</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Junta Local de Conciliación y Arbitraje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570315">
                <a:tc>
                  <a:txBody>
                    <a:bodyPr/>
                    <a:lstStyle/>
                    <a:p>
                      <a:pPr algn="ctr" fontAlgn="ctr"/>
                      <a:r>
                        <a:rPr lang="es-MX" sz="1050" u="none" strike="noStrike">
                          <a:effectLst/>
                        </a:rPr>
                        <a:t>34</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a:effectLst/>
                        </a:rPr>
                        <a:t>Mecanismo de Seguimiento y  Evaluación del Programa de Derechos Humanos del Distrito Federal</a:t>
                      </a:r>
                      <a:endParaRPr lang="es-ES"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35</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Metrobús</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36</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Oficialía Mayor</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37</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Partido Verde Ecologista de México</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38</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Policía Auxiliar</a:t>
                      </a:r>
                      <a:endParaRPr lang="es-MX" sz="1050" b="1" i="0" u="none" strike="noStrike">
                        <a:solidFill>
                          <a:srgbClr val="000000"/>
                        </a:solidFill>
                        <a:effectLst/>
                        <a:latin typeface="Calibri" panose="020F0502020204030204" pitchFamily="34" charset="0"/>
                      </a:endParaRPr>
                    </a:p>
                  </a:txBody>
                  <a:tcPr marL="0" marR="0" marT="0" marB="0" anchor="ctr"/>
                </a:tc>
              </a:tr>
              <a:tr h="190105">
                <a:tc>
                  <a:txBody>
                    <a:bodyPr/>
                    <a:lstStyle/>
                    <a:p>
                      <a:pPr algn="ctr" fontAlgn="ctr"/>
                      <a:r>
                        <a:rPr lang="es-MX" sz="1050" u="none" strike="noStrike">
                          <a:effectLst/>
                        </a:rPr>
                        <a:t>39</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50" u="none" strike="noStrike">
                          <a:effectLst/>
                        </a:rPr>
                        <a:t>Policía Bancaria e Industrial </a:t>
                      </a:r>
                      <a:endParaRPr lang="es-MX" sz="1050" b="1" i="0" u="none" strike="noStrike">
                        <a:solidFill>
                          <a:srgbClr val="000000"/>
                        </a:solidFill>
                        <a:effectLst/>
                        <a:latin typeface="Calibri" panose="020F0502020204030204" pitchFamily="34" charset="0"/>
                      </a:endParaRPr>
                    </a:p>
                  </a:txBody>
                  <a:tcPr marL="0" marR="0" marT="0" marB="0" anchor="ctr"/>
                </a:tc>
              </a:tr>
              <a:tr h="380210">
                <a:tc>
                  <a:txBody>
                    <a:bodyPr/>
                    <a:lstStyle/>
                    <a:p>
                      <a:pPr algn="ctr" fontAlgn="ctr"/>
                      <a:r>
                        <a:rPr lang="es-MX" sz="1050" u="none" strike="noStrike">
                          <a:effectLst/>
                        </a:rPr>
                        <a:t>40</a:t>
                      </a:r>
                      <a:endParaRPr lang="es-MX" sz="105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50" u="none" strike="noStrike" dirty="0">
                          <a:effectLst/>
                        </a:rPr>
                        <a:t>Procuraduría Ambiental y del Ordenamiento Territorial del Distrito Federal</a:t>
                      </a:r>
                      <a:endParaRPr lang="es-ES" sz="105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23198231"/>
              </p:ext>
            </p:extLst>
          </p:nvPr>
        </p:nvGraphicFramePr>
        <p:xfrm>
          <a:off x="6156177" y="906292"/>
          <a:ext cx="2891030" cy="5513038"/>
        </p:xfrm>
        <a:graphic>
          <a:graphicData uri="http://schemas.openxmlformats.org/drawingml/2006/table">
            <a:tbl>
              <a:tblPr>
                <a:tableStyleId>{5C22544A-7EE6-4342-B048-85BDC9FD1C3A}</a:tableStyleId>
              </a:tblPr>
              <a:tblGrid>
                <a:gridCol w="298382"/>
                <a:gridCol w="2592648"/>
              </a:tblGrid>
              <a:tr h="326279">
                <a:tc>
                  <a:txBody>
                    <a:bodyPr/>
                    <a:lstStyle/>
                    <a:p>
                      <a:pPr algn="ctr" fontAlgn="ctr"/>
                      <a:r>
                        <a:rPr lang="es-MX" sz="1000" u="none" strike="noStrike" dirty="0">
                          <a:effectLst/>
                        </a:rPr>
                        <a:t>41</a:t>
                      </a:r>
                      <a:endParaRPr lang="es-MX" sz="1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Procuraduría General de Justicia del Distrito Federal</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42</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Red de Transporte de Pasajeros del Distrito Federal</a:t>
                      </a:r>
                      <a:endParaRPr lang="es-ES"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43</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Cultura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44</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Desarrollo Social </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45</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Secretaría de Desarrollo Urbano y Vivienda </a:t>
                      </a:r>
                      <a:endParaRPr lang="es-ES"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46</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Educación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47</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Finanzas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48</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dirty="0">
                          <a:effectLst/>
                        </a:rPr>
                        <a:t>Secretaría de Protección Civil</a:t>
                      </a:r>
                      <a:endParaRPr lang="es-MX" sz="1000" b="1" i="0" u="none" strike="noStrike" dirty="0">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49</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Salud</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50</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dirty="0">
                          <a:effectLst/>
                        </a:rPr>
                        <a:t>Secretaría de Seguridad Pública </a:t>
                      </a:r>
                      <a:endParaRPr lang="es-MX" sz="1000" b="1" i="0" u="none" strike="noStrike" dirty="0">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51</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 Turismo </a:t>
                      </a:r>
                      <a:endParaRPr lang="es-MX" sz="1000" b="1" i="0" u="none" strike="noStrike">
                        <a:solidFill>
                          <a:srgbClr val="000000"/>
                        </a:solidFill>
                        <a:effectLst/>
                        <a:latin typeface="Calibri" panose="020F0502020204030204" pitchFamily="34" charset="0"/>
                      </a:endParaRPr>
                    </a:p>
                  </a:txBody>
                  <a:tcPr marL="0" marR="0" marT="0" marB="0" anchor="ctr"/>
                </a:tc>
              </a:tr>
              <a:tr h="231901">
                <a:tc>
                  <a:txBody>
                    <a:bodyPr/>
                    <a:lstStyle/>
                    <a:p>
                      <a:pPr algn="ctr" fontAlgn="ctr"/>
                      <a:r>
                        <a:rPr lang="es-MX" sz="1000" u="none" strike="noStrike">
                          <a:effectLst/>
                        </a:rPr>
                        <a:t>52</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Secretaría del Medio Ambiente </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53</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Servicio de Transportes Eléctricos del DF</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54</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Servicios de Salud Pública del Distrito Federal</a:t>
                      </a:r>
                      <a:endParaRPr lang="es-ES"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55</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a:effectLst/>
                        </a:rPr>
                        <a:t>Servicios Metropolitanos, S.A. de C.V.</a:t>
                      </a:r>
                      <a:endParaRPr lang="es-MX"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56</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Sistema de Aguas de la Ciudad de México</a:t>
                      </a:r>
                      <a:endParaRPr lang="es-ES" sz="1000" b="1" i="0" u="none" strike="noStrike">
                        <a:solidFill>
                          <a:srgbClr val="000000"/>
                        </a:solidFill>
                        <a:effectLst/>
                        <a:latin typeface="Calibri" panose="020F0502020204030204" pitchFamily="34" charset="0"/>
                      </a:endParaRPr>
                    </a:p>
                  </a:txBody>
                  <a:tcPr marL="0" marR="0" marT="0" marB="0" anchor="ctr"/>
                </a:tc>
              </a:tr>
              <a:tr h="489418">
                <a:tc>
                  <a:txBody>
                    <a:bodyPr/>
                    <a:lstStyle/>
                    <a:p>
                      <a:pPr algn="ctr" fontAlgn="ctr"/>
                      <a:r>
                        <a:rPr lang="es-MX" sz="1000" u="none" strike="noStrike">
                          <a:effectLst/>
                        </a:rPr>
                        <a:t>57</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Sistema de Radio y Televisión Digital del Gobierno del Distrito Federal (Capital 21)</a:t>
                      </a:r>
                      <a:endParaRPr lang="es-ES"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58</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1000" u="none" strike="noStrike">
                          <a:effectLst/>
                        </a:rPr>
                        <a:t>Sistema para el Desarrollo Integral de la Familia del Distrito Federal</a:t>
                      </a:r>
                      <a:endParaRPr lang="es-ES" sz="1000" b="1" i="0" u="none" strike="noStrike">
                        <a:solidFill>
                          <a:srgbClr val="000000"/>
                        </a:solidFill>
                        <a:effectLst/>
                        <a:latin typeface="Calibri" panose="020F0502020204030204" pitchFamily="34" charset="0"/>
                      </a:endParaRPr>
                    </a:p>
                  </a:txBody>
                  <a:tcPr marL="0" marR="0" marT="0" marB="0" anchor="ctr"/>
                </a:tc>
              </a:tr>
              <a:tr h="326279">
                <a:tc>
                  <a:txBody>
                    <a:bodyPr/>
                    <a:lstStyle/>
                    <a:p>
                      <a:pPr algn="ctr" fontAlgn="ctr"/>
                      <a:r>
                        <a:rPr lang="es-MX" sz="1000" u="none" strike="noStrike">
                          <a:effectLst/>
                        </a:rPr>
                        <a:t>59</a:t>
                      </a:r>
                      <a:endParaRPr lang="es-MX" sz="10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MX" sz="1000" u="none" strike="noStrike" dirty="0">
                          <a:effectLst/>
                        </a:rPr>
                        <a:t>Tribunal Superior de Justicia del Distrito Federal</a:t>
                      </a:r>
                      <a:endParaRPr lang="es-MX" sz="1000" b="1" i="0" u="none" strike="noStrike" dirty="0">
                        <a:solidFill>
                          <a:srgbClr val="000000"/>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22986448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539552" y="1052736"/>
            <a:ext cx="8280920" cy="5139869"/>
          </a:xfrm>
          <a:prstGeom prst="rect">
            <a:avLst/>
          </a:prstGeom>
        </p:spPr>
        <p:txBody>
          <a:bodyPr wrap="square">
            <a:spAutoFit/>
          </a:bodyPr>
          <a:lstStyle/>
          <a:p>
            <a:pPr algn="ctr">
              <a:defRPr/>
            </a:pPr>
            <a:r>
              <a:rPr lang="es-ES" sz="48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Certificados y Constancias de Vigencia</a:t>
            </a:r>
          </a:p>
          <a:p>
            <a:pPr algn="ctr">
              <a:defRPr/>
            </a:pPr>
            <a:r>
              <a:rPr lang="es-ES" sz="4800" b="1" u="sng" dirty="0">
                <a:solidFill>
                  <a:schemeClr val="tx2">
                    <a:lumMod val="75000"/>
                  </a:schemeClr>
                </a:solidFill>
                <a:effectLst>
                  <a:outerShdw blurRad="38100" dist="38100" dir="2700000" algn="tl">
                    <a:srgbClr val="000000">
                      <a:alpha val="43137"/>
                    </a:srgbClr>
                  </a:outerShdw>
                </a:effectLst>
                <a:latin typeface="Century Gothic" pitchFamily="34" charset="0"/>
              </a:rPr>
              <a:t>2016</a:t>
            </a:r>
            <a:endParaRPr lang="es-ES" sz="4800" b="1" dirty="0" smtClean="0">
              <a:solidFill>
                <a:schemeClr val="tx2">
                  <a:lumMod val="75000"/>
                </a:schemeClr>
              </a:solidFill>
              <a:effectLst>
                <a:outerShdw blurRad="38100" dist="38100" dir="2700000" algn="tl">
                  <a:srgbClr val="000000">
                    <a:alpha val="43137"/>
                  </a:srgbClr>
                </a:outerShdw>
              </a:effectLst>
              <a:latin typeface="Century Gothic" pitchFamily="34" charset="0"/>
            </a:endParaRPr>
          </a:p>
          <a:p>
            <a:pPr algn="ctr">
              <a:defRPr/>
            </a:pPr>
            <a:r>
              <a:rPr lang="es-ES" sz="4000" b="1" u="sng" dirty="0" smtClean="0">
                <a:solidFill>
                  <a:schemeClr val="tx2">
                    <a:lumMod val="75000"/>
                  </a:schemeClr>
                </a:solidFill>
                <a:effectLst>
                  <a:outerShdw blurRad="38100" dist="38100" dir="2700000" algn="tl">
                    <a:srgbClr val="000000">
                      <a:alpha val="43137"/>
                    </a:srgbClr>
                  </a:outerShdw>
                </a:effectLst>
                <a:latin typeface="Century Gothic" pitchFamily="34" charset="0"/>
              </a:rPr>
              <a:t>segundo trimestre</a:t>
            </a:r>
            <a:endParaRPr lang="es-ES" sz="4800" b="1" u="sng" dirty="0" smtClean="0">
              <a:solidFill>
                <a:schemeClr val="tx2">
                  <a:lumMod val="75000"/>
                </a:schemeClr>
              </a:solidFill>
              <a:effectLst>
                <a:outerShdw blurRad="38100" dist="38100" dir="2700000" algn="tl">
                  <a:srgbClr val="000000">
                    <a:alpha val="43137"/>
                  </a:srgbClr>
                </a:outerShdw>
              </a:effectLst>
              <a:latin typeface="Century Gothic" pitchFamily="34" charset="0"/>
            </a:endParaRPr>
          </a:p>
          <a:p>
            <a:pPr algn="ctr">
              <a:defRPr/>
            </a:pPr>
            <a:endParaRPr lang="es-ES" sz="4800" b="1" dirty="0" smtClean="0">
              <a:solidFill>
                <a:schemeClr val="tx2">
                  <a:lumMod val="75000"/>
                </a:schemeClr>
              </a:solidFill>
              <a:effectLst>
                <a:outerShdw blurRad="38100" dist="38100" dir="2700000" algn="tl">
                  <a:srgbClr val="000000">
                    <a:alpha val="43137"/>
                  </a:srgbClr>
                </a:outerShdw>
              </a:effectLst>
              <a:latin typeface="Century Gothic" pitchFamily="34" charset="0"/>
            </a:endParaRPr>
          </a:p>
          <a:p>
            <a:pPr algn="ctr">
              <a:defRPr/>
            </a:pPr>
            <a:endPar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endParaRPr>
          </a:p>
          <a:p>
            <a:pPr algn="ctr">
              <a:defRPr/>
            </a:pPr>
            <a:r>
              <a:rPr lang="es-ES" sz="4800" b="1" dirty="0" smtClean="0">
                <a:solidFill>
                  <a:schemeClr val="tx2">
                    <a:lumMod val="75000"/>
                  </a:schemeClr>
                </a:solidFill>
                <a:effectLst>
                  <a:outerShdw blurRad="38100" dist="38100" dir="2700000" algn="tl">
                    <a:srgbClr val="000000">
                      <a:alpha val="43137"/>
                    </a:srgbClr>
                  </a:outerShdw>
                </a:effectLst>
                <a:latin typeface="Century Gothic" pitchFamily="34" charset="0"/>
              </a:rPr>
              <a:t>29 Sujetos Obligados</a:t>
            </a:r>
            <a:endParaRPr lang="es-ES" sz="4800" b="1" dirty="0">
              <a:solidFill>
                <a:schemeClr val="tx2">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42240567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36941656"/>
              </p:ext>
            </p:extLst>
          </p:nvPr>
        </p:nvGraphicFramePr>
        <p:xfrm>
          <a:off x="683568" y="1412776"/>
          <a:ext cx="7920880" cy="4680519"/>
        </p:xfrm>
        <a:graphic>
          <a:graphicData uri="http://schemas.openxmlformats.org/drawingml/2006/table">
            <a:tbl>
              <a:tblPr>
                <a:tableStyleId>{5C22544A-7EE6-4342-B048-85BDC9FD1C3A}</a:tableStyleId>
              </a:tblPr>
              <a:tblGrid>
                <a:gridCol w="495056"/>
                <a:gridCol w="3465384"/>
                <a:gridCol w="495056"/>
                <a:gridCol w="3465384"/>
              </a:tblGrid>
              <a:tr h="557235">
                <a:tc>
                  <a:txBody>
                    <a:bodyPr/>
                    <a:lstStyle/>
                    <a:p>
                      <a:pPr algn="ctr" fontAlgn="ctr"/>
                      <a:r>
                        <a:rPr lang="es-MX" sz="1200" u="none" strike="noStrike" dirty="0">
                          <a:effectLst/>
                        </a:rPr>
                        <a:t>1</a:t>
                      </a:r>
                      <a:endParaRPr lang="es-MX" sz="1200" b="0" i="0" u="none" strike="noStrike" dirty="0">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Autoridad de la Zona Patrimonio Mundial Natural y Cultural de la Humanidad en Xochimilco, Tláhuac y Milpa Alta</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16</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Instituto Técnico de Formación Policial</a:t>
                      </a:r>
                      <a:endParaRPr lang="es-ES" sz="1200" b="0" i="0" u="none" strike="noStrike">
                        <a:solidFill>
                          <a:srgbClr val="000000"/>
                        </a:solidFill>
                        <a:effectLst/>
                        <a:latin typeface="Calibri" panose="020F0502020204030204" pitchFamily="34" charset="0"/>
                      </a:endParaRPr>
                    </a:p>
                  </a:txBody>
                  <a:tcPr marL="5503" marR="5503" marT="5503" marB="0" anchor="ctr"/>
                </a:tc>
              </a:tr>
              <a:tr h="189434">
                <a:tc>
                  <a:txBody>
                    <a:bodyPr/>
                    <a:lstStyle/>
                    <a:p>
                      <a:pPr algn="ctr" fontAlgn="ctr"/>
                      <a:r>
                        <a:rPr lang="es-MX" sz="1200" u="none" strike="noStrike">
                          <a:effectLst/>
                        </a:rPr>
                        <a:t>2</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Delegación Benito Juárez</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17</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Junta de Asistencia Privada del Distrito Federal</a:t>
                      </a:r>
                      <a:endParaRPr lang="es-MX" sz="1200" b="0" i="0" u="none" strike="noStrike">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3</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Agencia de Gestión Urbana de la Ciudad de México</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18</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Junta Local de Conciliación y Arbitraje del DF</a:t>
                      </a:r>
                      <a:endParaRPr lang="es-ES" sz="1200" b="0" i="0" u="none" strike="noStrike">
                        <a:solidFill>
                          <a:srgbClr val="000000"/>
                        </a:solidFill>
                        <a:effectLst/>
                        <a:latin typeface="Calibri" panose="020F0502020204030204" pitchFamily="34" charset="0"/>
                      </a:endParaRPr>
                    </a:p>
                  </a:txBody>
                  <a:tcPr marL="5503" marR="5503" marT="5503" marB="0" anchor="ctr"/>
                </a:tc>
              </a:tr>
              <a:tr h="189434">
                <a:tc>
                  <a:txBody>
                    <a:bodyPr/>
                    <a:lstStyle/>
                    <a:p>
                      <a:pPr algn="ctr" fontAlgn="ctr"/>
                      <a:r>
                        <a:rPr lang="es-MX" sz="1200" u="none" strike="noStrike">
                          <a:effectLst/>
                        </a:rPr>
                        <a:t>4</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Auditoría Superior de la Ciudad de México</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19</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Partido Verde Ecologista de México</a:t>
                      </a:r>
                      <a:endParaRPr lang="es-MX" sz="1200" b="0" i="0" u="none" strike="noStrike">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Caja de Previsión de la Policía Auxiliar del Distrito Federal</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20</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dirty="0">
                          <a:effectLst/>
                        </a:rPr>
                        <a:t>Secretaría de Educación </a:t>
                      </a:r>
                      <a:endParaRPr lang="es-MX" sz="1200" b="0" i="0" u="none" strike="noStrike" dirty="0">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6</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Caja de Previsión de la Policía Preventiva del Distrito Federal</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21</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Secretaría de Protección Civil</a:t>
                      </a:r>
                      <a:endParaRPr lang="es-MX" sz="1200" b="0" i="0" u="none" strike="noStrike">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7</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Consejo para Prevenir y Eliminar la Discriminación en la Ciudad de México</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22</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dirty="0">
                          <a:effectLst/>
                        </a:rPr>
                        <a:t>Secretaría de Seguridad Pública </a:t>
                      </a:r>
                      <a:endParaRPr lang="es-MX" sz="1200" b="0" i="0" u="none" strike="noStrike" dirty="0">
                        <a:solidFill>
                          <a:srgbClr val="000000"/>
                        </a:solidFill>
                        <a:effectLst/>
                        <a:latin typeface="Calibri" panose="020F0502020204030204" pitchFamily="34" charset="0"/>
                      </a:endParaRPr>
                    </a:p>
                  </a:txBody>
                  <a:tcPr marL="5503" marR="5503" marT="5503" marB="0" anchor="ctr"/>
                </a:tc>
              </a:tr>
              <a:tr h="189434">
                <a:tc>
                  <a:txBody>
                    <a:bodyPr/>
                    <a:lstStyle/>
                    <a:p>
                      <a:pPr algn="ctr" fontAlgn="ctr"/>
                      <a:r>
                        <a:rPr lang="es-MX" sz="1200" u="none" strike="noStrike">
                          <a:effectLst/>
                        </a:rPr>
                        <a:t>8</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Corporación Mexicana de Impresión, S.A. de C.V.</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23</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Secretaría de Turismo </a:t>
                      </a:r>
                      <a:endParaRPr lang="es-MX" sz="1200" b="0" i="0" u="none" strike="noStrike">
                        <a:solidFill>
                          <a:srgbClr val="000000"/>
                        </a:solidFill>
                        <a:effectLst/>
                        <a:latin typeface="Calibri" panose="020F0502020204030204" pitchFamily="34" charset="0"/>
                      </a:endParaRPr>
                    </a:p>
                  </a:txBody>
                  <a:tcPr marL="5503" marR="5503" marT="5503" marB="0" anchor="ctr"/>
                </a:tc>
              </a:tr>
              <a:tr h="189434">
                <a:tc>
                  <a:txBody>
                    <a:bodyPr/>
                    <a:lstStyle/>
                    <a:p>
                      <a:pPr algn="ctr" fontAlgn="ctr"/>
                      <a:r>
                        <a:rPr lang="es-MX" sz="1200" u="none" strike="noStrike">
                          <a:effectLst/>
                        </a:rPr>
                        <a:t>9</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Delegación Iztacalco</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24</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Servicios Metropolitanos S.A. de C.V.</a:t>
                      </a:r>
                      <a:endParaRPr lang="es-MX" sz="1200" b="0" i="0" u="none" strike="noStrike">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10</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Delegación Iztapalapa</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25</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Sistema de Radio y Televisión Digital Gobierno del Distrito Federal (Capital 21)</a:t>
                      </a:r>
                      <a:endParaRPr lang="es-ES" sz="1200" b="0" i="0" u="none" strike="noStrike">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11</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Delegación Tlalpan</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26</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Sistema para el Desarrollo Integral de la Familia del DF</a:t>
                      </a:r>
                      <a:endParaRPr lang="es-ES" sz="1200" b="0" i="0" u="none" strike="noStrike">
                        <a:solidFill>
                          <a:srgbClr val="000000"/>
                        </a:solidFill>
                        <a:effectLst/>
                        <a:latin typeface="Calibri" panose="020F0502020204030204" pitchFamily="34" charset="0"/>
                      </a:endParaRPr>
                    </a:p>
                  </a:txBody>
                  <a:tcPr marL="5503" marR="5503" marT="5503" marB="0" anchor="ctr"/>
                </a:tc>
              </a:tr>
              <a:tr h="189434">
                <a:tc>
                  <a:txBody>
                    <a:bodyPr/>
                    <a:lstStyle/>
                    <a:p>
                      <a:pPr algn="ctr" fontAlgn="ctr"/>
                      <a:r>
                        <a:rPr lang="es-MX" sz="1200" u="none" strike="noStrike">
                          <a:effectLst/>
                        </a:rPr>
                        <a:t>12</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Fideicomiso de Recuperación Crediticia del DF</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27</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Tribunal Electoral del Distrito Federal</a:t>
                      </a:r>
                      <a:endParaRPr lang="es-MX" sz="1200" b="0" i="0" u="none" strike="noStrike">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13</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Fondo para el Desarrollo Social de la Ciudad de México</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28</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Consejería Jurídica y de Servicios Legales</a:t>
                      </a:r>
                      <a:endParaRPr lang="es-ES" sz="1200" b="0" i="0" u="none" strike="noStrike">
                        <a:solidFill>
                          <a:srgbClr val="000000"/>
                        </a:solidFill>
                        <a:effectLst/>
                        <a:latin typeface="Calibri" panose="020F0502020204030204" pitchFamily="34" charset="0"/>
                      </a:endParaRPr>
                    </a:p>
                  </a:txBody>
                  <a:tcPr marL="5503" marR="5503" marT="5503" marB="0" anchor="ctr"/>
                </a:tc>
              </a:tr>
              <a:tr h="189434">
                <a:tc>
                  <a:txBody>
                    <a:bodyPr/>
                    <a:lstStyle/>
                    <a:p>
                      <a:pPr algn="ctr" fontAlgn="ctr"/>
                      <a:r>
                        <a:rPr lang="es-MX" sz="1200" u="none" strike="noStrike">
                          <a:effectLst/>
                        </a:rPr>
                        <a:t>14</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Instituto de Formación Profesional</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29</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a:effectLst/>
                        </a:rPr>
                        <a:t>Fideicomiso Museo de Arte Popular Mexicano</a:t>
                      </a:r>
                      <a:endParaRPr lang="es-MX" sz="1200" b="0" i="0" u="none" strike="noStrike">
                        <a:solidFill>
                          <a:srgbClr val="000000"/>
                        </a:solidFill>
                        <a:effectLst/>
                        <a:latin typeface="Calibri" panose="020F0502020204030204" pitchFamily="34" charset="0"/>
                      </a:endParaRPr>
                    </a:p>
                  </a:txBody>
                  <a:tcPr marL="5503" marR="5503" marT="5503" marB="0" anchor="ctr"/>
                </a:tc>
              </a:tr>
              <a:tr h="373335">
                <a:tc>
                  <a:txBody>
                    <a:bodyPr/>
                    <a:lstStyle/>
                    <a:p>
                      <a:pPr algn="ctr" fontAlgn="ctr"/>
                      <a:r>
                        <a:rPr lang="es-MX" sz="1200" u="none" strike="noStrike">
                          <a:effectLst/>
                        </a:rPr>
                        <a:t>15</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ES" sz="1200" u="none" strike="noStrike">
                          <a:effectLst/>
                        </a:rPr>
                        <a:t>Instituto para la Seguridad de las Construcciones en el Distrito Federal</a:t>
                      </a:r>
                      <a:endParaRPr lang="es-ES" sz="1200" b="0" i="0" u="none" strike="noStrike">
                        <a:solidFill>
                          <a:srgbClr val="000000"/>
                        </a:solidFill>
                        <a:effectLst/>
                        <a:latin typeface="Calibri" panose="020F0502020204030204" pitchFamily="34" charset="0"/>
                      </a:endParaRPr>
                    </a:p>
                  </a:txBody>
                  <a:tcPr marL="5503" marR="5503" marT="5503" marB="0" anchor="ctr"/>
                </a:tc>
                <a:tc>
                  <a:txBody>
                    <a:bodyPr/>
                    <a:lstStyle/>
                    <a:p>
                      <a:pPr algn="ctr" fontAlgn="ctr"/>
                      <a:r>
                        <a:rPr lang="es-MX" sz="1200" u="none" strike="noStrike">
                          <a:effectLst/>
                        </a:rPr>
                        <a:t> </a:t>
                      </a:r>
                      <a:endParaRPr lang="es-MX" sz="1200" b="0" i="0" u="none" strike="noStrike">
                        <a:solidFill>
                          <a:srgbClr val="000000"/>
                        </a:solidFill>
                        <a:effectLst/>
                        <a:latin typeface="Calibri" panose="020F0502020204030204" pitchFamily="34" charset="0"/>
                      </a:endParaRPr>
                    </a:p>
                  </a:txBody>
                  <a:tcPr marL="5503" marR="5503" marT="5503" marB="0" anchor="ctr"/>
                </a:tc>
                <a:tc>
                  <a:txBody>
                    <a:bodyPr/>
                    <a:lstStyle/>
                    <a:p>
                      <a:pPr algn="l" fontAlgn="ctr"/>
                      <a:r>
                        <a:rPr lang="es-MX" sz="1200" u="none" strike="noStrike" dirty="0">
                          <a:effectLst/>
                        </a:rPr>
                        <a:t> </a:t>
                      </a:r>
                      <a:endParaRPr lang="es-MX" sz="1200" b="0" i="0" u="none" strike="noStrike" dirty="0">
                        <a:solidFill>
                          <a:srgbClr val="000000"/>
                        </a:solidFill>
                        <a:effectLst/>
                        <a:latin typeface="Calibri" panose="020F0502020204030204" pitchFamily="34" charset="0"/>
                      </a:endParaRPr>
                    </a:p>
                  </a:txBody>
                  <a:tcPr marL="5503" marR="5503" marT="5503" marB="0" anchor="ctr"/>
                </a:tc>
              </a:tr>
            </a:tbl>
          </a:graphicData>
        </a:graphic>
      </p:graphicFrame>
    </p:spTree>
    <p:extLst>
      <p:ext uri="{BB962C8B-B14F-4D97-AF65-F5344CB8AC3E}">
        <p14:creationId xmlns:p14="http://schemas.microsoft.com/office/powerpoint/2010/main" val="1492530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00090"/>
            <a:ext cx="1657102" cy="16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251520" y="1124744"/>
            <a:ext cx="8784976" cy="1754326"/>
          </a:xfrm>
          <a:prstGeom prst="rect">
            <a:avLst/>
          </a:prstGeom>
        </p:spPr>
        <p:txBody>
          <a:bodyPr wrap="square">
            <a:spAutoFit/>
          </a:bodyPr>
          <a:lstStyle/>
          <a:p>
            <a:pPr marR="273050" algn="ctr">
              <a:spcAft>
                <a:spcPts val="0"/>
              </a:spcAft>
              <a:tabLst>
                <a:tab pos="4457700" algn="l"/>
                <a:tab pos="4892040" algn="l"/>
              </a:tabLst>
            </a:pPr>
            <a:r>
              <a:rPr lang="es-MX" sz="3600" b="1" dirty="0">
                <a:ln/>
                <a:solidFill>
                  <a:schemeClr val="accent3"/>
                </a:solidFill>
              </a:rPr>
              <a:t>Mini-taller: Sensibilización y </a:t>
            </a:r>
            <a:r>
              <a:rPr lang="es-MX" sz="3600" b="1" dirty="0" smtClean="0">
                <a:ln/>
                <a:solidFill>
                  <a:schemeClr val="accent3"/>
                </a:solidFill>
              </a:rPr>
              <a:t>trato adecuado </a:t>
            </a:r>
            <a:r>
              <a:rPr lang="es-MX" sz="3600" b="1" dirty="0">
                <a:ln/>
                <a:solidFill>
                  <a:schemeClr val="accent3"/>
                </a:solidFill>
              </a:rPr>
              <a:t>para las personas con discapacidad</a:t>
            </a:r>
          </a:p>
          <a:p>
            <a:pPr algn="ctr"/>
            <a:r>
              <a:rPr lang="es-MX" sz="3600" b="1" dirty="0">
                <a:ln/>
                <a:solidFill>
                  <a:schemeClr val="accent3"/>
                </a:solidFill>
              </a:rPr>
              <a:t>INDEPEDI</a:t>
            </a:r>
          </a:p>
        </p:txBody>
      </p:sp>
    </p:spTree>
    <p:extLst>
      <p:ext uri="{BB962C8B-B14F-4D97-AF65-F5344CB8AC3E}">
        <p14:creationId xmlns:p14="http://schemas.microsoft.com/office/powerpoint/2010/main" val="18465821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a:spLocks noChangeArrowheads="1"/>
          </p:cNvSpPr>
          <p:nvPr/>
        </p:nvSpPr>
        <p:spPr bwMode="auto">
          <a:xfrm>
            <a:off x="-33536" y="414908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MX" altLang="es-MX" sz="5400" b="1" dirty="0">
                <a:ln/>
                <a:solidFill>
                  <a:schemeClr val="accent3"/>
                </a:solidFill>
                <a:latin typeface="+mn-lt"/>
                <a:cs typeface="+mn-cs"/>
              </a:rPr>
              <a:t>Programa de Capacitación</a:t>
            </a:r>
          </a:p>
          <a:p>
            <a:pPr algn="ctr" eaLnBrk="1" hangingPunct="1">
              <a:spcBef>
                <a:spcPct val="0"/>
              </a:spcBef>
              <a:buFontTx/>
              <a:buNone/>
            </a:pPr>
            <a:r>
              <a:rPr lang="es-MX" altLang="es-MX" sz="5400" b="1" dirty="0">
                <a:ln/>
                <a:solidFill>
                  <a:schemeClr val="accent3"/>
                </a:solidFill>
                <a:latin typeface="+mn-lt"/>
                <a:cs typeface="+mn-cs"/>
              </a:rPr>
              <a:t>2016</a:t>
            </a:r>
          </a:p>
        </p:txBody>
      </p:sp>
      <p:pic>
        <p:nvPicPr>
          <p:cNvPr id="3" name="Imagen 1" descr="C:\Ayari\CAPACITACIÓN 2011\Ayari 2011\RETAIP Sarai\DOCS\logo retaip\logo-retaip_47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889" y="1556792"/>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4147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3F853-FA01-4B06-983B-0DEE9474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Diapositivas de presentación de muestra (blanco con diseño azul-verdoso)</Template>
  <TotalTime>1020</TotalTime>
  <Words>5840</Words>
  <Application>Microsoft Office PowerPoint</Application>
  <PresentationFormat>Presentación en pantalla (4:3)</PresentationFormat>
  <Paragraphs>708</Paragraphs>
  <Slides>35</Slides>
  <Notes>35</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35</vt:i4>
      </vt:variant>
    </vt:vector>
  </HeadingPairs>
  <TitlesOfParts>
    <vt:vector size="45" baseType="lpstr">
      <vt:lpstr>Arial</vt:lpstr>
      <vt:lpstr>Batang</vt:lpstr>
      <vt:lpstr>Calibri</vt:lpstr>
      <vt:lpstr>Century Gothic</vt:lpstr>
      <vt:lpstr>Courier New</vt:lpstr>
      <vt:lpstr>Times New Roman</vt:lpstr>
      <vt:lpstr>Wingdings</vt:lpstr>
      <vt:lpstr>1_White Template with blue-green Segoe_TP10286786</vt:lpstr>
      <vt:lpstr>White with Courier font for code slides</vt:lpstr>
      <vt:lpstr>Hoja de cálculo</vt:lpstr>
      <vt:lpstr>Presentación de PowerPoint</vt:lpstr>
      <vt:lpstr>Mensaje de los Comisionados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Luis Mejía</dc:creator>
  <cp:keywords/>
  <cp:lastModifiedBy>José Luis Mejía</cp:lastModifiedBy>
  <cp:revision>49</cp:revision>
  <cp:lastPrinted>2016-04-12T23:22:16Z</cp:lastPrinted>
  <dcterms:created xsi:type="dcterms:W3CDTF">2016-04-12T15:32:09Z</dcterms:created>
  <dcterms:modified xsi:type="dcterms:W3CDTF">2016-10-26T23:27:03Z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