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9"/>
  </p:notesMasterIdLst>
  <p:sldIdLst>
    <p:sldId id="296" r:id="rId5"/>
    <p:sldId id="414" r:id="rId6"/>
    <p:sldId id="409" r:id="rId7"/>
    <p:sldId id="383" r:id="rId8"/>
    <p:sldId id="298" r:id="rId9"/>
    <p:sldId id="322" r:id="rId10"/>
    <p:sldId id="299" r:id="rId11"/>
    <p:sldId id="363" r:id="rId12"/>
    <p:sldId id="411" r:id="rId13"/>
    <p:sldId id="261" r:id="rId14"/>
    <p:sldId id="390" r:id="rId15"/>
    <p:sldId id="391" r:id="rId16"/>
    <p:sldId id="412" r:id="rId17"/>
    <p:sldId id="392" r:id="rId18"/>
    <p:sldId id="352" r:id="rId19"/>
    <p:sldId id="360" r:id="rId20"/>
    <p:sldId id="258" r:id="rId21"/>
    <p:sldId id="375" r:id="rId22"/>
    <p:sldId id="393" r:id="rId23"/>
    <p:sldId id="394" r:id="rId24"/>
    <p:sldId id="313" r:id="rId25"/>
    <p:sldId id="304" r:id="rId26"/>
    <p:sldId id="389" r:id="rId27"/>
    <p:sldId id="386" r:id="rId28"/>
    <p:sldId id="395" r:id="rId29"/>
    <p:sldId id="415" r:id="rId30"/>
    <p:sldId id="385" r:id="rId31"/>
    <p:sldId id="397" r:id="rId32"/>
    <p:sldId id="382" r:id="rId33"/>
    <p:sldId id="400" r:id="rId34"/>
    <p:sldId id="402" r:id="rId35"/>
    <p:sldId id="403" r:id="rId36"/>
    <p:sldId id="373" r:id="rId37"/>
    <p:sldId id="361" r:id="rId38"/>
    <p:sldId id="362" r:id="rId39"/>
    <p:sldId id="356" r:id="rId40"/>
    <p:sldId id="318" r:id="rId41"/>
    <p:sldId id="405" r:id="rId42"/>
    <p:sldId id="314" r:id="rId43"/>
    <p:sldId id="332" r:id="rId44"/>
    <p:sldId id="408" r:id="rId45"/>
    <p:sldId id="376" r:id="rId46"/>
    <p:sldId id="338" r:id="rId47"/>
    <p:sldId id="410" r:id="rId48"/>
    <p:sldId id="384" r:id="rId49"/>
    <p:sldId id="406" r:id="rId50"/>
    <p:sldId id="330" r:id="rId51"/>
    <p:sldId id="323" r:id="rId52"/>
    <p:sldId id="339" r:id="rId53"/>
    <p:sldId id="404" r:id="rId54"/>
    <p:sldId id="326" r:id="rId55"/>
    <p:sldId id="377" r:id="rId56"/>
    <p:sldId id="309" r:id="rId57"/>
    <p:sldId id="259" r:id="rId5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A57CD"/>
    <a:srgbClr val="800080"/>
    <a:srgbClr val="9966FF"/>
    <a:srgbClr val="FF99FF"/>
    <a:srgbClr val="AF1B5E"/>
    <a:srgbClr val="FF66CC"/>
    <a:srgbClr val="11DDD8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9" autoAdjust="0"/>
    <p:restoredTop sz="94590"/>
  </p:normalViewPr>
  <p:slideViewPr>
    <p:cSldViewPr snapToGrid="0" snapToObjects="1">
      <p:cViewPr varScale="1">
        <p:scale>
          <a:sx n="68" d="100"/>
          <a:sy n="68" d="100"/>
        </p:scale>
        <p:origin x="4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779342723004695E-2"/>
          <c:y val="0.22698464612225178"/>
          <c:w val="0.96244131455399062"/>
          <c:h val="0.63028710368259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914 Participantes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Hoja1!$B$4:$B$10</c:f>
              <c:strCache>
                <c:ptCount val="7"/>
                <c:pt idx="0">
                  <c:v>FDAIPPDP</c:v>
                </c:pt>
                <c:pt idx="1">
                  <c:v>LPDPPSO</c:v>
                </c:pt>
                <c:pt idx="2">
                  <c:v>LTAIPRC</c:v>
                </c:pt>
                <c:pt idx="3">
                  <c:v>SIGEMI</c:v>
                </c:pt>
                <c:pt idx="4">
                  <c:v>TSIyRR</c:v>
                </c:pt>
                <c:pt idx="5">
                  <c:v>TCIyEVP</c:v>
                </c:pt>
                <c:pt idx="6">
                  <c:v>TPD</c:v>
                </c:pt>
              </c:strCache>
            </c:strRef>
          </c:cat>
          <c:val>
            <c:numRef>
              <c:f>Hoja1!$C$4:$C$10</c:f>
              <c:numCache>
                <c:formatCode>#,##0</c:formatCode>
                <c:ptCount val="7"/>
                <c:pt idx="0">
                  <c:v>22</c:v>
                </c:pt>
                <c:pt idx="1">
                  <c:v>235</c:v>
                </c:pt>
                <c:pt idx="2">
                  <c:v>146</c:v>
                </c:pt>
                <c:pt idx="3">
                  <c:v>155</c:v>
                </c:pt>
                <c:pt idx="4">
                  <c:v>223</c:v>
                </c:pt>
                <c:pt idx="5">
                  <c:v>73</c:v>
                </c:pt>
                <c:pt idx="6" formatCode="General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4-4AC5-871F-0451E4468308}"/>
            </c:ext>
          </c:extLst>
        </c:ser>
        <c:ser>
          <c:idx val="1"/>
          <c:order val="1"/>
          <c:tx>
            <c:strRef>
              <c:f>Hoja1!$D$3</c:f>
              <c:strCache>
                <c:ptCount val="1"/>
                <c:pt idx="0">
                  <c:v>38 Cursos</c:v>
                </c:pt>
              </c:strCache>
            </c:strRef>
          </c:tx>
          <c:spPr>
            <a:solidFill>
              <a:srgbClr val="80008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0C4-4AC5-871F-0451E44683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0C4-4AC5-871F-0451E44683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0C4-4AC5-871F-0451E44683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0C4-4AC5-871F-0451E44683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0C4-4AC5-871F-0451E44683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0C4-4AC5-871F-0451E44683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0C4-4AC5-871F-0451E4468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Hoja1!$B$4:$B$10</c:f>
              <c:strCache>
                <c:ptCount val="7"/>
                <c:pt idx="0">
                  <c:v>FDAIPPDP</c:v>
                </c:pt>
                <c:pt idx="1">
                  <c:v>LPDPPSO</c:v>
                </c:pt>
                <c:pt idx="2">
                  <c:v>LTAIPRC</c:v>
                </c:pt>
                <c:pt idx="3">
                  <c:v>SIGEMI</c:v>
                </c:pt>
                <c:pt idx="4">
                  <c:v>TSIyRR</c:v>
                </c:pt>
                <c:pt idx="5">
                  <c:v>TCIyEVP</c:v>
                </c:pt>
                <c:pt idx="6">
                  <c:v>TPD</c:v>
                </c:pt>
              </c:strCache>
            </c:strRef>
          </c:cat>
          <c:val>
            <c:numRef>
              <c:f>Hoja1!$D$4:$D$10</c:f>
              <c:numCache>
                <c:formatCode>General</c:formatCode>
                <c:ptCount val="7"/>
                <c:pt idx="0">
                  <c:v>10</c:v>
                </c:pt>
                <c:pt idx="1">
                  <c:v>100</c:v>
                </c:pt>
                <c:pt idx="2">
                  <c:v>60</c:v>
                </c:pt>
                <c:pt idx="3">
                  <c:v>60</c:v>
                </c:pt>
                <c:pt idx="4">
                  <c:v>100</c:v>
                </c:pt>
                <c:pt idx="5">
                  <c:v>30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C4-4AC5-871F-0451E4468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162304"/>
        <c:axId val="591160336"/>
      </c:barChart>
      <c:catAx>
        <c:axId val="5911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160336"/>
        <c:crosses val="autoZero"/>
        <c:auto val="1"/>
        <c:lblAlgn val="ctr"/>
        <c:lblOffset val="100"/>
        <c:noMultiLvlLbl val="0"/>
      </c:catAx>
      <c:valAx>
        <c:axId val="591160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9116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037855129827324"/>
          <c:y val="0.13150195042894444"/>
          <c:w val="0.3653034642988412"/>
          <c:h val="6.7758207170097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39917926182706"/>
          <c:y val="0.13042870578897087"/>
          <c:w val="0.70101715546426258"/>
          <c:h val="0.73050219563166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Hoja1!$G$3</c:f>
              <c:strCache>
                <c:ptCount val="1"/>
                <c:pt idx="0">
                  <c:v>4,908 Participantes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Hoja1!$F$4:$F$10</c:f>
              <c:strCache>
                <c:ptCount val="7"/>
                <c:pt idx="0">
                  <c:v>LPDPPSO</c:v>
                </c:pt>
                <c:pt idx="1">
                  <c:v>FDAIPPDP</c:v>
                </c:pt>
                <c:pt idx="2">
                  <c:v>TCIyEVP</c:v>
                </c:pt>
                <c:pt idx="3">
                  <c:v>TSIyRR</c:v>
                </c:pt>
                <c:pt idx="4">
                  <c:v>LTAIPRC</c:v>
                </c:pt>
                <c:pt idx="5">
                  <c:v>TPD</c:v>
                </c:pt>
                <c:pt idx="6">
                  <c:v>IOA</c:v>
                </c:pt>
              </c:strCache>
            </c:strRef>
          </c:cat>
          <c:val>
            <c:numRef>
              <c:f>Hoja1!$G$4:$G$10</c:f>
              <c:numCache>
                <c:formatCode>#,##0</c:formatCode>
                <c:ptCount val="7"/>
                <c:pt idx="0">
                  <c:v>1504</c:v>
                </c:pt>
                <c:pt idx="1">
                  <c:v>1396</c:v>
                </c:pt>
                <c:pt idx="2">
                  <c:v>1006</c:v>
                </c:pt>
                <c:pt idx="3">
                  <c:v>898</c:v>
                </c:pt>
                <c:pt idx="4" formatCode="General">
                  <c:v>31</c:v>
                </c:pt>
                <c:pt idx="5">
                  <c:v>50</c:v>
                </c:pt>
                <c:pt idx="6" formatCode="General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F-4613-8481-56A7B1E81378}"/>
            </c:ext>
          </c:extLst>
        </c:ser>
        <c:ser>
          <c:idx val="1"/>
          <c:order val="1"/>
          <c:tx>
            <c:strRef>
              <c:f>Hoja1!$H$3</c:f>
              <c:strCache>
                <c:ptCount val="1"/>
                <c:pt idx="0">
                  <c:v>43 Cursos</c:v>
                </c:pt>
              </c:strCache>
            </c:strRef>
          </c:tx>
          <c:spPr>
            <a:solidFill>
              <a:srgbClr val="9A57C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5684445031300265E-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2CF-4613-8481-56A7B1E81378}"/>
                </c:ext>
              </c:extLst>
            </c:dLbl>
            <c:dLbl>
              <c:idx val="1"/>
              <c:layout>
                <c:manualLayout>
                  <c:x val="6.3365207745511359E-3"/>
                  <c:y val="-1.913083839487673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2CF-4613-8481-56A7B1E81378}"/>
                </c:ext>
              </c:extLst>
            </c:dLbl>
            <c:dLbl>
              <c:idx val="2"/>
              <c:layout>
                <c:manualLayout>
                  <c:x val="5.6828622350187461E-3"/>
                  <c:y val="2.54303587622894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2CF-4613-8481-56A7B1E81378}"/>
                </c:ext>
              </c:extLst>
            </c:dLbl>
            <c:dLbl>
              <c:idx val="3"/>
              <c:layout>
                <c:manualLayout>
                  <c:x val="-1.3644064801605269E-3"/>
                  <c:y val="2.54303587622904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2CF-4613-8481-56A7B1E81378}"/>
                </c:ext>
              </c:extLst>
            </c:dLbl>
            <c:dLbl>
              <c:idx val="4"/>
              <c:layout>
                <c:manualLayout>
                  <c:x val="-5.79710144927539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2CF-4613-8481-56A7B1E81378}"/>
                </c:ext>
              </c:extLst>
            </c:dLbl>
            <c:dLbl>
              <c:idx val="5"/>
              <c:layout>
                <c:manualLayout>
                  <c:x val="5.9646845166194098E-4"/>
                  <c:y val="7.629107628687127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2CF-4613-8481-56A7B1E81378}"/>
                </c:ext>
              </c:extLst>
            </c:dLbl>
            <c:dLbl>
              <c:idx val="6"/>
              <c:layout>
                <c:manualLayout>
                  <c:x val="-3.268192010887106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2CF-4613-8481-56A7B1E81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Hoja1!$F$4:$F$10</c:f>
              <c:strCache>
                <c:ptCount val="7"/>
                <c:pt idx="0">
                  <c:v>LPDPPSO</c:v>
                </c:pt>
                <c:pt idx="1">
                  <c:v>FDAIPPDP</c:v>
                </c:pt>
                <c:pt idx="2">
                  <c:v>TCIyEVP</c:v>
                </c:pt>
                <c:pt idx="3">
                  <c:v>TSIyRR</c:v>
                </c:pt>
                <c:pt idx="4">
                  <c:v>LTAIPRC</c:v>
                </c:pt>
                <c:pt idx="5">
                  <c:v>TPD</c:v>
                </c:pt>
                <c:pt idx="6">
                  <c:v>IOA</c:v>
                </c:pt>
              </c:strCache>
            </c:strRef>
          </c:cat>
          <c:val>
            <c:numRef>
              <c:f>Hoja1!$H$4:$H$10</c:f>
              <c:numCache>
                <c:formatCode>General</c:formatCode>
                <c:ptCount val="7"/>
                <c:pt idx="0">
                  <c:v>1400</c:v>
                </c:pt>
                <c:pt idx="1">
                  <c:v>900</c:v>
                </c:pt>
                <c:pt idx="2">
                  <c:v>800</c:v>
                </c:pt>
                <c:pt idx="3">
                  <c:v>800</c:v>
                </c:pt>
                <c:pt idx="4">
                  <c:v>100</c:v>
                </c:pt>
                <c:pt idx="5">
                  <c:v>200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CF-4613-8481-56A7B1E81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9041160"/>
        <c:axId val="589037552"/>
      </c:barChart>
      <c:catAx>
        <c:axId val="589041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9037552"/>
        <c:crosses val="autoZero"/>
        <c:auto val="1"/>
        <c:lblAlgn val="ctr"/>
        <c:lblOffset val="100"/>
        <c:noMultiLvlLbl val="0"/>
      </c:catAx>
      <c:valAx>
        <c:axId val="5890375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8904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319803548020699"/>
          <c:y val="0.1813484938319366"/>
          <c:w val="0.32974807866979877"/>
          <c:h val="0.10151538907147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E0AEB-143B-4665-9ADF-304526D77E1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D3651E8-81AE-4BB5-B48C-36F4786398BE}">
      <dgm:prSet phldrT="[Texto]"/>
      <dgm:spPr/>
      <dgm:t>
        <a:bodyPr/>
        <a:lstStyle/>
        <a:p>
          <a:r>
            <a:rPr lang="es-MX" altLang="es-MX" b="1" u="sng" dirty="0">
              <a:latin typeface="Century Gothic" panose="020B0502020202020204" pitchFamily="34" charset="0"/>
            </a:rPr>
            <a:t>Curso – Taller </a:t>
          </a:r>
          <a:r>
            <a:rPr lang="es-MX" altLang="es-MX" dirty="0">
              <a:latin typeface="Century Gothic" panose="020B0502020202020204" pitchFamily="34" charset="0"/>
            </a:rPr>
            <a:t>de Formación de Instructores, para aquellas personas que no tenían experiencia previa como instructores</a:t>
          </a:r>
          <a:endParaRPr lang="es-ES" dirty="0"/>
        </a:p>
      </dgm:t>
    </dgm:pt>
    <dgm:pt modelId="{3AA052AD-E880-4859-8E84-E7263EA72DDB}" type="parTrans" cxnId="{9F911208-A199-491B-A23E-DDE6A63AB7ED}">
      <dgm:prSet/>
      <dgm:spPr/>
      <dgm:t>
        <a:bodyPr/>
        <a:lstStyle/>
        <a:p>
          <a:endParaRPr lang="es-ES"/>
        </a:p>
      </dgm:t>
    </dgm:pt>
    <dgm:pt modelId="{70736C7B-CA54-48A8-9F6A-EE1F46E40489}" type="sibTrans" cxnId="{9F911208-A199-491B-A23E-DDE6A63AB7ED}">
      <dgm:prSet/>
      <dgm:spPr/>
      <dgm:t>
        <a:bodyPr/>
        <a:lstStyle/>
        <a:p>
          <a:endParaRPr lang="es-ES"/>
        </a:p>
      </dgm:t>
    </dgm:pt>
    <dgm:pt modelId="{BB935770-3566-4685-A0DE-A2E4775DC113}">
      <dgm:prSet phldrT="[Texto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20 psp</a:t>
          </a:r>
        </a:p>
      </dgm:t>
    </dgm:pt>
    <dgm:pt modelId="{95642B3A-E290-4BEF-9FAA-14C0EEE80611}" type="parTrans" cxnId="{A77024C0-A103-426A-ABFF-DAE3C17EBDF2}">
      <dgm:prSet/>
      <dgm:spPr/>
      <dgm:t>
        <a:bodyPr/>
        <a:lstStyle/>
        <a:p>
          <a:endParaRPr lang="es-ES"/>
        </a:p>
      </dgm:t>
    </dgm:pt>
    <dgm:pt modelId="{E8C2C3E7-A1B4-477D-9651-F5A282F385EA}" type="sibTrans" cxnId="{A77024C0-A103-426A-ABFF-DAE3C17EBDF2}">
      <dgm:prSet/>
      <dgm:spPr/>
      <dgm:t>
        <a:bodyPr/>
        <a:lstStyle/>
        <a:p>
          <a:endParaRPr lang="es-ES"/>
        </a:p>
      </dgm:t>
    </dgm:pt>
    <dgm:pt modelId="{8892358A-23DD-41D5-9882-125D4D3DCC50}">
      <dgm:prSet phldrT="[Texto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20 S.O.</a:t>
          </a:r>
        </a:p>
      </dgm:t>
    </dgm:pt>
    <dgm:pt modelId="{CDFC016D-7BDA-44C7-AB54-3C0C3FF7720E}" type="parTrans" cxnId="{98272B57-7958-4915-9EC8-AB4E6564A615}">
      <dgm:prSet/>
      <dgm:spPr/>
      <dgm:t>
        <a:bodyPr/>
        <a:lstStyle/>
        <a:p>
          <a:endParaRPr lang="es-ES"/>
        </a:p>
      </dgm:t>
    </dgm:pt>
    <dgm:pt modelId="{B670D79B-E078-418D-9AB0-DFDEB0293001}" type="sibTrans" cxnId="{98272B57-7958-4915-9EC8-AB4E6564A615}">
      <dgm:prSet/>
      <dgm:spPr/>
      <dgm:t>
        <a:bodyPr/>
        <a:lstStyle/>
        <a:p>
          <a:endParaRPr lang="es-ES"/>
        </a:p>
      </dgm:t>
    </dgm:pt>
    <dgm:pt modelId="{29CED8B1-B313-424B-93DF-E7FCDC688712}">
      <dgm:prSet phldrT="[Texto]"/>
      <dgm:spPr/>
      <dgm:t>
        <a:bodyPr/>
        <a:lstStyle/>
        <a:p>
          <a:r>
            <a:rPr lang="es-MX" altLang="es-MX" b="1" u="sng" dirty="0">
              <a:latin typeface="Century Gothic" panose="020B0502020202020204" pitchFamily="34" charset="0"/>
            </a:rPr>
            <a:t>Acompañamiento</a:t>
          </a:r>
          <a:r>
            <a:rPr lang="es-MX" altLang="es-MX" dirty="0">
              <a:latin typeface="Century Gothic" panose="020B0502020202020204" pitchFamily="34" charset="0"/>
            </a:rPr>
            <a:t> para obtener la certificación a personas con experiencia previa como instructores, </a:t>
          </a:r>
          <a:endParaRPr lang="es-ES" dirty="0"/>
        </a:p>
      </dgm:t>
    </dgm:pt>
    <dgm:pt modelId="{E4E202C2-70C8-424E-9884-F344CAFC9431}" type="parTrans" cxnId="{009FC857-1BFB-4497-A81D-AC95A27C1A94}">
      <dgm:prSet/>
      <dgm:spPr/>
      <dgm:t>
        <a:bodyPr/>
        <a:lstStyle/>
        <a:p>
          <a:endParaRPr lang="es-ES"/>
        </a:p>
      </dgm:t>
    </dgm:pt>
    <dgm:pt modelId="{DC32C1F0-88EE-4F9C-9D10-811F78F98ED6}" type="sibTrans" cxnId="{009FC857-1BFB-4497-A81D-AC95A27C1A94}">
      <dgm:prSet/>
      <dgm:spPr/>
      <dgm:t>
        <a:bodyPr/>
        <a:lstStyle/>
        <a:p>
          <a:endParaRPr lang="es-ES"/>
        </a:p>
      </dgm:t>
    </dgm:pt>
    <dgm:pt modelId="{CE2C0AD8-3061-4B1F-AF8F-621D8D9D6DA6}">
      <dgm:prSet phldrT="[Texto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20 psp</a:t>
          </a:r>
        </a:p>
      </dgm:t>
    </dgm:pt>
    <dgm:pt modelId="{53791344-40E4-4C53-8F2A-0DF844508096}" type="parTrans" cxnId="{D7B7B7B8-8BE5-4453-8583-EBBA710C2BDD}">
      <dgm:prSet/>
      <dgm:spPr/>
      <dgm:t>
        <a:bodyPr/>
        <a:lstStyle/>
        <a:p>
          <a:endParaRPr lang="es-ES"/>
        </a:p>
      </dgm:t>
    </dgm:pt>
    <dgm:pt modelId="{AD292970-E16F-4638-AAF5-7D86DF8CC427}" type="sibTrans" cxnId="{D7B7B7B8-8BE5-4453-8583-EBBA710C2BDD}">
      <dgm:prSet/>
      <dgm:spPr/>
      <dgm:t>
        <a:bodyPr/>
        <a:lstStyle/>
        <a:p>
          <a:endParaRPr lang="es-ES"/>
        </a:p>
      </dgm:t>
    </dgm:pt>
    <dgm:pt modelId="{FDD44E4E-3726-49C1-B8D4-1125B543E259}">
      <dgm:prSet phldrT="[Texto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4 S.O.</a:t>
          </a:r>
        </a:p>
      </dgm:t>
    </dgm:pt>
    <dgm:pt modelId="{77861C77-21E9-4025-B013-AD160E165D83}" type="parTrans" cxnId="{8EBE7C2E-D337-46AC-94A3-EAB5555697FF}">
      <dgm:prSet/>
      <dgm:spPr/>
      <dgm:t>
        <a:bodyPr/>
        <a:lstStyle/>
        <a:p>
          <a:endParaRPr lang="es-ES"/>
        </a:p>
      </dgm:t>
    </dgm:pt>
    <dgm:pt modelId="{76C33020-59A3-4463-A640-4383EB2701DF}" type="sibTrans" cxnId="{8EBE7C2E-D337-46AC-94A3-EAB5555697FF}">
      <dgm:prSet/>
      <dgm:spPr/>
      <dgm:t>
        <a:bodyPr/>
        <a:lstStyle/>
        <a:p>
          <a:endParaRPr lang="es-ES"/>
        </a:p>
      </dgm:t>
    </dgm:pt>
    <dgm:pt modelId="{E949A2CE-E688-471E-9DCA-E2B56CEE44E1}">
      <dgm:prSet phldrT="[Texto]"/>
      <dgm:spPr/>
      <dgm:t>
        <a:bodyPr/>
        <a:lstStyle/>
        <a:p>
          <a:r>
            <a:rPr lang="es-MX" altLang="es-MX" b="1" u="sng" dirty="0">
              <a:latin typeface="Century Gothic" panose="020B0502020202020204" pitchFamily="34" charset="0"/>
            </a:rPr>
            <a:t>Certificación</a:t>
          </a:r>
          <a:r>
            <a:rPr lang="es-MX" altLang="es-MX" dirty="0">
              <a:latin typeface="Century Gothic" panose="020B0502020202020204" pitchFamily="34" charset="0"/>
            </a:rPr>
            <a:t> en el estándar de competencia “EC0217 Impartición de cursos de formación del capital humano de manera presencial grupal” del CONOCER. </a:t>
          </a:r>
          <a:endParaRPr lang="es-ES" dirty="0"/>
        </a:p>
      </dgm:t>
    </dgm:pt>
    <dgm:pt modelId="{8278F599-2156-47FD-92A5-57905CB52783}" type="parTrans" cxnId="{C54C7DFB-7E07-4326-8112-898DDBBC0C24}">
      <dgm:prSet/>
      <dgm:spPr/>
      <dgm:t>
        <a:bodyPr/>
        <a:lstStyle/>
        <a:p>
          <a:endParaRPr lang="es-ES"/>
        </a:p>
      </dgm:t>
    </dgm:pt>
    <dgm:pt modelId="{B4447D80-D0C1-4AAB-8A93-C3E94B96F61E}" type="sibTrans" cxnId="{C54C7DFB-7E07-4326-8112-898DDBBC0C24}">
      <dgm:prSet/>
      <dgm:spPr/>
      <dgm:t>
        <a:bodyPr/>
        <a:lstStyle/>
        <a:p>
          <a:endParaRPr lang="es-ES"/>
        </a:p>
      </dgm:t>
    </dgm:pt>
    <dgm:pt modelId="{F6077F49-BC08-45A6-BF6C-372BC07F53F5}">
      <dgm:prSet phldrT="[Texto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31 psp</a:t>
          </a:r>
        </a:p>
      </dgm:t>
    </dgm:pt>
    <dgm:pt modelId="{AA84F06D-FAC3-4D50-93CC-C9FC5922FA31}" type="parTrans" cxnId="{F3161D9D-D37F-46A1-81D8-2234D3456FE0}">
      <dgm:prSet/>
      <dgm:spPr/>
      <dgm:t>
        <a:bodyPr/>
        <a:lstStyle/>
        <a:p>
          <a:endParaRPr lang="es-ES"/>
        </a:p>
      </dgm:t>
    </dgm:pt>
    <dgm:pt modelId="{34682C3C-86ED-44A0-A74E-8949FFACB515}" type="sibTrans" cxnId="{F3161D9D-D37F-46A1-81D8-2234D3456FE0}">
      <dgm:prSet/>
      <dgm:spPr/>
      <dgm:t>
        <a:bodyPr/>
        <a:lstStyle/>
        <a:p>
          <a:endParaRPr lang="es-ES"/>
        </a:p>
      </dgm:t>
    </dgm:pt>
    <dgm:pt modelId="{3893E9FC-A22E-48B7-9B27-30113C9A250E}">
      <dgm:prSet phldrT="[Texto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15 S.O.</a:t>
          </a:r>
        </a:p>
      </dgm:t>
    </dgm:pt>
    <dgm:pt modelId="{85067D85-96F2-4AA6-8619-C565D65BC407}" type="parTrans" cxnId="{F91DCC11-46D1-4A29-9F7A-D00A337942D8}">
      <dgm:prSet/>
      <dgm:spPr/>
      <dgm:t>
        <a:bodyPr/>
        <a:lstStyle/>
        <a:p>
          <a:endParaRPr lang="es-ES"/>
        </a:p>
      </dgm:t>
    </dgm:pt>
    <dgm:pt modelId="{3BD21A4E-FADA-4708-BEDA-779C3AE05E1B}" type="sibTrans" cxnId="{F91DCC11-46D1-4A29-9F7A-D00A337942D8}">
      <dgm:prSet/>
      <dgm:spPr/>
      <dgm:t>
        <a:bodyPr/>
        <a:lstStyle/>
        <a:p>
          <a:endParaRPr lang="es-ES"/>
        </a:p>
      </dgm:t>
    </dgm:pt>
    <dgm:pt modelId="{C67AAD9B-A975-496A-8AE5-4DAD347A0ED0}" type="pres">
      <dgm:prSet presAssocID="{A2EE0AEB-143B-4665-9ADF-304526D77E16}" presName="Name0" presStyleCnt="0">
        <dgm:presLayoutVars>
          <dgm:dir/>
          <dgm:animLvl val="lvl"/>
          <dgm:resizeHandles val="exact"/>
        </dgm:presLayoutVars>
      </dgm:prSet>
      <dgm:spPr/>
    </dgm:pt>
    <dgm:pt modelId="{1508236F-F9D2-4F39-9609-6F912A518653}" type="pres">
      <dgm:prSet presAssocID="{3D3651E8-81AE-4BB5-B48C-36F4786398BE}" presName="linNode" presStyleCnt="0"/>
      <dgm:spPr/>
    </dgm:pt>
    <dgm:pt modelId="{EA5ED548-750E-4CCA-AAF5-FFC70C378A7D}" type="pres">
      <dgm:prSet presAssocID="{3D3651E8-81AE-4BB5-B48C-36F4786398BE}" presName="parentText" presStyleLbl="node1" presStyleIdx="0" presStyleCnt="3" custScaleX="194291">
        <dgm:presLayoutVars>
          <dgm:chMax val="1"/>
          <dgm:bulletEnabled val="1"/>
        </dgm:presLayoutVars>
      </dgm:prSet>
      <dgm:spPr/>
    </dgm:pt>
    <dgm:pt modelId="{E2A52FD2-A150-4F41-9BC2-D426C612FDA8}" type="pres">
      <dgm:prSet presAssocID="{3D3651E8-81AE-4BB5-B48C-36F4786398BE}" presName="descendantText" presStyleLbl="alignAccFollowNode1" presStyleIdx="0" presStyleCnt="3" custScaleX="31860">
        <dgm:presLayoutVars>
          <dgm:bulletEnabled val="1"/>
        </dgm:presLayoutVars>
      </dgm:prSet>
      <dgm:spPr/>
    </dgm:pt>
    <dgm:pt modelId="{809D17C4-DB2F-432E-B6A5-13DEDB11DDC7}" type="pres">
      <dgm:prSet presAssocID="{70736C7B-CA54-48A8-9F6A-EE1F46E40489}" presName="sp" presStyleCnt="0"/>
      <dgm:spPr/>
    </dgm:pt>
    <dgm:pt modelId="{9F1A5767-BF16-4510-A614-E39748158405}" type="pres">
      <dgm:prSet presAssocID="{29CED8B1-B313-424B-93DF-E7FCDC688712}" presName="linNode" presStyleCnt="0"/>
      <dgm:spPr/>
    </dgm:pt>
    <dgm:pt modelId="{FF09D46B-BC9B-4414-BDED-41144584731C}" type="pres">
      <dgm:prSet presAssocID="{29CED8B1-B313-424B-93DF-E7FCDC688712}" presName="parentText" presStyleLbl="node1" presStyleIdx="1" presStyleCnt="3" custScaleX="194291">
        <dgm:presLayoutVars>
          <dgm:chMax val="1"/>
          <dgm:bulletEnabled val="1"/>
        </dgm:presLayoutVars>
      </dgm:prSet>
      <dgm:spPr/>
    </dgm:pt>
    <dgm:pt modelId="{90E71A84-95D3-47A5-86BB-D2B90F16D33B}" type="pres">
      <dgm:prSet presAssocID="{29CED8B1-B313-424B-93DF-E7FCDC688712}" presName="descendantText" presStyleLbl="alignAccFollowNode1" presStyleIdx="1" presStyleCnt="3" custScaleX="31860">
        <dgm:presLayoutVars>
          <dgm:bulletEnabled val="1"/>
        </dgm:presLayoutVars>
      </dgm:prSet>
      <dgm:spPr/>
    </dgm:pt>
    <dgm:pt modelId="{2AA65F84-45CD-4044-B810-715539DB6159}" type="pres">
      <dgm:prSet presAssocID="{DC32C1F0-88EE-4F9C-9D10-811F78F98ED6}" presName="sp" presStyleCnt="0"/>
      <dgm:spPr/>
    </dgm:pt>
    <dgm:pt modelId="{8EE66722-7C75-4487-9F3B-9F31E9658AE8}" type="pres">
      <dgm:prSet presAssocID="{E949A2CE-E688-471E-9DCA-E2B56CEE44E1}" presName="linNode" presStyleCnt="0"/>
      <dgm:spPr/>
    </dgm:pt>
    <dgm:pt modelId="{3431399A-250D-4722-9534-807217EC798F}" type="pres">
      <dgm:prSet presAssocID="{E949A2CE-E688-471E-9DCA-E2B56CEE44E1}" presName="parentText" presStyleLbl="node1" presStyleIdx="2" presStyleCnt="3" custScaleX="194291">
        <dgm:presLayoutVars>
          <dgm:chMax val="1"/>
          <dgm:bulletEnabled val="1"/>
        </dgm:presLayoutVars>
      </dgm:prSet>
      <dgm:spPr/>
    </dgm:pt>
    <dgm:pt modelId="{22B53857-44D3-43A2-BC6A-41BC200780ED}" type="pres">
      <dgm:prSet presAssocID="{E949A2CE-E688-471E-9DCA-E2B56CEE44E1}" presName="descendantText" presStyleLbl="alignAccFollowNode1" presStyleIdx="2" presStyleCnt="3" custScaleX="31860">
        <dgm:presLayoutVars>
          <dgm:bulletEnabled val="1"/>
        </dgm:presLayoutVars>
      </dgm:prSet>
      <dgm:spPr/>
    </dgm:pt>
  </dgm:ptLst>
  <dgm:cxnLst>
    <dgm:cxn modelId="{9F911208-A199-491B-A23E-DDE6A63AB7ED}" srcId="{A2EE0AEB-143B-4665-9ADF-304526D77E16}" destId="{3D3651E8-81AE-4BB5-B48C-36F4786398BE}" srcOrd="0" destOrd="0" parTransId="{3AA052AD-E880-4859-8E84-E7263EA72DDB}" sibTransId="{70736C7B-CA54-48A8-9F6A-EE1F46E40489}"/>
    <dgm:cxn modelId="{F91DCC11-46D1-4A29-9F7A-D00A337942D8}" srcId="{E949A2CE-E688-471E-9DCA-E2B56CEE44E1}" destId="{3893E9FC-A22E-48B7-9B27-30113C9A250E}" srcOrd="1" destOrd="0" parTransId="{85067D85-96F2-4AA6-8619-C565D65BC407}" sibTransId="{3BD21A4E-FADA-4708-BEDA-779C3AE05E1B}"/>
    <dgm:cxn modelId="{C1672712-6436-42AD-BC0D-563109EDBDFB}" type="presOf" srcId="{E949A2CE-E688-471E-9DCA-E2B56CEE44E1}" destId="{3431399A-250D-4722-9534-807217EC798F}" srcOrd="0" destOrd="0" presId="urn:microsoft.com/office/officeart/2005/8/layout/vList5"/>
    <dgm:cxn modelId="{51DC9D12-08BC-4D6B-983C-A91F1E0DCE72}" type="presOf" srcId="{BB935770-3566-4685-A0DE-A2E4775DC113}" destId="{E2A52FD2-A150-4F41-9BC2-D426C612FDA8}" srcOrd="0" destOrd="0" presId="urn:microsoft.com/office/officeart/2005/8/layout/vList5"/>
    <dgm:cxn modelId="{E0C77A1E-3700-4104-9183-DA03185DE20E}" type="presOf" srcId="{3D3651E8-81AE-4BB5-B48C-36F4786398BE}" destId="{EA5ED548-750E-4CCA-AAF5-FFC70C378A7D}" srcOrd="0" destOrd="0" presId="urn:microsoft.com/office/officeart/2005/8/layout/vList5"/>
    <dgm:cxn modelId="{FA14C629-EFDB-4287-9AF8-A5395646CF8C}" type="presOf" srcId="{A2EE0AEB-143B-4665-9ADF-304526D77E16}" destId="{C67AAD9B-A975-496A-8AE5-4DAD347A0ED0}" srcOrd="0" destOrd="0" presId="urn:microsoft.com/office/officeart/2005/8/layout/vList5"/>
    <dgm:cxn modelId="{8EBE7C2E-D337-46AC-94A3-EAB5555697FF}" srcId="{29CED8B1-B313-424B-93DF-E7FCDC688712}" destId="{FDD44E4E-3726-49C1-B8D4-1125B543E259}" srcOrd="1" destOrd="0" parTransId="{77861C77-21E9-4025-B013-AD160E165D83}" sibTransId="{76C33020-59A3-4463-A640-4383EB2701DF}"/>
    <dgm:cxn modelId="{B3E8D554-4AF9-4275-A8B9-92D69416A451}" type="presOf" srcId="{8892358A-23DD-41D5-9882-125D4D3DCC50}" destId="{E2A52FD2-A150-4F41-9BC2-D426C612FDA8}" srcOrd="0" destOrd="1" presId="urn:microsoft.com/office/officeart/2005/8/layout/vList5"/>
    <dgm:cxn modelId="{17B5EF56-0321-4224-A2D5-889E59191C95}" type="presOf" srcId="{F6077F49-BC08-45A6-BF6C-372BC07F53F5}" destId="{22B53857-44D3-43A2-BC6A-41BC200780ED}" srcOrd="0" destOrd="0" presId="urn:microsoft.com/office/officeart/2005/8/layout/vList5"/>
    <dgm:cxn modelId="{98272B57-7958-4915-9EC8-AB4E6564A615}" srcId="{3D3651E8-81AE-4BB5-B48C-36F4786398BE}" destId="{8892358A-23DD-41D5-9882-125D4D3DCC50}" srcOrd="1" destOrd="0" parTransId="{CDFC016D-7BDA-44C7-AB54-3C0C3FF7720E}" sibTransId="{B670D79B-E078-418D-9AB0-DFDEB0293001}"/>
    <dgm:cxn modelId="{009FC857-1BFB-4497-A81D-AC95A27C1A94}" srcId="{A2EE0AEB-143B-4665-9ADF-304526D77E16}" destId="{29CED8B1-B313-424B-93DF-E7FCDC688712}" srcOrd="1" destOrd="0" parTransId="{E4E202C2-70C8-424E-9884-F344CAFC9431}" sibTransId="{DC32C1F0-88EE-4F9C-9D10-811F78F98ED6}"/>
    <dgm:cxn modelId="{FD8F3D88-FA8F-4C06-B224-346DCEC5BA72}" type="presOf" srcId="{29CED8B1-B313-424B-93DF-E7FCDC688712}" destId="{FF09D46B-BC9B-4414-BDED-41144584731C}" srcOrd="0" destOrd="0" presId="urn:microsoft.com/office/officeart/2005/8/layout/vList5"/>
    <dgm:cxn modelId="{F3161D9D-D37F-46A1-81D8-2234D3456FE0}" srcId="{E949A2CE-E688-471E-9DCA-E2B56CEE44E1}" destId="{F6077F49-BC08-45A6-BF6C-372BC07F53F5}" srcOrd="0" destOrd="0" parTransId="{AA84F06D-FAC3-4D50-93CC-C9FC5922FA31}" sibTransId="{34682C3C-86ED-44A0-A74E-8949FFACB515}"/>
    <dgm:cxn modelId="{D7B7B7B8-8BE5-4453-8583-EBBA710C2BDD}" srcId="{29CED8B1-B313-424B-93DF-E7FCDC688712}" destId="{CE2C0AD8-3061-4B1F-AF8F-621D8D9D6DA6}" srcOrd="0" destOrd="0" parTransId="{53791344-40E4-4C53-8F2A-0DF844508096}" sibTransId="{AD292970-E16F-4638-AAF5-7D86DF8CC427}"/>
    <dgm:cxn modelId="{A77024C0-A103-426A-ABFF-DAE3C17EBDF2}" srcId="{3D3651E8-81AE-4BB5-B48C-36F4786398BE}" destId="{BB935770-3566-4685-A0DE-A2E4775DC113}" srcOrd="0" destOrd="0" parTransId="{95642B3A-E290-4BEF-9FAA-14C0EEE80611}" sibTransId="{E8C2C3E7-A1B4-477D-9651-F5A282F385EA}"/>
    <dgm:cxn modelId="{1D1FA0C5-8D20-4B35-A42C-06E9C8F4D5CA}" type="presOf" srcId="{3893E9FC-A22E-48B7-9B27-30113C9A250E}" destId="{22B53857-44D3-43A2-BC6A-41BC200780ED}" srcOrd="0" destOrd="1" presId="urn:microsoft.com/office/officeart/2005/8/layout/vList5"/>
    <dgm:cxn modelId="{E11164F5-E41A-4989-92CC-54BAC5D22095}" type="presOf" srcId="{CE2C0AD8-3061-4B1F-AF8F-621D8D9D6DA6}" destId="{90E71A84-95D3-47A5-86BB-D2B90F16D33B}" srcOrd="0" destOrd="0" presId="urn:microsoft.com/office/officeart/2005/8/layout/vList5"/>
    <dgm:cxn modelId="{B34798F5-972D-4DC0-A4AD-9EB4CE929460}" type="presOf" srcId="{FDD44E4E-3726-49C1-B8D4-1125B543E259}" destId="{90E71A84-95D3-47A5-86BB-D2B90F16D33B}" srcOrd="0" destOrd="1" presId="urn:microsoft.com/office/officeart/2005/8/layout/vList5"/>
    <dgm:cxn modelId="{C54C7DFB-7E07-4326-8112-898DDBBC0C24}" srcId="{A2EE0AEB-143B-4665-9ADF-304526D77E16}" destId="{E949A2CE-E688-471E-9DCA-E2B56CEE44E1}" srcOrd="2" destOrd="0" parTransId="{8278F599-2156-47FD-92A5-57905CB52783}" sibTransId="{B4447D80-D0C1-4AAB-8A93-C3E94B96F61E}"/>
    <dgm:cxn modelId="{429BCFA6-A6EB-481D-AA94-E9F3536A4C1D}" type="presParOf" srcId="{C67AAD9B-A975-496A-8AE5-4DAD347A0ED0}" destId="{1508236F-F9D2-4F39-9609-6F912A518653}" srcOrd="0" destOrd="0" presId="urn:microsoft.com/office/officeart/2005/8/layout/vList5"/>
    <dgm:cxn modelId="{0B307083-59A9-4FE8-894A-DDD09185281E}" type="presParOf" srcId="{1508236F-F9D2-4F39-9609-6F912A518653}" destId="{EA5ED548-750E-4CCA-AAF5-FFC70C378A7D}" srcOrd="0" destOrd="0" presId="urn:microsoft.com/office/officeart/2005/8/layout/vList5"/>
    <dgm:cxn modelId="{8D9950FD-0ECE-4F7F-8302-81DB7AB311CE}" type="presParOf" srcId="{1508236F-F9D2-4F39-9609-6F912A518653}" destId="{E2A52FD2-A150-4F41-9BC2-D426C612FDA8}" srcOrd="1" destOrd="0" presId="urn:microsoft.com/office/officeart/2005/8/layout/vList5"/>
    <dgm:cxn modelId="{8CDE24A3-5788-4F53-B1C1-CD092D087172}" type="presParOf" srcId="{C67AAD9B-A975-496A-8AE5-4DAD347A0ED0}" destId="{809D17C4-DB2F-432E-B6A5-13DEDB11DDC7}" srcOrd="1" destOrd="0" presId="urn:microsoft.com/office/officeart/2005/8/layout/vList5"/>
    <dgm:cxn modelId="{910DB42C-0E3B-4B99-AB10-2566D37B37D4}" type="presParOf" srcId="{C67AAD9B-A975-496A-8AE5-4DAD347A0ED0}" destId="{9F1A5767-BF16-4510-A614-E39748158405}" srcOrd="2" destOrd="0" presId="urn:microsoft.com/office/officeart/2005/8/layout/vList5"/>
    <dgm:cxn modelId="{2E372A44-03E7-4D9D-905E-0B60C7639D1A}" type="presParOf" srcId="{9F1A5767-BF16-4510-A614-E39748158405}" destId="{FF09D46B-BC9B-4414-BDED-41144584731C}" srcOrd="0" destOrd="0" presId="urn:microsoft.com/office/officeart/2005/8/layout/vList5"/>
    <dgm:cxn modelId="{DDC5CB5E-1979-4EED-B7BD-D8A4DC4C32B8}" type="presParOf" srcId="{9F1A5767-BF16-4510-A614-E39748158405}" destId="{90E71A84-95D3-47A5-86BB-D2B90F16D33B}" srcOrd="1" destOrd="0" presId="urn:microsoft.com/office/officeart/2005/8/layout/vList5"/>
    <dgm:cxn modelId="{A97A8652-5AB7-4485-AD0E-C8004708FA1F}" type="presParOf" srcId="{C67AAD9B-A975-496A-8AE5-4DAD347A0ED0}" destId="{2AA65F84-45CD-4044-B810-715539DB6159}" srcOrd="3" destOrd="0" presId="urn:microsoft.com/office/officeart/2005/8/layout/vList5"/>
    <dgm:cxn modelId="{F2AB60BC-E599-43EB-8CBF-13D643E5D6B6}" type="presParOf" srcId="{C67AAD9B-A975-496A-8AE5-4DAD347A0ED0}" destId="{8EE66722-7C75-4487-9F3B-9F31E9658AE8}" srcOrd="4" destOrd="0" presId="urn:microsoft.com/office/officeart/2005/8/layout/vList5"/>
    <dgm:cxn modelId="{8A475961-AAD1-440C-87DC-CCD8DBFC2650}" type="presParOf" srcId="{8EE66722-7C75-4487-9F3B-9F31E9658AE8}" destId="{3431399A-250D-4722-9534-807217EC798F}" srcOrd="0" destOrd="0" presId="urn:microsoft.com/office/officeart/2005/8/layout/vList5"/>
    <dgm:cxn modelId="{763E1DDC-A8E3-4510-81D9-705D2A6F6B76}" type="presParOf" srcId="{8EE66722-7C75-4487-9F3B-9F31E9658AE8}" destId="{22B53857-44D3-43A2-BC6A-41BC200780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DDF20-2AE7-45AE-8DA7-EE2190EFF2E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F77623-1BFF-4FF5-8D8A-FBE40418D6ED}">
      <dgm:prSet phldrT="[Texto]"/>
      <dgm:spPr/>
      <dgm:t>
        <a:bodyPr/>
        <a:lstStyle/>
        <a:p>
          <a:r>
            <a:rPr lang="es-ES" b="1" dirty="0" err="1"/>
            <a:t>ReDes</a:t>
          </a:r>
          <a:endParaRPr lang="es-ES" b="1" dirty="0"/>
        </a:p>
      </dgm:t>
    </dgm:pt>
    <dgm:pt modelId="{C04F8513-A806-4E69-8D65-A9665FBCB408}" type="parTrans" cxnId="{F37B5A83-FFC8-416F-96D3-7706C9B6D763}">
      <dgm:prSet/>
      <dgm:spPr/>
      <dgm:t>
        <a:bodyPr/>
        <a:lstStyle/>
        <a:p>
          <a:endParaRPr lang="es-ES"/>
        </a:p>
      </dgm:t>
    </dgm:pt>
    <dgm:pt modelId="{A4EF0544-C32E-4963-ACEC-C223E4A29100}" type="sibTrans" cxnId="{F37B5A83-FFC8-416F-96D3-7706C9B6D763}">
      <dgm:prSet/>
      <dgm:spPr>
        <a:solidFill>
          <a:srgbClr val="D60093"/>
        </a:solidFill>
      </dgm:spPr>
      <dgm:t>
        <a:bodyPr/>
        <a:lstStyle/>
        <a:p>
          <a:endParaRPr lang="es-ES"/>
        </a:p>
      </dgm:t>
    </dgm:pt>
    <dgm:pt modelId="{EAA8EC47-5D85-45D4-86A1-390BA905FAB7}">
      <dgm:prSet phldrT="[Texto]"/>
      <dgm:spPr/>
      <dgm:t>
        <a:bodyPr/>
        <a:lstStyle/>
        <a:p>
          <a:r>
            <a:rPr lang="es-ES" b="1" dirty="0"/>
            <a:t>CT y UT 100% Capacitados</a:t>
          </a:r>
        </a:p>
      </dgm:t>
    </dgm:pt>
    <dgm:pt modelId="{EDACEDD8-F2A6-4589-9D44-BD5F52D7E9B3}" type="parTrans" cxnId="{01CEC01F-6468-4F69-9D82-F89FF5A5F719}">
      <dgm:prSet/>
      <dgm:spPr/>
      <dgm:t>
        <a:bodyPr/>
        <a:lstStyle/>
        <a:p>
          <a:endParaRPr lang="es-ES"/>
        </a:p>
      </dgm:t>
    </dgm:pt>
    <dgm:pt modelId="{22B4BFA3-C1DA-4882-AB9E-C8BB526CDE5A}" type="sibTrans" cxnId="{01CEC01F-6468-4F69-9D82-F89FF5A5F719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94579C6E-1543-44A7-8F5E-4F0B6A747701}">
      <dgm:prSet phldrT="[Texto]"/>
      <dgm:spPr/>
      <dgm:t>
        <a:bodyPr/>
        <a:lstStyle/>
        <a:p>
          <a:r>
            <a:rPr lang="es-ES" b="1" dirty="0"/>
            <a:t>100% Capacitado</a:t>
          </a:r>
        </a:p>
      </dgm:t>
    </dgm:pt>
    <dgm:pt modelId="{9AFF8BE5-65BF-4703-924E-BECDC0D9FA10}" type="sibTrans" cxnId="{8B9037E2-FC4C-4C4B-B9E4-253B43B8EE28}">
      <dgm:prSet/>
      <dgm:spPr>
        <a:solidFill>
          <a:srgbClr val="9F78D2"/>
        </a:solidFill>
      </dgm:spPr>
      <dgm:t>
        <a:bodyPr/>
        <a:lstStyle/>
        <a:p>
          <a:endParaRPr lang="es-ES"/>
        </a:p>
      </dgm:t>
    </dgm:pt>
    <dgm:pt modelId="{9A99A515-41D7-41E8-AAF9-54C6278C791C}" type="parTrans" cxnId="{8B9037E2-FC4C-4C4B-B9E4-253B43B8EE28}">
      <dgm:prSet/>
      <dgm:spPr/>
      <dgm:t>
        <a:bodyPr/>
        <a:lstStyle/>
        <a:p>
          <a:endParaRPr lang="es-ES"/>
        </a:p>
      </dgm:t>
    </dgm:pt>
    <dgm:pt modelId="{4BC0126A-D4E3-479A-AB6F-F7211205989E}" type="pres">
      <dgm:prSet presAssocID="{1F5DDF20-2AE7-45AE-8DA7-EE2190EFF2E2}" presName="cycle" presStyleCnt="0">
        <dgm:presLayoutVars>
          <dgm:dir/>
          <dgm:resizeHandles val="exact"/>
        </dgm:presLayoutVars>
      </dgm:prSet>
      <dgm:spPr/>
    </dgm:pt>
    <dgm:pt modelId="{732A80CB-8A88-4B99-BD5E-F81E312B672B}" type="pres">
      <dgm:prSet presAssocID="{9EF77623-1BFF-4FF5-8D8A-FBE40418D6ED}" presName="dummy" presStyleCnt="0"/>
      <dgm:spPr/>
    </dgm:pt>
    <dgm:pt modelId="{741E6DE2-ED1F-4F6D-AFB9-FE6DF77AAE95}" type="pres">
      <dgm:prSet presAssocID="{9EF77623-1BFF-4FF5-8D8A-FBE40418D6ED}" presName="node" presStyleLbl="revTx" presStyleIdx="0" presStyleCnt="3" custRadScaleRad="108360" custRadScaleInc="-1030">
        <dgm:presLayoutVars>
          <dgm:bulletEnabled val="1"/>
        </dgm:presLayoutVars>
      </dgm:prSet>
      <dgm:spPr/>
    </dgm:pt>
    <dgm:pt modelId="{E7DF1A75-17C6-444D-AF03-F886BB0CD650}" type="pres">
      <dgm:prSet presAssocID="{A4EF0544-C32E-4963-ACEC-C223E4A29100}" presName="sibTrans" presStyleLbl="node1" presStyleIdx="0" presStyleCnt="3" custScaleX="97885" custScaleY="95815" custLinFactNeighborX="3934" custLinFactNeighborY="-2043"/>
      <dgm:spPr/>
    </dgm:pt>
    <dgm:pt modelId="{91D1127E-62BF-4D1B-852A-215FD620019E}" type="pres">
      <dgm:prSet presAssocID="{EAA8EC47-5D85-45D4-86A1-390BA905FAB7}" presName="dummy" presStyleCnt="0"/>
      <dgm:spPr/>
    </dgm:pt>
    <dgm:pt modelId="{80F1197F-7ADB-43A4-A750-38854D90760C}" type="pres">
      <dgm:prSet presAssocID="{EAA8EC47-5D85-45D4-86A1-390BA905FAB7}" presName="node" presStyleLbl="revTx" presStyleIdx="1" presStyleCnt="3" custScaleX="165652" custRadScaleRad="100045" custRadScaleInc="-1187">
        <dgm:presLayoutVars>
          <dgm:bulletEnabled val="1"/>
        </dgm:presLayoutVars>
      </dgm:prSet>
      <dgm:spPr/>
    </dgm:pt>
    <dgm:pt modelId="{EDE9E19E-D3A1-4DEC-8FD7-E5FA7CF581E9}" type="pres">
      <dgm:prSet presAssocID="{22B4BFA3-C1DA-4882-AB9E-C8BB526CDE5A}" presName="sibTrans" presStyleLbl="node1" presStyleIdx="1" presStyleCnt="3"/>
      <dgm:spPr/>
    </dgm:pt>
    <dgm:pt modelId="{AAF50177-CE5D-4223-8788-060949244C08}" type="pres">
      <dgm:prSet presAssocID="{94579C6E-1543-44A7-8F5E-4F0B6A747701}" presName="dummy" presStyleCnt="0"/>
      <dgm:spPr/>
    </dgm:pt>
    <dgm:pt modelId="{42E5CE23-C3A1-4F26-83FA-ED9068E9F413}" type="pres">
      <dgm:prSet presAssocID="{94579C6E-1543-44A7-8F5E-4F0B6A747701}" presName="node" presStyleLbl="revTx" presStyleIdx="2" presStyleCnt="3" custRadScaleRad="99978" custRadScaleInc="6173">
        <dgm:presLayoutVars>
          <dgm:bulletEnabled val="1"/>
        </dgm:presLayoutVars>
      </dgm:prSet>
      <dgm:spPr/>
    </dgm:pt>
    <dgm:pt modelId="{79BFBE93-AC25-400D-9CA9-DD796F4362AD}" type="pres">
      <dgm:prSet presAssocID="{9AFF8BE5-65BF-4703-924E-BECDC0D9FA10}" presName="sibTrans" presStyleLbl="node1" presStyleIdx="2" presStyleCnt="3" custLinFactNeighborX="69" custLinFactNeighborY="7202"/>
      <dgm:spPr/>
    </dgm:pt>
  </dgm:ptLst>
  <dgm:cxnLst>
    <dgm:cxn modelId="{BD260E13-B2E2-4109-893E-C0128E657096}" type="presOf" srcId="{EAA8EC47-5D85-45D4-86A1-390BA905FAB7}" destId="{80F1197F-7ADB-43A4-A750-38854D90760C}" srcOrd="0" destOrd="0" presId="urn:microsoft.com/office/officeart/2005/8/layout/cycle1"/>
    <dgm:cxn modelId="{01CEC01F-6468-4F69-9D82-F89FF5A5F719}" srcId="{1F5DDF20-2AE7-45AE-8DA7-EE2190EFF2E2}" destId="{EAA8EC47-5D85-45D4-86A1-390BA905FAB7}" srcOrd="1" destOrd="0" parTransId="{EDACEDD8-F2A6-4589-9D44-BD5F52D7E9B3}" sibTransId="{22B4BFA3-C1DA-4882-AB9E-C8BB526CDE5A}"/>
    <dgm:cxn modelId="{742F0961-236E-4246-8932-91F6799AB347}" type="presOf" srcId="{1F5DDF20-2AE7-45AE-8DA7-EE2190EFF2E2}" destId="{4BC0126A-D4E3-479A-AB6F-F7211205989E}" srcOrd="0" destOrd="0" presId="urn:microsoft.com/office/officeart/2005/8/layout/cycle1"/>
    <dgm:cxn modelId="{461D2069-5A18-4EE4-B05A-2ABD49E32177}" type="presOf" srcId="{9EF77623-1BFF-4FF5-8D8A-FBE40418D6ED}" destId="{741E6DE2-ED1F-4F6D-AFB9-FE6DF77AAE95}" srcOrd="0" destOrd="0" presId="urn:microsoft.com/office/officeart/2005/8/layout/cycle1"/>
    <dgm:cxn modelId="{1F096A57-BB44-44EA-85FD-366ECEE4E7A4}" type="presOf" srcId="{A4EF0544-C32E-4963-ACEC-C223E4A29100}" destId="{E7DF1A75-17C6-444D-AF03-F886BB0CD650}" srcOrd="0" destOrd="0" presId="urn:microsoft.com/office/officeart/2005/8/layout/cycle1"/>
    <dgm:cxn modelId="{F37B5A83-FFC8-416F-96D3-7706C9B6D763}" srcId="{1F5DDF20-2AE7-45AE-8DA7-EE2190EFF2E2}" destId="{9EF77623-1BFF-4FF5-8D8A-FBE40418D6ED}" srcOrd="0" destOrd="0" parTransId="{C04F8513-A806-4E69-8D65-A9665FBCB408}" sibTransId="{A4EF0544-C32E-4963-ACEC-C223E4A29100}"/>
    <dgm:cxn modelId="{89F15792-2931-405A-87EA-C9A9D75BD838}" type="presOf" srcId="{22B4BFA3-C1DA-4882-AB9E-C8BB526CDE5A}" destId="{EDE9E19E-D3A1-4DEC-8FD7-E5FA7CF581E9}" srcOrd="0" destOrd="0" presId="urn:microsoft.com/office/officeart/2005/8/layout/cycle1"/>
    <dgm:cxn modelId="{1DDB21C0-9EB2-4BBE-94AB-246CFADEC256}" type="presOf" srcId="{94579C6E-1543-44A7-8F5E-4F0B6A747701}" destId="{42E5CE23-C3A1-4F26-83FA-ED9068E9F413}" srcOrd="0" destOrd="0" presId="urn:microsoft.com/office/officeart/2005/8/layout/cycle1"/>
    <dgm:cxn modelId="{DD912FD6-7C00-4E5D-96D0-94F4EA63FD71}" type="presOf" srcId="{9AFF8BE5-65BF-4703-924E-BECDC0D9FA10}" destId="{79BFBE93-AC25-400D-9CA9-DD796F4362AD}" srcOrd="0" destOrd="0" presId="urn:microsoft.com/office/officeart/2005/8/layout/cycle1"/>
    <dgm:cxn modelId="{8B9037E2-FC4C-4C4B-B9E4-253B43B8EE28}" srcId="{1F5DDF20-2AE7-45AE-8DA7-EE2190EFF2E2}" destId="{94579C6E-1543-44A7-8F5E-4F0B6A747701}" srcOrd="2" destOrd="0" parTransId="{9A99A515-41D7-41E8-AAF9-54C6278C791C}" sibTransId="{9AFF8BE5-65BF-4703-924E-BECDC0D9FA10}"/>
    <dgm:cxn modelId="{140BF734-7039-4FC6-B130-08C8999FB32A}" type="presParOf" srcId="{4BC0126A-D4E3-479A-AB6F-F7211205989E}" destId="{732A80CB-8A88-4B99-BD5E-F81E312B672B}" srcOrd="0" destOrd="0" presId="urn:microsoft.com/office/officeart/2005/8/layout/cycle1"/>
    <dgm:cxn modelId="{ADB23908-F275-45B4-A7E6-4379F7AB747F}" type="presParOf" srcId="{4BC0126A-D4E3-479A-AB6F-F7211205989E}" destId="{741E6DE2-ED1F-4F6D-AFB9-FE6DF77AAE95}" srcOrd="1" destOrd="0" presId="urn:microsoft.com/office/officeart/2005/8/layout/cycle1"/>
    <dgm:cxn modelId="{CE17C557-C56B-4BB5-87A7-0383F62A5059}" type="presParOf" srcId="{4BC0126A-D4E3-479A-AB6F-F7211205989E}" destId="{E7DF1A75-17C6-444D-AF03-F886BB0CD650}" srcOrd="2" destOrd="0" presId="urn:microsoft.com/office/officeart/2005/8/layout/cycle1"/>
    <dgm:cxn modelId="{11053CC7-B725-4A7D-B19F-7C8C74D0E086}" type="presParOf" srcId="{4BC0126A-D4E3-479A-AB6F-F7211205989E}" destId="{91D1127E-62BF-4D1B-852A-215FD620019E}" srcOrd="3" destOrd="0" presId="urn:microsoft.com/office/officeart/2005/8/layout/cycle1"/>
    <dgm:cxn modelId="{9EF053A5-2F74-4E07-8B35-31E3A12AE91B}" type="presParOf" srcId="{4BC0126A-D4E3-479A-AB6F-F7211205989E}" destId="{80F1197F-7ADB-43A4-A750-38854D90760C}" srcOrd="4" destOrd="0" presId="urn:microsoft.com/office/officeart/2005/8/layout/cycle1"/>
    <dgm:cxn modelId="{A84C1000-7307-458D-A008-3B7FEA137A53}" type="presParOf" srcId="{4BC0126A-D4E3-479A-AB6F-F7211205989E}" destId="{EDE9E19E-D3A1-4DEC-8FD7-E5FA7CF581E9}" srcOrd="5" destOrd="0" presId="urn:microsoft.com/office/officeart/2005/8/layout/cycle1"/>
    <dgm:cxn modelId="{BEA6BF27-BFA6-4765-B4C5-7EA24750FB73}" type="presParOf" srcId="{4BC0126A-D4E3-479A-AB6F-F7211205989E}" destId="{AAF50177-CE5D-4223-8788-060949244C08}" srcOrd="6" destOrd="0" presId="urn:microsoft.com/office/officeart/2005/8/layout/cycle1"/>
    <dgm:cxn modelId="{D97CD13D-4FA6-4F73-BB2C-42ACDE6F46EE}" type="presParOf" srcId="{4BC0126A-D4E3-479A-AB6F-F7211205989E}" destId="{42E5CE23-C3A1-4F26-83FA-ED9068E9F413}" srcOrd="7" destOrd="0" presId="urn:microsoft.com/office/officeart/2005/8/layout/cycle1"/>
    <dgm:cxn modelId="{E7EA8D84-170A-4C42-994B-22482B9F0898}" type="presParOf" srcId="{4BC0126A-D4E3-479A-AB6F-F7211205989E}" destId="{79BFBE93-AC25-400D-9CA9-DD796F4362A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A4814E-B004-403A-8CCD-61781C9A86DB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9BED73F-FCA8-46D1-A4F5-90650E746CFB}">
      <dgm:prSet phldrT="[Texto]" custT="1"/>
      <dgm:spPr>
        <a:solidFill>
          <a:srgbClr val="FF66CC"/>
        </a:solidFill>
        <a:ln>
          <a:solidFill>
            <a:srgbClr val="33CCCC"/>
          </a:solidFill>
        </a:ln>
      </dgm:spPr>
      <dgm:t>
        <a:bodyPr/>
        <a:lstStyle/>
        <a:p>
          <a:r>
            <a:rPr lang="es-MX" sz="1800" b="1" dirty="0">
              <a:solidFill>
                <a:schemeClr val="bg1"/>
              </a:solidFill>
            </a:rPr>
            <a:t>Cumplimiento de trabajos de la RED</a:t>
          </a:r>
        </a:p>
      </dgm:t>
    </dgm:pt>
    <dgm:pt modelId="{3BE7D0D8-3E7D-4201-BE70-E2898FC467B4}" type="parTrans" cxnId="{280E4562-0B9A-4FB6-A2A6-7686A14103BB}">
      <dgm:prSet/>
      <dgm:spPr/>
      <dgm:t>
        <a:bodyPr/>
        <a:lstStyle/>
        <a:p>
          <a:endParaRPr lang="es-ES"/>
        </a:p>
      </dgm:t>
    </dgm:pt>
    <dgm:pt modelId="{3A0693D3-DDAC-4A1C-973B-BEB65603CE4B}" type="sibTrans" cxnId="{280E4562-0B9A-4FB6-A2A6-7686A14103BB}">
      <dgm:prSet/>
      <dgm:spPr/>
      <dgm:t>
        <a:bodyPr/>
        <a:lstStyle/>
        <a:p>
          <a:endParaRPr lang="es-ES"/>
        </a:p>
      </dgm:t>
    </dgm:pt>
    <dgm:pt modelId="{F5DA0A69-7836-43E3-883C-02C653C732B4}">
      <dgm:prSet phldrT="[Texto]" custT="1"/>
      <dgm:spPr>
        <a:solidFill>
          <a:srgbClr val="33CCCC"/>
        </a:solidFill>
        <a:ln>
          <a:solidFill>
            <a:srgbClr val="9954CC"/>
          </a:solidFill>
        </a:ln>
      </dgm:spPr>
      <dgm:t>
        <a:bodyPr/>
        <a:lstStyle/>
        <a:p>
          <a:r>
            <a:rPr lang="es-MX" sz="1800" b="1" dirty="0">
              <a:solidFill>
                <a:schemeClr val="bg1"/>
              </a:solidFill>
            </a:rPr>
            <a:t>Acciones de capacitación del RC, en los cursos introductorios de LTAIPRC  y LPDPPSO y un Taller </a:t>
          </a:r>
        </a:p>
      </dgm:t>
    </dgm:pt>
    <dgm:pt modelId="{6955333B-815B-4CE8-B85D-8BEF16D82E4C}" type="parTrans" cxnId="{F6DC8AA8-78B4-41CD-8DAC-81DF6E3108DF}">
      <dgm:prSet/>
      <dgm:spPr/>
      <dgm:t>
        <a:bodyPr/>
        <a:lstStyle/>
        <a:p>
          <a:endParaRPr lang="es-ES"/>
        </a:p>
      </dgm:t>
    </dgm:pt>
    <dgm:pt modelId="{6FCE0AB6-F2F8-4924-B58D-9DC0ADC33A5A}" type="sibTrans" cxnId="{F6DC8AA8-78B4-41CD-8DAC-81DF6E3108DF}">
      <dgm:prSet/>
      <dgm:spPr/>
      <dgm:t>
        <a:bodyPr/>
        <a:lstStyle/>
        <a:p>
          <a:endParaRPr lang="es-ES"/>
        </a:p>
      </dgm:t>
    </dgm:pt>
    <dgm:pt modelId="{5904AF05-1ACE-42CE-A0A9-A09B2330E8ED}">
      <dgm:prSet phldrT="[Texto]" custT="1"/>
      <dgm:spPr>
        <a:solidFill>
          <a:schemeClr val="accent4">
            <a:hueOff val="0"/>
            <a:satOff val="0"/>
            <a:lumOff val="0"/>
          </a:schemeClr>
        </a:solidFill>
        <a:ln>
          <a:solidFill>
            <a:srgbClr val="FF66CC"/>
          </a:solidFill>
        </a:ln>
      </dgm:spPr>
      <dgm:t>
        <a:bodyPr/>
        <a:lstStyle/>
        <a:p>
          <a:r>
            <a:rPr lang="es-MX" sz="1800" b="1" dirty="0"/>
            <a:t>Asistencia a reuniones RETAIP </a:t>
          </a:r>
          <a:endParaRPr lang="es-ES" sz="1800" b="1" dirty="0"/>
        </a:p>
      </dgm:t>
    </dgm:pt>
    <dgm:pt modelId="{58599BFF-2C76-4B98-ADAE-35312B6E1132}" type="parTrans" cxnId="{8F7FEF8A-2D51-4757-95B2-D7DE69A2F01D}">
      <dgm:prSet/>
      <dgm:spPr/>
      <dgm:t>
        <a:bodyPr/>
        <a:lstStyle/>
        <a:p>
          <a:endParaRPr lang="es-ES"/>
        </a:p>
      </dgm:t>
    </dgm:pt>
    <dgm:pt modelId="{DFFB3C47-041D-45C5-B78F-637138AD2B6C}" type="sibTrans" cxnId="{8F7FEF8A-2D51-4757-95B2-D7DE69A2F01D}">
      <dgm:prSet/>
      <dgm:spPr/>
      <dgm:t>
        <a:bodyPr/>
        <a:lstStyle/>
        <a:p>
          <a:endParaRPr lang="es-ES"/>
        </a:p>
      </dgm:t>
    </dgm:pt>
    <dgm:pt modelId="{C5F96F60-40F7-4963-A267-D2A5297AEAE2}" type="pres">
      <dgm:prSet presAssocID="{84A4814E-B004-403A-8CCD-61781C9A86DB}" presName="compositeShape" presStyleCnt="0">
        <dgm:presLayoutVars>
          <dgm:chMax val="7"/>
          <dgm:dir/>
          <dgm:resizeHandles val="exact"/>
        </dgm:presLayoutVars>
      </dgm:prSet>
      <dgm:spPr/>
    </dgm:pt>
    <dgm:pt modelId="{CDDC9A55-B9D7-4DD6-8BBE-8FF5E2AC5409}" type="pres">
      <dgm:prSet presAssocID="{84A4814E-B004-403A-8CCD-61781C9A86DB}" presName="wedge1" presStyleLbl="node1" presStyleIdx="0" presStyleCnt="3"/>
      <dgm:spPr/>
    </dgm:pt>
    <dgm:pt modelId="{DB952852-1871-4647-A363-EC60A0C17FE2}" type="pres">
      <dgm:prSet presAssocID="{84A4814E-B004-403A-8CCD-61781C9A86DB}" presName="dummy1a" presStyleCnt="0"/>
      <dgm:spPr/>
    </dgm:pt>
    <dgm:pt modelId="{F63B833B-225C-415D-910F-AFE6DCB1EB26}" type="pres">
      <dgm:prSet presAssocID="{84A4814E-B004-403A-8CCD-61781C9A86DB}" presName="dummy1b" presStyleCnt="0"/>
      <dgm:spPr/>
    </dgm:pt>
    <dgm:pt modelId="{90D1E7E0-094A-49CE-84EC-972AB377F72A}" type="pres">
      <dgm:prSet presAssocID="{84A4814E-B004-403A-8CCD-61781C9A86D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A2A119A-3EB5-4BF2-9AF8-BC3F2B040177}" type="pres">
      <dgm:prSet presAssocID="{84A4814E-B004-403A-8CCD-61781C9A86DB}" presName="wedge2" presStyleLbl="node1" presStyleIdx="1" presStyleCnt="3"/>
      <dgm:spPr/>
    </dgm:pt>
    <dgm:pt modelId="{8856BA49-41BE-4B9B-91AE-7A9F6E9E2A9A}" type="pres">
      <dgm:prSet presAssocID="{84A4814E-B004-403A-8CCD-61781C9A86DB}" presName="dummy2a" presStyleCnt="0"/>
      <dgm:spPr/>
    </dgm:pt>
    <dgm:pt modelId="{57AED9CD-F2C7-4E2C-8878-C88B2A9346C3}" type="pres">
      <dgm:prSet presAssocID="{84A4814E-B004-403A-8CCD-61781C9A86DB}" presName="dummy2b" presStyleCnt="0"/>
      <dgm:spPr/>
    </dgm:pt>
    <dgm:pt modelId="{9157451C-98E5-4C59-B1B6-0700A593AD01}" type="pres">
      <dgm:prSet presAssocID="{84A4814E-B004-403A-8CCD-61781C9A86D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88AFD86-3F68-44C6-809B-FD559F32055D}" type="pres">
      <dgm:prSet presAssocID="{84A4814E-B004-403A-8CCD-61781C9A86DB}" presName="wedge3" presStyleLbl="node1" presStyleIdx="2" presStyleCnt="3"/>
      <dgm:spPr/>
    </dgm:pt>
    <dgm:pt modelId="{73320304-F9CA-49BB-9269-85771A668813}" type="pres">
      <dgm:prSet presAssocID="{84A4814E-B004-403A-8CCD-61781C9A86DB}" presName="dummy3a" presStyleCnt="0"/>
      <dgm:spPr/>
    </dgm:pt>
    <dgm:pt modelId="{4365349E-BBC4-464A-9281-E7ADFA9D6391}" type="pres">
      <dgm:prSet presAssocID="{84A4814E-B004-403A-8CCD-61781C9A86DB}" presName="dummy3b" presStyleCnt="0"/>
      <dgm:spPr/>
    </dgm:pt>
    <dgm:pt modelId="{2605C3BC-4048-4E69-9BD2-3786DFAAEEFD}" type="pres">
      <dgm:prSet presAssocID="{84A4814E-B004-403A-8CCD-61781C9A86D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2024EE0-2690-497B-8A45-4A701481A178}" type="pres">
      <dgm:prSet presAssocID="{3A0693D3-DDAC-4A1C-973B-BEB65603CE4B}" presName="arrowWedge1" presStyleLbl="fgSibTrans2D1" presStyleIdx="0" presStyleCnt="3"/>
      <dgm:spPr>
        <a:solidFill>
          <a:srgbClr val="33CCCC"/>
        </a:solidFill>
      </dgm:spPr>
    </dgm:pt>
    <dgm:pt modelId="{73674283-B283-4235-869F-D29125D3D930}" type="pres">
      <dgm:prSet presAssocID="{6FCE0AB6-F2F8-4924-B58D-9DC0ADC33A5A}" presName="arrowWedge2" presStyleLbl="fgSibTrans2D1" presStyleIdx="1" presStyleCnt="3"/>
      <dgm:spPr>
        <a:solidFill>
          <a:srgbClr val="9954CC"/>
        </a:solidFill>
      </dgm:spPr>
    </dgm:pt>
    <dgm:pt modelId="{8DD712EE-C7F3-438E-9EE1-DD5D952FBEC1}" type="pres">
      <dgm:prSet presAssocID="{DFFB3C47-041D-45C5-B78F-637138AD2B6C}" presName="arrowWedge3" presStyleLbl="fgSibTrans2D1" presStyleIdx="2" presStyleCnt="3"/>
      <dgm:spPr>
        <a:solidFill>
          <a:srgbClr val="FF66CC"/>
        </a:solidFill>
      </dgm:spPr>
    </dgm:pt>
  </dgm:ptLst>
  <dgm:cxnLst>
    <dgm:cxn modelId="{90D5CB29-8407-4922-AD7F-AE69C6A6EED0}" type="presOf" srcId="{E9BED73F-FCA8-46D1-A4F5-90650E746CFB}" destId="{90D1E7E0-094A-49CE-84EC-972AB377F72A}" srcOrd="1" destOrd="0" presId="urn:microsoft.com/office/officeart/2005/8/layout/cycle8"/>
    <dgm:cxn modelId="{280E4562-0B9A-4FB6-A2A6-7686A14103BB}" srcId="{84A4814E-B004-403A-8CCD-61781C9A86DB}" destId="{E9BED73F-FCA8-46D1-A4F5-90650E746CFB}" srcOrd="0" destOrd="0" parTransId="{3BE7D0D8-3E7D-4201-BE70-E2898FC467B4}" sibTransId="{3A0693D3-DDAC-4A1C-973B-BEB65603CE4B}"/>
    <dgm:cxn modelId="{6F65FB4F-1598-4229-B061-312632FB425E}" type="presOf" srcId="{84A4814E-B004-403A-8CCD-61781C9A86DB}" destId="{C5F96F60-40F7-4963-A267-D2A5297AEAE2}" srcOrd="0" destOrd="0" presId="urn:microsoft.com/office/officeart/2005/8/layout/cycle8"/>
    <dgm:cxn modelId="{E2C60978-4911-4E8A-A1CC-69720A28F983}" type="presOf" srcId="{5904AF05-1ACE-42CE-A0A9-A09B2330E8ED}" destId="{E88AFD86-3F68-44C6-809B-FD559F32055D}" srcOrd="0" destOrd="0" presId="urn:microsoft.com/office/officeart/2005/8/layout/cycle8"/>
    <dgm:cxn modelId="{8F7FEF8A-2D51-4757-95B2-D7DE69A2F01D}" srcId="{84A4814E-B004-403A-8CCD-61781C9A86DB}" destId="{5904AF05-1ACE-42CE-A0A9-A09B2330E8ED}" srcOrd="2" destOrd="0" parTransId="{58599BFF-2C76-4B98-ADAE-35312B6E1132}" sibTransId="{DFFB3C47-041D-45C5-B78F-637138AD2B6C}"/>
    <dgm:cxn modelId="{292E7090-0609-4234-A20D-D3E41706DDA6}" type="presOf" srcId="{F5DA0A69-7836-43E3-883C-02C653C732B4}" destId="{0A2A119A-3EB5-4BF2-9AF8-BC3F2B040177}" srcOrd="0" destOrd="0" presId="urn:microsoft.com/office/officeart/2005/8/layout/cycle8"/>
    <dgm:cxn modelId="{F6DC8AA8-78B4-41CD-8DAC-81DF6E3108DF}" srcId="{84A4814E-B004-403A-8CCD-61781C9A86DB}" destId="{F5DA0A69-7836-43E3-883C-02C653C732B4}" srcOrd="1" destOrd="0" parTransId="{6955333B-815B-4CE8-B85D-8BEF16D82E4C}" sibTransId="{6FCE0AB6-F2F8-4924-B58D-9DC0ADC33A5A}"/>
    <dgm:cxn modelId="{6A098FDB-892C-4241-89F1-479AA097E32B}" type="presOf" srcId="{F5DA0A69-7836-43E3-883C-02C653C732B4}" destId="{9157451C-98E5-4C59-B1B6-0700A593AD01}" srcOrd="1" destOrd="0" presId="urn:microsoft.com/office/officeart/2005/8/layout/cycle8"/>
    <dgm:cxn modelId="{3972EBEB-780B-496D-AB88-EA6DE8591C33}" type="presOf" srcId="{E9BED73F-FCA8-46D1-A4F5-90650E746CFB}" destId="{CDDC9A55-B9D7-4DD6-8BBE-8FF5E2AC5409}" srcOrd="0" destOrd="0" presId="urn:microsoft.com/office/officeart/2005/8/layout/cycle8"/>
    <dgm:cxn modelId="{C523DCF0-BCC5-43A4-A8B9-804E11823E9E}" type="presOf" srcId="{5904AF05-1ACE-42CE-A0A9-A09B2330E8ED}" destId="{2605C3BC-4048-4E69-9BD2-3786DFAAEEFD}" srcOrd="1" destOrd="0" presId="urn:microsoft.com/office/officeart/2005/8/layout/cycle8"/>
    <dgm:cxn modelId="{3C5E8096-48E9-4B90-966E-446D54CE79F3}" type="presParOf" srcId="{C5F96F60-40F7-4963-A267-D2A5297AEAE2}" destId="{CDDC9A55-B9D7-4DD6-8BBE-8FF5E2AC5409}" srcOrd="0" destOrd="0" presId="urn:microsoft.com/office/officeart/2005/8/layout/cycle8"/>
    <dgm:cxn modelId="{E28D426A-A2CB-41D1-8352-470B199B752E}" type="presParOf" srcId="{C5F96F60-40F7-4963-A267-D2A5297AEAE2}" destId="{DB952852-1871-4647-A363-EC60A0C17FE2}" srcOrd="1" destOrd="0" presId="urn:microsoft.com/office/officeart/2005/8/layout/cycle8"/>
    <dgm:cxn modelId="{3061A939-DC74-4FAB-988E-EA0FC52E2254}" type="presParOf" srcId="{C5F96F60-40F7-4963-A267-D2A5297AEAE2}" destId="{F63B833B-225C-415D-910F-AFE6DCB1EB26}" srcOrd="2" destOrd="0" presId="urn:microsoft.com/office/officeart/2005/8/layout/cycle8"/>
    <dgm:cxn modelId="{03C6C380-37EB-47C3-BB9B-93CA20A3DD6E}" type="presParOf" srcId="{C5F96F60-40F7-4963-A267-D2A5297AEAE2}" destId="{90D1E7E0-094A-49CE-84EC-972AB377F72A}" srcOrd="3" destOrd="0" presId="urn:microsoft.com/office/officeart/2005/8/layout/cycle8"/>
    <dgm:cxn modelId="{08DD1F3F-1716-496F-96FB-8A493A83AB0A}" type="presParOf" srcId="{C5F96F60-40F7-4963-A267-D2A5297AEAE2}" destId="{0A2A119A-3EB5-4BF2-9AF8-BC3F2B040177}" srcOrd="4" destOrd="0" presId="urn:microsoft.com/office/officeart/2005/8/layout/cycle8"/>
    <dgm:cxn modelId="{769DCA24-5B23-419F-9E29-DBB6CB5C7D98}" type="presParOf" srcId="{C5F96F60-40F7-4963-A267-D2A5297AEAE2}" destId="{8856BA49-41BE-4B9B-91AE-7A9F6E9E2A9A}" srcOrd="5" destOrd="0" presId="urn:microsoft.com/office/officeart/2005/8/layout/cycle8"/>
    <dgm:cxn modelId="{21818933-D47E-4E91-9F8B-436421539A11}" type="presParOf" srcId="{C5F96F60-40F7-4963-A267-D2A5297AEAE2}" destId="{57AED9CD-F2C7-4E2C-8878-C88B2A9346C3}" srcOrd="6" destOrd="0" presId="urn:microsoft.com/office/officeart/2005/8/layout/cycle8"/>
    <dgm:cxn modelId="{AB5EC563-1C1A-4DCF-B65B-7E56BDA77BD2}" type="presParOf" srcId="{C5F96F60-40F7-4963-A267-D2A5297AEAE2}" destId="{9157451C-98E5-4C59-B1B6-0700A593AD01}" srcOrd="7" destOrd="0" presId="urn:microsoft.com/office/officeart/2005/8/layout/cycle8"/>
    <dgm:cxn modelId="{00C20951-B254-46EC-9E54-3FE2DF2BFE8D}" type="presParOf" srcId="{C5F96F60-40F7-4963-A267-D2A5297AEAE2}" destId="{E88AFD86-3F68-44C6-809B-FD559F32055D}" srcOrd="8" destOrd="0" presId="urn:microsoft.com/office/officeart/2005/8/layout/cycle8"/>
    <dgm:cxn modelId="{9310AB47-7BC1-4B44-AD44-DF65289EEE58}" type="presParOf" srcId="{C5F96F60-40F7-4963-A267-D2A5297AEAE2}" destId="{73320304-F9CA-49BB-9269-85771A668813}" srcOrd="9" destOrd="0" presId="urn:microsoft.com/office/officeart/2005/8/layout/cycle8"/>
    <dgm:cxn modelId="{F46FD51E-A2EA-4424-89ED-6FA5FFA39C1F}" type="presParOf" srcId="{C5F96F60-40F7-4963-A267-D2A5297AEAE2}" destId="{4365349E-BBC4-464A-9281-E7ADFA9D6391}" srcOrd="10" destOrd="0" presId="urn:microsoft.com/office/officeart/2005/8/layout/cycle8"/>
    <dgm:cxn modelId="{F2B54DA5-C99E-4FC0-90DD-32E33F81921B}" type="presParOf" srcId="{C5F96F60-40F7-4963-A267-D2A5297AEAE2}" destId="{2605C3BC-4048-4E69-9BD2-3786DFAAEEFD}" srcOrd="11" destOrd="0" presId="urn:microsoft.com/office/officeart/2005/8/layout/cycle8"/>
    <dgm:cxn modelId="{A4114FB5-D7D9-4168-8EAD-007E5C32190F}" type="presParOf" srcId="{C5F96F60-40F7-4963-A267-D2A5297AEAE2}" destId="{62024EE0-2690-497B-8A45-4A701481A178}" srcOrd="12" destOrd="0" presId="urn:microsoft.com/office/officeart/2005/8/layout/cycle8"/>
    <dgm:cxn modelId="{6C08C1B0-668D-460E-8D92-A14C9BD0DBC7}" type="presParOf" srcId="{C5F96F60-40F7-4963-A267-D2A5297AEAE2}" destId="{73674283-B283-4235-869F-D29125D3D930}" srcOrd="13" destOrd="0" presId="urn:microsoft.com/office/officeart/2005/8/layout/cycle8"/>
    <dgm:cxn modelId="{FE7F9BDF-3742-4E7E-8DBD-C4B1520124BE}" type="presParOf" srcId="{C5F96F60-40F7-4963-A267-D2A5297AEAE2}" destId="{8DD712EE-C7F3-438E-9EE1-DD5D952FBEC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A976FA-9C9D-431B-A813-BB35F1FFDDF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5999B8B-0B46-4FDF-9820-5D7BA77786CD}">
      <dgm:prSet phldrT="[Texto]" custT="1"/>
      <dgm:spPr/>
      <dgm:t>
        <a:bodyPr/>
        <a:lstStyle/>
        <a:p>
          <a:r>
            <a:rPr lang="es-ES" sz="3200" b="1" dirty="0"/>
            <a:t>3 puntos</a:t>
          </a:r>
        </a:p>
      </dgm:t>
    </dgm:pt>
    <dgm:pt modelId="{FC936609-9599-43A9-B246-DD253DF2CDCC}" type="parTrans" cxnId="{C0393561-1B4F-48FE-927B-CEA1D469D649}">
      <dgm:prSet/>
      <dgm:spPr/>
      <dgm:t>
        <a:bodyPr/>
        <a:lstStyle/>
        <a:p>
          <a:endParaRPr lang="es-ES"/>
        </a:p>
      </dgm:t>
    </dgm:pt>
    <dgm:pt modelId="{190F88EF-9BCF-45F0-9DED-F8F38F4DFCEB}" type="sibTrans" cxnId="{C0393561-1B4F-48FE-927B-CEA1D469D649}">
      <dgm:prSet/>
      <dgm:spPr/>
      <dgm:t>
        <a:bodyPr/>
        <a:lstStyle/>
        <a:p>
          <a:endParaRPr lang="es-ES"/>
        </a:p>
      </dgm:t>
    </dgm:pt>
    <dgm:pt modelId="{CD259B62-4562-4E12-B195-849D7FAE9B4A}">
      <dgm:prSet phldrT="[Texto]" custT="1"/>
      <dgm:spPr/>
      <dgm:t>
        <a:bodyPr/>
        <a:lstStyle/>
        <a:p>
          <a:r>
            <a:rPr lang="es-ES" sz="3200" b="1" dirty="0"/>
            <a:t>2 puntos</a:t>
          </a:r>
        </a:p>
      </dgm:t>
    </dgm:pt>
    <dgm:pt modelId="{10F5E0E1-267B-4647-9F68-6AD07AF291D6}" type="parTrans" cxnId="{80D4AF99-B233-4AA4-A17C-39CC25BAFD08}">
      <dgm:prSet/>
      <dgm:spPr/>
      <dgm:t>
        <a:bodyPr/>
        <a:lstStyle/>
        <a:p>
          <a:endParaRPr lang="es-ES"/>
        </a:p>
      </dgm:t>
    </dgm:pt>
    <dgm:pt modelId="{985DA40E-E174-4C46-8842-7B5488897027}" type="sibTrans" cxnId="{80D4AF99-B233-4AA4-A17C-39CC25BAFD08}">
      <dgm:prSet/>
      <dgm:spPr/>
      <dgm:t>
        <a:bodyPr/>
        <a:lstStyle/>
        <a:p>
          <a:endParaRPr lang="es-ES"/>
        </a:p>
      </dgm:t>
    </dgm:pt>
    <dgm:pt modelId="{01185679-47E6-4C0E-8315-DB908E260FE3}">
      <dgm:prSet phldrT="[Texto]" custT="1"/>
      <dgm:spPr/>
      <dgm:t>
        <a:bodyPr/>
        <a:lstStyle/>
        <a:p>
          <a:r>
            <a:rPr lang="es-ES" sz="3200" b="1" dirty="0"/>
            <a:t>5 puntos</a:t>
          </a:r>
        </a:p>
      </dgm:t>
    </dgm:pt>
    <dgm:pt modelId="{D3723692-AFA5-4FF5-BC94-E3495F8BC224}" type="parTrans" cxnId="{DE621ECD-AB93-4E3E-A528-469989B67E3F}">
      <dgm:prSet/>
      <dgm:spPr/>
      <dgm:t>
        <a:bodyPr/>
        <a:lstStyle/>
        <a:p>
          <a:endParaRPr lang="es-ES"/>
        </a:p>
      </dgm:t>
    </dgm:pt>
    <dgm:pt modelId="{C9A4A48D-01B4-4546-97B8-3B442C7B342C}" type="sibTrans" cxnId="{DE621ECD-AB93-4E3E-A528-469989B67E3F}">
      <dgm:prSet/>
      <dgm:spPr/>
      <dgm:t>
        <a:bodyPr/>
        <a:lstStyle/>
        <a:p>
          <a:endParaRPr lang="es-ES"/>
        </a:p>
      </dgm:t>
    </dgm:pt>
    <dgm:pt modelId="{87BD2AC7-0423-4A7D-8A65-627AD1F044C2}" type="pres">
      <dgm:prSet presAssocID="{1EA976FA-9C9D-431B-A813-BB35F1FFDDF9}" presName="rootnode" presStyleCnt="0">
        <dgm:presLayoutVars>
          <dgm:chMax/>
          <dgm:chPref/>
          <dgm:dir/>
          <dgm:animLvl val="lvl"/>
        </dgm:presLayoutVars>
      </dgm:prSet>
      <dgm:spPr/>
    </dgm:pt>
    <dgm:pt modelId="{BCD68448-10F7-4481-A951-8B0B0D0B1CB7}" type="pres">
      <dgm:prSet presAssocID="{05999B8B-0B46-4FDF-9820-5D7BA77786CD}" presName="composite" presStyleCnt="0"/>
      <dgm:spPr/>
    </dgm:pt>
    <dgm:pt modelId="{B1623B43-67D1-4B19-8C6D-0C50D1D90442}" type="pres">
      <dgm:prSet presAssocID="{05999B8B-0B46-4FDF-9820-5D7BA77786CD}" presName="LShape" presStyleLbl="alignNode1" presStyleIdx="0" presStyleCnt="5"/>
      <dgm:spPr>
        <a:solidFill>
          <a:srgbClr val="33CCCC"/>
        </a:solidFill>
        <a:ln>
          <a:solidFill>
            <a:srgbClr val="33CCCC"/>
          </a:solidFill>
        </a:ln>
      </dgm:spPr>
    </dgm:pt>
    <dgm:pt modelId="{D9E90B6B-5D11-4705-8B81-8784E50EB4C2}" type="pres">
      <dgm:prSet presAssocID="{05999B8B-0B46-4FDF-9820-5D7BA77786C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FA82977-E24C-496F-9ED2-8B182ED7CD4A}" type="pres">
      <dgm:prSet presAssocID="{05999B8B-0B46-4FDF-9820-5D7BA77786CD}" presName="Triangle" presStyleLbl="alignNode1" presStyleIdx="1" presStyleCnt="5"/>
      <dgm:spPr>
        <a:solidFill>
          <a:srgbClr val="FFC000"/>
        </a:solidFill>
        <a:ln>
          <a:solidFill>
            <a:srgbClr val="FFC000"/>
          </a:solidFill>
        </a:ln>
      </dgm:spPr>
    </dgm:pt>
    <dgm:pt modelId="{B7EA7A9A-E907-400B-B004-279929A3D8F7}" type="pres">
      <dgm:prSet presAssocID="{190F88EF-9BCF-45F0-9DED-F8F38F4DFCEB}" presName="sibTrans" presStyleCnt="0"/>
      <dgm:spPr/>
    </dgm:pt>
    <dgm:pt modelId="{C65B0B6C-B526-4DD8-9715-8EA1CBF92E3D}" type="pres">
      <dgm:prSet presAssocID="{190F88EF-9BCF-45F0-9DED-F8F38F4DFCEB}" presName="space" presStyleCnt="0"/>
      <dgm:spPr/>
    </dgm:pt>
    <dgm:pt modelId="{F1ACB3E6-C577-4175-9DEB-13184A0E6564}" type="pres">
      <dgm:prSet presAssocID="{CD259B62-4562-4E12-B195-849D7FAE9B4A}" presName="composite" presStyleCnt="0"/>
      <dgm:spPr/>
    </dgm:pt>
    <dgm:pt modelId="{730FF170-8363-44C2-B7A6-FCC0066162C9}" type="pres">
      <dgm:prSet presAssocID="{CD259B62-4562-4E12-B195-849D7FAE9B4A}" presName="LShape" presStyleLbl="alignNode1" presStyleIdx="2" presStyleCnt="5"/>
      <dgm:spPr/>
    </dgm:pt>
    <dgm:pt modelId="{50EE11B3-5B90-4CEE-9228-5BBA48DB65BC}" type="pres">
      <dgm:prSet presAssocID="{CD259B62-4562-4E12-B195-849D7FAE9B4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5EC946C-B37E-4D7E-BDB6-3214D3D2433E}" type="pres">
      <dgm:prSet presAssocID="{CD259B62-4562-4E12-B195-849D7FAE9B4A}" presName="Triangle" presStyleLbl="alignNode1" presStyleIdx="3" presStyleCnt="5"/>
      <dgm:spPr>
        <a:solidFill>
          <a:srgbClr val="FFC000"/>
        </a:solidFill>
        <a:ln>
          <a:solidFill>
            <a:srgbClr val="FFC000"/>
          </a:solidFill>
        </a:ln>
      </dgm:spPr>
    </dgm:pt>
    <dgm:pt modelId="{1655C62D-C502-410B-AF9D-325D60627DBD}" type="pres">
      <dgm:prSet presAssocID="{985DA40E-E174-4C46-8842-7B5488897027}" presName="sibTrans" presStyleCnt="0"/>
      <dgm:spPr/>
    </dgm:pt>
    <dgm:pt modelId="{257B9D12-3B4C-404D-9A44-0C13B89F4E8E}" type="pres">
      <dgm:prSet presAssocID="{985DA40E-E174-4C46-8842-7B5488897027}" presName="space" presStyleCnt="0"/>
      <dgm:spPr/>
    </dgm:pt>
    <dgm:pt modelId="{1F431B5B-620A-4845-9C39-A0370A763BB4}" type="pres">
      <dgm:prSet presAssocID="{01185679-47E6-4C0E-8315-DB908E260FE3}" presName="composite" presStyleCnt="0"/>
      <dgm:spPr/>
    </dgm:pt>
    <dgm:pt modelId="{BDBBDF99-7137-4076-A940-50D53AB4C7ED}" type="pres">
      <dgm:prSet presAssocID="{01185679-47E6-4C0E-8315-DB908E260FE3}" presName="LShape" presStyleLbl="alignNode1" presStyleIdx="4" presStyleCnt="5"/>
      <dgm:spPr>
        <a:solidFill>
          <a:srgbClr val="FF66CC"/>
        </a:solidFill>
        <a:ln>
          <a:solidFill>
            <a:srgbClr val="FF66CC"/>
          </a:solidFill>
        </a:ln>
      </dgm:spPr>
    </dgm:pt>
    <dgm:pt modelId="{8DF306EB-13D9-4636-B0E4-7A2B0D80B742}" type="pres">
      <dgm:prSet presAssocID="{01185679-47E6-4C0E-8315-DB908E260FE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EC1ED21-D72F-44FD-98A9-F7464648C923}" type="presOf" srcId="{05999B8B-0B46-4FDF-9820-5D7BA77786CD}" destId="{D9E90B6B-5D11-4705-8B81-8784E50EB4C2}" srcOrd="0" destOrd="0" presId="urn:microsoft.com/office/officeart/2009/3/layout/StepUpProcess"/>
    <dgm:cxn modelId="{B4DE9734-A8C7-4CBC-9C98-BD95195C6479}" type="presOf" srcId="{01185679-47E6-4C0E-8315-DB908E260FE3}" destId="{8DF306EB-13D9-4636-B0E4-7A2B0D80B742}" srcOrd="0" destOrd="0" presId="urn:microsoft.com/office/officeart/2009/3/layout/StepUpProcess"/>
    <dgm:cxn modelId="{A1FB203A-E97D-4056-AE48-E853DF90993F}" type="presOf" srcId="{CD259B62-4562-4E12-B195-849D7FAE9B4A}" destId="{50EE11B3-5B90-4CEE-9228-5BBA48DB65BC}" srcOrd="0" destOrd="0" presId="urn:microsoft.com/office/officeart/2009/3/layout/StepUpProcess"/>
    <dgm:cxn modelId="{C0393561-1B4F-48FE-927B-CEA1D469D649}" srcId="{1EA976FA-9C9D-431B-A813-BB35F1FFDDF9}" destId="{05999B8B-0B46-4FDF-9820-5D7BA77786CD}" srcOrd="0" destOrd="0" parTransId="{FC936609-9599-43A9-B246-DD253DF2CDCC}" sibTransId="{190F88EF-9BCF-45F0-9DED-F8F38F4DFCEB}"/>
    <dgm:cxn modelId="{80D4AF99-B233-4AA4-A17C-39CC25BAFD08}" srcId="{1EA976FA-9C9D-431B-A813-BB35F1FFDDF9}" destId="{CD259B62-4562-4E12-B195-849D7FAE9B4A}" srcOrd="1" destOrd="0" parTransId="{10F5E0E1-267B-4647-9F68-6AD07AF291D6}" sibTransId="{985DA40E-E174-4C46-8842-7B5488897027}"/>
    <dgm:cxn modelId="{DE621ECD-AB93-4E3E-A528-469989B67E3F}" srcId="{1EA976FA-9C9D-431B-A813-BB35F1FFDDF9}" destId="{01185679-47E6-4C0E-8315-DB908E260FE3}" srcOrd="2" destOrd="0" parTransId="{D3723692-AFA5-4FF5-BC94-E3495F8BC224}" sibTransId="{C9A4A48D-01B4-4546-97B8-3B442C7B342C}"/>
    <dgm:cxn modelId="{3F9C63D2-7052-4208-B408-C1BFCFCCDDE2}" type="presOf" srcId="{1EA976FA-9C9D-431B-A813-BB35F1FFDDF9}" destId="{87BD2AC7-0423-4A7D-8A65-627AD1F044C2}" srcOrd="0" destOrd="0" presId="urn:microsoft.com/office/officeart/2009/3/layout/StepUpProcess"/>
    <dgm:cxn modelId="{4D551BA6-4D9C-4A9B-A1F3-A86B30F6C08E}" type="presParOf" srcId="{87BD2AC7-0423-4A7D-8A65-627AD1F044C2}" destId="{BCD68448-10F7-4481-A951-8B0B0D0B1CB7}" srcOrd="0" destOrd="0" presId="urn:microsoft.com/office/officeart/2009/3/layout/StepUpProcess"/>
    <dgm:cxn modelId="{062D59C0-54A6-4E5B-825E-16230BCEF9EF}" type="presParOf" srcId="{BCD68448-10F7-4481-A951-8B0B0D0B1CB7}" destId="{B1623B43-67D1-4B19-8C6D-0C50D1D90442}" srcOrd="0" destOrd="0" presId="urn:microsoft.com/office/officeart/2009/3/layout/StepUpProcess"/>
    <dgm:cxn modelId="{B5F35A86-4450-4A6F-AC22-1ED398A18DBC}" type="presParOf" srcId="{BCD68448-10F7-4481-A951-8B0B0D0B1CB7}" destId="{D9E90B6B-5D11-4705-8B81-8784E50EB4C2}" srcOrd="1" destOrd="0" presId="urn:microsoft.com/office/officeart/2009/3/layout/StepUpProcess"/>
    <dgm:cxn modelId="{6680EA25-6AFA-4CCC-9468-2529E58B45C0}" type="presParOf" srcId="{BCD68448-10F7-4481-A951-8B0B0D0B1CB7}" destId="{4FA82977-E24C-496F-9ED2-8B182ED7CD4A}" srcOrd="2" destOrd="0" presId="urn:microsoft.com/office/officeart/2009/3/layout/StepUpProcess"/>
    <dgm:cxn modelId="{36FAE387-9676-4FB7-9F63-A269BD620465}" type="presParOf" srcId="{87BD2AC7-0423-4A7D-8A65-627AD1F044C2}" destId="{B7EA7A9A-E907-400B-B004-279929A3D8F7}" srcOrd="1" destOrd="0" presId="urn:microsoft.com/office/officeart/2009/3/layout/StepUpProcess"/>
    <dgm:cxn modelId="{45CFE501-98D8-4C97-AB0B-DED9D55DD62F}" type="presParOf" srcId="{B7EA7A9A-E907-400B-B004-279929A3D8F7}" destId="{C65B0B6C-B526-4DD8-9715-8EA1CBF92E3D}" srcOrd="0" destOrd="0" presId="urn:microsoft.com/office/officeart/2009/3/layout/StepUpProcess"/>
    <dgm:cxn modelId="{F009B17A-55DE-42B6-B58E-0E70ECB7BC70}" type="presParOf" srcId="{87BD2AC7-0423-4A7D-8A65-627AD1F044C2}" destId="{F1ACB3E6-C577-4175-9DEB-13184A0E6564}" srcOrd="2" destOrd="0" presId="urn:microsoft.com/office/officeart/2009/3/layout/StepUpProcess"/>
    <dgm:cxn modelId="{553746A1-2871-4339-B02A-31D5A09CACE3}" type="presParOf" srcId="{F1ACB3E6-C577-4175-9DEB-13184A0E6564}" destId="{730FF170-8363-44C2-B7A6-FCC0066162C9}" srcOrd="0" destOrd="0" presId="urn:microsoft.com/office/officeart/2009/3/layout/StepUpProcess"/>
    <dgm:cxn modelId="{F89F333F-C5A0-4E58-8B9C-EB9D8FC30860}" type="presParOf" srcId="{F1ACB3E6-C577-4175-9DEB-13184A0E6564}" destId="{50EE11B3-5B90-4CEE-9228-5BBA48DB65BC}" srcOrd="1" destOrd="0" presId="urn:microsoft.com/office/officeart/2009/3/layout/StepUpProcess"/>
    <dgm:cxn modelId="{720D3976-D507-47AE-8797-393A673BD846}" type="presParOf" srcId="{F1ACB3E6-C577-4175-9DEB-13184A0E6564}" destId="{D5EC946C-B37E-4D7E-BDB6-3214D3D2433E}" srcOrd="2" destOrd="0" presId="urn:microsoft.com/office/officeart/2009/3/layout/StepUpProcess"/>
    <dgm:cxn modelId="{090DEA07-C420-4E38-8584-ECB01D6EDE40}" type="presParOf" srcId="{87BD2AC7-0423-4A7D-8A65-627AD1F044C2}" destId="{1655C62D-C502-410B-AF9D-325D60627DBD}" srcOrd="3" destOrd="0" presId="urn:microsoft.com/office/officeart/2009/3/layout/StepUpProcess"/>
    <dgm:cxn modelId="{BF057766-033A-411D-A089-5EAB772D472B}" type="presParOf" srcId="{1655C62D-C502-410B-AF9D-325D60627DBD}" destId="{257B9D12-3B4C-404D-9A44-0C13B89F4E8E}" srcOrd="0" destOrd="0" presId="urn:microsoft.com/office/officeart/2009/3/layout/StepUpProcess"/>
    <dgm:cxn modelId="{96FF3C2E-3FD2-4952-8776-1431E2AC4FD3}" type="presParOf" srcId="{87BD2AC7-0423-4A7D-8A65-627AD1F044C2}" destId="{1F431B5B-620A-4845-9C39-A0370A763BB4}" srcOrd="4" destOrd="0" presId="urn:microsoft.com/office/officeart/2009/3/layout/StepUpProcess"/>
    <dgm:cxn modelId="{9DF47CAD-32F9-4B9F-B630-F2E10FD06ADD}" type="presParOf" srcId="{1F431B5B-620A-4845-9C39-A0370A763BB4}" destId="{BDBBDF99-7137-4076-A940-50D53AB4C7ED}" srcOrd="0" destOrd="0" presId="urn:microsoft.com/office/officeart/2009/3/layout/StepUpProcess"/>
    <dgm:cxn modelId="{99954D47-553F-4443-8E19-3635BCA40AEE}" type="presParOf" srcId="{1F431B5B-620A-4845-9C39-A0370A763BB4}" destId="{8DF306EB-13D9-4636-B0E4-7A2B0D80B74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47F3E0-88BF-4E9F-8B87-C0D4E381ACBB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12917DD-428D-4E05-906B-A6BA7D3E8DF8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1ra.</a:t>
          </a:r>
        </a:p>
      </dgm:t>
    </dgm:pt>
    <dgm:pt modelId="{C2C570D8-EF74-4C8E-80AB-A28B2B44C0E7}" type="parTrans" cxnId="{F30FD8F5-1A4A-405A-A774-E1066DF7605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9267AE34-A6C7-4766-8A52-56EAAF09B1D4}" type="sibTrans" cxnId="{F30FD8F5-1A4A-405A-A774-E1066DF7605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F62B434-D219-4B0B-9D15-0004AA01A9BB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2200" b="1" dirty="0">
              <a:latin typeface="Century Gothic" panose="020B0502020202020204" pitchFamily="34" charset="0"/>
            </a:rPr>
            <a:t>Informe 2020 y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2000" b="1" dirty="0">
              <a:latin typeface="Century Gothic" panose="020B0502020202020204" pitchFamily="34" charset="0"/>
            </a:rPr>
            <a:t>Acciones</a:t>
          </a:r>
          <a:r>
            <a:rPr lang="es-ES" sz="2200" b="1" dirty="0">
              <a:latin typeface="Century Gothic" panose="020B0502020202020204" pitchFamily="34" charset="0"/>
            </a:rPr>
            <a:t> 2021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2200" b="1" dirty="0">
              <a:latin typeface="Century Gothic" panose="020B0502020202020204" pitchFamily="34" charset="0"/>
            </a:rPr>
            <a:t>(19 de MARZO).</a:t>
          </a:r>
        </a:p>
      </dgm:t>
    </dgm:pt>
    <dgm:pt modelId="{499A1A3A-D8CA-4559-8597-F6F41D43BDD0}" type="parTrans" cxnId="{35B70674-E308-44D1-9329-37AA9BE0F43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F6E1FF9-73D0-4321-A84A-FDFBC54C7527}" type="sibTrans" cxnId="{35B70674-E308-44D1-9329-37AA9BE0F43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2DE01042-78D5-4A8A-BEC9-A77F0CFBB6BE}">
      <dgm:prSet phldrT="[Texto]" custT="1"/>
      <dgm:spPr/>
      <dgm:t>
        <a:bodyPr/>
        <a:lstStyle/>
        <a:p>
          <a:pPr marL="0" indent="0"/>
          <a:r>
            <a:rPr lang="es-ES" sz="1800" b="1" dirty="0">
              <a:latin typeface="Century Gothic" panose="020B0502020202020204" pitchFamily="34" charset="0"/>
            </a:rPr>
            <a:t>Publicación en la página de la RETAIP </a:t>
          </a:r>
        </a:p>
        <a:p>
          <a:pPr marL="0" indent="0"/>
          <a:r>
            <a:rPr lang="es-ES" sz="1800" b="1" dirty="0">
              <a:latin typeface="Century Gothic" panose="020B0502020202020204" pitchFamily="34" charset="0"/>
            </a:rPr>
            <a:t>- Logros alcanzados en 2020</a:t>
          </a:r>
        </a:p>
        <a:p>
          <a:pPr marL="0" indent="0"/>
          <a:r>
            <a:rPr lang="es-ES" sz="1800" b="1" dirty="0">
              <a:latin typeface="Century Gothic" panose="020B0502020202020204" pitchFamily="34" charset="0"/>
            </a:rPr>
            <a:t>- Oferta de capacitación 2021</a:t>
          </a:r>
        </a:p>
        <a:p>
          <a:pPr marL="0" indent="0"/>
          <a:r>
            <a:rPr lang="es-ES" sz="1800" b="1" dirty="0">
              <a:latin typeface="Century Gothic" panose="020B0502020202020204" pitchFamily="34" charset="0"/>
            </a:rPr>
            <a:t>- Otras acciones para el fomento a la cultura de la transparencia</a:t>
          </a:r>
        </a:p>
        <a:p>
          <a:pPr marL="0" indent="0"/>
          <a:r>
            <a:rPr lang="es-ES" sz="1800" b="1" dirty="0">
              <a:latin typeface="Century Gothic" panose="020B0502020202020204" pitchFamily="34" charset="0"/>
            </a:rPr>
            <a:t>- Trabajos y acuerdos de la RED</a:t>
          </a:r>
          <a:endParaRPr lang="es-ES" sz="2200" dirty="0">
            <a:latin typeface="Century Gothic" panose="020B0502020202020204" pitchFamily="34" charset="0"/>
          </a:endParaRPr>
        </a:p>
      </dgm:t>
    </dgm:pt>
    <dgm:pt modelId="{905F4D52-E5FC-4008-882D-AF45F4CB4A37}" type="parTrans" cxnId="{144436CD-3F39-4112-BC1D-7CB9C71AE29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2E99468C-76C8-4546-A97C-FF1DD9143987}" type="sibTrans" cxnId="{144436CD-3F39-4112-BC1D-7CB9C71AE29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DC1E2A8-F881-4C88-9162-04168452B7E6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2da.</a:t>
          </a:r>
        </a:p>
      </dgm:t>
    </dgm:pt>
    <dgm:pt modelId="{E23E2822-BCAE-40DC-84B5-8708297CA590}" type="parTrans" cxnId="{D36ECD09-38A2-4FF5-A534-AF0BEE5AA0E5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A30EA5F4-9D37-49B2-8C66-785FA13F8F2C}" type="sibTrans" cxnId="{D36ECD09-38A2-4FF5-A534-AF0BEE5AA0E5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AF162DA-D5DC-4C6A-B3BB-9C57DC5D8B25}">
      <dgm:prSet phldrT="[Texto]" custT="1"/>
      <dgm:spPr/>
      <dgm:t>
        <a:bodyPr/>
        <a:lstStyle/>
        <a:p>
          <a:pPr algn="ctr"/>
          <a:r>
            <a:rPr lang="es-ES" sz="2000" b="1" dirty="0">
              <a:latin typeface="Century Gothic" panose="020B0502020202020204" pitchFamily="34" charset="0"/>
            </a:rPr>
            <a:t>Seguimiento y avances de resultados</a:t>
          </a:r>
        </a:p>
        <a:p>
          <a:pPr algn="ctr"/>
          <a:r>
            <a:rPr lang="es-ES" sz="2000" b="1" dirty="0">
              <a:latin typeface="Century Gothic" panose="020B0502020202020204" pitchFamily="34" charset="0"/>
            </a:rPr>
            <a:t> (DICIEMBRE)</a:t>
          </a:r>
        </a:p>
      </dgm:t>
    </dgm:pt>
    <dgm:pt modelId="{EB6493B0-4165-4F7A-B6FE-0A13A0CE119A}" type="parTrans" cxnId="{018803AF-AB66-4910-9E05-F0F40C3F0FE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EAC8708-0A8D-4D9C-ABC5-86EC3F0779DC}" type="sibTrans" cxnId="{018803AF-AB66-4910-9E05-F0F40C3F0FE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B4B01498-C41C-43DC-B087-AE00012D5BC9}">
      <dgm:prSet phldrT="[Texto]" custT="1"/>
      <dgm:spPr/>
      <dgm:t>
        <a:bodyPr/>
        <a:lstStyle/>
        <a:p>
          <a:r>
            <a:rPr lang="es-ES" sz="1800" b="1" dirty="0">
              <a:latin typeface="Century Gothic" panose="020B0502020202020204" pitchFamily="34" charset="0"/>
            </a:rPr>
            <a:t>Se presentarán: </a:t>
          </a:r>
        </a:p>
        <a:p>
          <a:r>
            <a:rPr lang="es-ES" sz="1800" b="1" dirty="0">
              <a:latin typeface="Century Gothic" panose="020B0502020202020204" pitchFamily="34" charset="0"/>
            </a:rPr>
            <a:t>- Avances de la capacitación</a:t>
          </a:r>
        </a:p>
        <a:p>
          <a:r>
            <a:rPr lang="es-ES" sz="1800" b="1" dirty="0">
              <a:latin typeface="Century Gothic" panose="020B0502020202020204" pitchFamily="34" charset="0"/>
            </a:rPr>
            <a:t>- Avances de los trabajos y acuerdos de la RED</a:t>
          </a:r>
        </a:p>
      </dgm:t>
    </dgm:pt>
    <dgm:pt modelId="{22EA4703-A3C4-4BDD-82EB-C8A596D962E0}" type="parTrans" cxnId="{D47F5FE7-A7E9-493F-8065-3CA67FA886F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E62D422C-034D-41E6-B534-38925C031B7E}" type="sibTrans" cxnId="{D47F5FE7-A7E9-493F-8065-3CA67FA886F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E9400AB9-C343-4D12-A680-DC5632BCA1C8}" type="pres">
      <dgm:prSet presAssocID="{2747F3E0-88BF-4E9F-8B87-C0D4E381ACBB}" presName="list" presStyleCnt="0">
        <dgm:presLayoutVars>
          <dgm:dir/>
          <dgm:animLvl val="lvl"/>
        </dgm:presLayoutVars>
      </dgm:prSet>
      <dgm:spPr/>
    </dgm:pt>
    <dgm:pt modelId="{8CBA1981-F684-4CF5-AC37-07BF4BE3A6EA}" type="pres">
      <dgm:prSet presAssocID="{312917DD-428D-4E05-906B-A6BA7D3E8DF8}" presName="posSpace" presStyleCnt="0"/>
      <dgm:spPr/>
    </dgm:pt>
    <dgm:pt modelId="{9AB3E895-6CF4-429F-B337-E2573FC32F7E}" type="pres">
      <dgm:prSet presAssocID="{312917DD-428D-4E05-906B-A6BA7D3E8DF8}" presName="vertFlow" presStyleCnt="0"/>
      <dgm:spPr/>
    </dgm:pt>
    <dgm:pt modelId="{71F9DA53-799B-4129-8303-9B2F4F1BA4A1}" type="pres">
      <dgm:prSet presAssocID="{312917DD-428D-4E05-906B-A6BA7D3E8DF8}" presName="topSpace" presStyleCnt="0"/>
      <dgm:spPr/>
    </dgm:pt>
    <dgm:pt modelId="{BBDC4DE5-5A8F-43B4-9DD0-1A3502D58818}" type="pres">
      <dgm:prSet presAssocID="{312917DD-428D-4E05-906B-A6BA7D3E8DF8}" presName="firstComp" presStyleCnt="0"/>
      <dgm:spPr/>
    </dgm:pt>
    <dgm:pt modelId="{955EA0B2-C0BB-47E0-BEED-E86ADFBC642A}" type="pres">
      <dgm:prSet presAssocID="{312917DD-428D-4E05-906B-A6BA7D3E8DF8}" presName="firstChild" presStyleLbl="bgAccFollowNode1" presStyleIdx="0" presStyleCnt="4" custScaleX="158726" custScaleY="66479" custLinFactNeighborX="-3736" custLinFactNeighborY="-20994"/>
      <dgm:spPr/>
    </dgm:pt>
    <dgm:pt modelId="{B4B3B135-803F-4AD6-8B47-7D8EFC44DE99}" type="pres">
      <dgm:prSet presAssocID="{312917DD-428D-4E05-906B-A6BA7D3E8DF8}" presName="firstChildTx" presStyleLbl="bgAccFollowNode1" presStyleIdx="0" presStyleCnt="4">
        <dgm:presLayoutVars>
          <dgm:bulletEnabled val="1"/>
        </dgm:presLayoutVars>
      </dgm:prSet>
      <dgm:spPr/>
    </dgm:pt>
    <dgm:pt modelId="{B808CB79-8E08-4AE1-BD6D-A004D7A32463}" type="pres">
      <dgm:prSet presAssocID="{2DE01042-78D5-4A8A-BEC9-A77F0CFBB6BE}" presName="comp" presStyleCnt="0"/>
      <dgm:spPr/>
    </dgm:pt>
    <dgm:pt modelId="{55C4386B-1572-44DA-86C0-E0FBD7E3656F}" type="pres">
      <dgm:prSet presAssocID="{2DE01042-78D5-4A8A-BEC9-A77F0CFBB6BE}" presName="child" presStyleLbl="bgAccFollowNode1" presStyleIdx="1" presStyleCnt="4" custScaleX="160523" custScaleY="170807" custLinFactNeighborX="-5673" custLinFactNeighborY="-10880"/>
      <dgm:spPr/>
    </dgm:pt>
    <dgm:pt modelId="{028A145E-27C2-40D9-8AE7-862BB6E0E3E5}" type="pres">
      <dgm:prSet presAssocID="{2DE01042-78D5-4A8A-BEC9-A77F0CFBB6BE}" presName="childTx" presStyleLbl="bgAccFollowNode1" presStyleIdx="1" presStyleCnt="4">
        <dgm:presLayoutVars>
          <dgm:bulletEnabled val="1"/>
        </dgm:presLayoutVars>
      </dgm:prSet>
      <dgm:spPr/>
    </dgm:pt>
    <dgm:pt modelId="{3D85C46C-7CB5-408A-ABC8-2FEB485D43B9}" type="pres">
      <dgm:prSet presAssocID="{312917DD-428D-4E05-906B-A6BA7D3E8DF8}" presName="negSpace" presStyleCnt="0"/>
      <dgm:spPr/>
    </dgm:pt>
    <dgm:pt modelId="{6C2EBE9C-6317-497A-A758-9B9D61D6FD81}" type="pres">
      <dgm:prSet presAssocID="{312917DD-428D-4E05-906B-A6BA7D3E8DF8}" presName="circle" presStyleLbl="node1" presStyleIdx="0" presStyleCnt="2" custScaleX="81972" custScaleY="79608" custLinFactX="-19564" custLinFactNeighborX="-100000" custLinFactNeighborY="-157"/>
      <dgm:spPr/>
    </dgm:pt>
    <dgm:pt modelId="{ECE7099C-8F3B-4B56-B627-81C4446323C0}" type="pres">
      <dgm:prSet presAssocID="{9267AE34-A6C7-4766-8A52-56EAAF09B1D4}" presName="transSpace" presStyleCnt="0"/>
      <dgm:spPr/>
    </dgm:pt>
    <dgm:pt modelId="{0D0B4290-455B-491B-97A2-12539EADB3C8}" type="pres">
      <dgm:prSet presAssocID="{3DC1E2A8-F881-4C88-9162-04168452B7E6}" presName="posSpace" presStyleCnt="0"/>
      <dgm:spPr/>
    </dgm:pt>
    <dgm:pt modelId="{258BF42E-275A-457F-9927-4891CF81FEAC}" type="pres">
      <dgm:prSet presAssocID="{3DC1E2A8-F881-4C88-9162-04168452B7E6}" presName="vertFlow" presStyleCnt="0"/>
      <dgm:spPr/>
    </dgm:pt>
    <dgm:pt modelId="{E38F00EE-14B6-43C8-84CA-016EB47581F8}" type="pres">
      <dgm:prSet presAssocID="{3DC1E2A8-F881-4C88-9162-04168452B7E6}" presName="topSpace" presStyleCnt="0"/>
      <dgm:spPr/>
    </dgm:pt>
    <dgm:pt modelId="{6AAC84F1-9D78-41E5-8186-F1AF552572AC}" type="pres">
      <dgm:prSet presAssocID="{3DC1E2A8-F881-4C88-9162-04168452B7E6}" presName="firstComp" presStyleCnt="0"/>
      <dgm:spPr/>
    </dgm:pt>
    <dgm:pt modelId="{7B65E123-8ACA-4857-86E0-29DCD7E0D12F}" type="pres">
      <dgm:prSet presAssocID="{3DC1E2A8-F881-4C88-9162-04168452B7E6}" presName="firstChild" presStyleLbl="bgAccFollowNode1" presStyleIdx="2" presStyleCnt="4" custScaleX="152646" custScaleY="72593" custLinFactNeighborX="-16567" custLinFactNeighborY="-25461"/>
      <dgm:spPr/>
    </dgm:pt>
    <dgm:pt modelId="{C5629A30-4156-46A2-8134-883735FBEE46}" type="pres">
      <dgm:prSet presAssocID="{3DC1E2A8-F881-4C88-9162-04168452B7E6}" presName="firstChildTx" presStyleLbl="bgAccFollowNode1" presStyleIdx="2" presStyleCnt="4">
        <dgm:presLayoutVars>
          <dgm:bulletEnabled val="1"/>
        </dgm:presLayoutVars>
      </dgm:prSet>
      <dgm:spPr/>
    </dgm:pt>
    <dgm:pt modelId="{9BB8D106-5849-4A8C-968B-6DC1DA1EA64B}" type="pres">
      <dgm:prSet presAssocID="{B4B01498-C41C-43DC-B087-AE00012D5BC9}" presName="comp" presStyleCnt="0"/>
      <dgm:spPr/>
    </dgm:pt>
    <dgm:pt modelId="{9A86B3AE-9AEE-469A-9BAE-8B6B24C1D9FF}" type="pres">
      <dgm:prSet presAssocID="{B4B01498-C41C-43DC-B087-AE00012D5BC9}" presName="child" presStyleLbl="bgAccFollowNode1" presStyleIdx="3" presStyleCnt="4" custScaleX="151106" custScaleY="166385" custLinFactNeighborX="-16567" custLinFactNeighborY="-14538"/>
      <dgm:spPr/>
    </dgm:pt>
    <dgm:pt modelId="{58C60CEC-B6BA-41FA-8C92-CF0D9EDF67A2}" type="pres">
      <dgm:prSet presAssocID="{B4B01498-C41C-43DC-B087-AE00012D5BC9}" presName="childTx" presStyleLbl="bgAccFollowNode1" presStyleIdx="3" presStyleCnt="4">
        <dgm:presLayoutVars>
          <dgm:bulletEnabled val="1"/>
        </dgm:presLayoutVars>
      </dgm:prSet>
      <dgm:spPr/>
    </dgm:pt>
    <dgm:pt modelId="{5275A19E-7190-446A-8343-3EB2CCB438F6}" type="pres">
      <dgm:prSet presAssocID="{3DC1E2A8-F881-4C88-9162-04168452B7E6}" presName="negSpace" presStyleCnt="0"/>
      <dgm:spPr/>
    </dgm:pt>
    <dgm:pt modelId="{13083EF9-3DC1-4822-956F-030354B335D2}" type="pres">
      <dgm:prSet presAssocID="{3DC1E2A8-F881-4C88-9162-04168452B7E6}" presName="circle" presStyleLbl="node1" presStyleIdx="1" presStyleCnt="2" custScaleX="82061" custScaleY="78195" custLinFactNeighborX="-73183" custLinFactNeighborY="9338"/>
      <dgm:spPr/>
    </dgm:pt>
  </dgm:ptLst>
  <dgm:cxnLst>
    <dgm:cxn modelId="{D36ECD09-38A2-4FF5-A534-AF0BEE5AA0E5}" srcId="{2747F3E0-88BF-4E9F-8B87-C0D4E381ACBB}" destId="{3DC1E2A8-F881-4C88-9162-04168452B7E6}" srcOrd="1" destOrd="0" parTransId="{E23E2822-BCAE-40DC-84B5-8708297CA590}" sibTransId="{A30EA5F4-9D37-49B2-8C66-785FA13F8F2C}"/>
    <dgm:cxn modelId="{AB9D0934-6672-466A-9159-8A7232B71D67}" type="presOf" srcId="{2DE01042-78D5-4A8A-BEC9-A77F0CFBB6BE}" destId="{55C4386B-1572-44DA-86C0-E0FBD7E3656F}" srcOrd="0" destOrd="0" presId="urn:microsoft.com/office/officeart/2005/8/layout/hList9"/>
    <dgm:cxn modelId="{E614C83A-AE95-446F-AAF4-D2AF1445DD87}" type="presOf" srcId="{B4B01498-C41C-43DC-B087-AE00012D5BC9}" destId="{58C60CEC-B6BA-41FA-8C92-CF0D9EDF67A2}" srcOrd="1" destOrd="0" presId="urn:microsoft.com/office/officeart/2005/8/layout/hList9"/>
    <dgm:cxn modelId="{23D1756E-C908-49B9-8A9C-05FD740C0612}" type="presOf" srcId="{B4B01498-C41C-43DC-B087-AE00012D5BC9}" destId="{9A86B3AE-9AEE-469A-9BAE-8B6B24C1D9FF}" srcOrd="0" destOrd="0" presId="urn:microsoft.com/office/officeart/2005/8/layout/hList9"/>
    <dgm:cxn modelId="{D391AA72-3E4E-40BF-9887-13D22FFEE1F4}" type="presOf" srcId="{8AF162DA-D5DC-4C6A-B3BB-9C57DC5D8B25}" destId="{7B65E123-8ACA-4857-86E0-29DCD7E0D12F}" srcOrd="0" destOrd="0" presId="urn:microsoft.com/office/officeart/2005/8/layout/hList9"/>
    <dgm:cxn modelId="{35B70674-E308-44D1-9329-37AA9BE0F43F}" srcId="{312917DD-428D-4E05-906B-A6BA7D3E8DF8}" destId="{3F62B434-D219-4B0B-9D15-0004AA01A9BB}" srcOrd="0" destOrd="0" parTransId="{499A1A3A-D8CA-4559-8597-F6F41D43BDD0}" sibTransId="{8F6E1FF9-73D0-4321-A84A-FDFBC54C7527}"/>
    <dgm:cxn modelId="{8D59468F-C579-45EB-B06E-0F5D492B646D}" type="presOf" srcId="{8AF162DA-D5DC-4C6A-B3BB-9C57DC5D8B25}" destId="{C5629A30-4156-46A2-8134-883735FBEE46}" srcOrd="1" destOrd="0" presId="urn:microsoft.com/office/officeart/2005/8/layout/hList9"/>
    <dgm:cxn modelId="{1CF575A1-0888-42D7-9A11-13FA8FDB631D}" type="presOf" srcId="{3DC1E2A8-F881-4C88-9162-04168452B7E6}" destId="{13083EF9-3DC1-4822-956F-030354B335D2}" srcOrd="0" destOrd="0" presId="urn:microsoft.com/office/officeart/2005/8/layout/hList9"/>
    <dgm:cxn modelId="{1470B9AC-D0DA-4B28-B690-46AC7C38A765}" type="presOf" srcId="{2747F3E0-88BF-4E9F-8B87-C0D4E381ACBB}" destId="{E9400AB9-C343-4D12-A680-DC5632BCA1C8}" srcOrd="0" destOrd="0" presId="urn:microsoft.com/office/officeart/2005/8/layout/hList9"/>
    <dgm:cxn modelId="{018803AF-AB66-4910-9E05-F0F40C3F0FE6}" srcId="{3DC1E2A8-F881-4C88-9162-04168452B7E6}" destId="{8AF162DA-D5DC-4C6A-B3BB-9C57DC5D8B25}" srcOrd="0" destOrd="0" parTransId="{EB6493B0-4165-4F7A-B6FE-0A13A0CE119A}" sibTransId="{8EAC8708-0A8D-4D9C-ABC5-86EC3F0779DC}"/>
    <dgm:cxn modelId="{144436CD-3F39-4112-BC1D-7CB9C71AE29B}" srcId="{312917DD-428D-4E05-906B-A6BA7D3E8DF8}" destId="{2DE01042-78D5-4A8A-BEC9-A77F0CFBB6BE}" srcOrd="1" destOrd="0" parTransId="{905F4D52-E5FC-4008-882D-AF45F4CB4A37}" sibTransId="{2E99468C-76C8-4546-A97C-FF1DD9143987}"/>
    <dgm:cxn modelId="{31E820D4-160C-4498-A172-33E45CF11437}" type="presOf" srcId="{2DE01042-78D5-4A8A-BEC9-A77F0CFBB6BE}" destId="{028A145E-27C2-40D9-8AE7-862BB6E0E3E5}" srcOrd="1" destOrd="0" presId="urn:microsoft.com/office/officeart/2005/8/layout/hList9"/>
    <dgm:cxn modelId="{E0211ED8-7ECF-402A-9B79-798965AECBD4}" type="presOf" srcId="{312917DD-428D-4E05-906B-A6BA7D3E8DF8}" destId="{6C2EBE9C-6317-497A-A758-9B9D61D6FD81}" srcOrd="0" destOrd="0" presId="urn:microsoft.com/office/officeart/2005/8/layout/hList9"/>
    <dgm:cxn modelId="{D47F5FE7-A7E9-493F-8065-3CA67FA886FB}" srcId="{3DC1E2A8-F881-4C88-9162-04168452B7E6}" destId="{B4B01498-C41C-43DC-B087-AE00012D5BC9}" srcOrd="1" destOrd="0" parTransId="{22EA4703-A3C4-4BDD-82EB-C8A596D962E0}" sibTransId="{E62D422C-034D-41E6-B534-38925C031B7E}"/>
    <dgm:cxn modelId="{8DDF96EB-9D68-4EDA-8104-91D90B7ABDB1}" type="presOf" srcId="{3F62B434-D219-4B0B-9D15-0004AA01A9BB}" destId="{B4B3B135-803F-4AD6-8B47-7D8EFC44DE99}" srcOrd="1" destOrd="0" presId="urn:microsoft.com/office/officeart/2005/8/layout/hList9"/>
    <dgm:cxn modelId="{D3293AED-AF12-4441-82E2-B808719AF1F7}" type="presOf" srcId="{3F62B434-D219-4B0B-9D15-0004AA01A9BB}" destId="{955EA0B2-C0BB-47E0-BEED-E86ADFBC642A}" srcOrd="0" destOrd="0" presId="urn:microsoft.com/office/officeart/2005/8/layout/hList9"/>
    <dgm:cxn modelId="{F30FD8F5-1A4A-405A-A774-E1066DF76059}" srcId="{2747F3E0-88BF-4E9F-8B87-C0D4E381ACBB}" destId="{312917DD-428D-4E05-906B-A6BA7D3E8DF8}" srcOrd="0" destOrd="0" parTransId="{C2C570D8-EF74-4C8E-80AB-A28B2B44C0E7}" sibTransId="{9267AE34-A6C7-4766-8A52-56EAAF09B1D4}"/>
    <dgm:cxn modelId="{280B25BE-089B-4D94-983B-E112795417A4}" type="presParOf" srcId="{E9400AB9-C343-4D12-A680-DC5632BCA1C8}" destId="{8CBA1981-F684-4CF5-AC37-07BF4BE3A6EA}" srcOrd="0" destOrd="0" presId="urn:microsoft.com/office/officeart/2005/8/layout/hList9"/>
    <dgm:cxn modelId="{65A602AE-8F4F-40C3-A878-5040BA84FCEE}" type="presParOf" srcId="{E9400AB9-C343-4D12-A680-DC5632BCA1C8}" destId="{9AB3E895-6CF4-429F-B337-E2573FC32F7E}" srcOrd="1" destOrd="0" presId="urn:microsoft.com/office/officeart/2005/8/layout/hList9"/>
    <dgm:cxn modelId="{22BBDF7F-E3A8-4058-8730-7ECD53DD4698}" type="presParOf" srcId="{9AB3E895-6CF4-429F-B337-E2573FC32F7E}" destId="{71F9DA53-799B-4129-8303-9B2F4F1BA4A1}" srcOrd="0" destOrd="0" presId="urn:microsoft.com/office/officeart/2005/8/layout/hList9"/>
    <dgm:cxn modelId="{618EB211-F891-431C-8B84-ACBEB7CC8A83}" type="presParOf" srcId="{9AB3E895-6CF4-429F-B337-E2573FC32F7E}" destId="{BBDC4DE5-5A8F-43B4-9DD0-1A3502D58818}" srcOrd="1" destOrd="0" presId="urn:microsoft.com/office/officeart/2005/8/layout/hList9"/>
    <dgm:cxn modelId="{0411F79C-A8B4-4105-8269-C91C7F69D794}" type="presParOf" srcId="{BBDC4DE5-5A8F-43B4-9DD0-1A3502D58818}" destId="{955EA0B2-C0BB-47E0-BEED-E86ADFBC642A}" srcOrd="0" destOrd="0" presId="urn:microsoft.com/office/officeart/2005/8/layout/hList9"/>
    <dgm:cxn modelId="{900EF6ED-5101-477C-9AED-8D7EE636DD91}" type="presParOf" srcId="{BBDC4DE5-5A8F-43B4-9DD0-1A3502D58818}" destId="{B4B3B135-803F-4AD6-8B47-7D8EFC44DE99}" srcOrd="1" destOrd="0" presId="urn:microsoft.com/office/officeart/2005/8/layout/hList9"/>
    <dgm:cxn modelId="{56AC43F8-B536-48AB-B4A9-8D09800DA99A}" type="presParOf" srcId="{9AB3E895-6CF4-429F-B337-E2573FC32F7E}" destId="{B808CB79-8E08-4AE1-BD6D-A004D7A32463}" srcOrd="2" destOrd="0" presId="urn:microsoft.com/office/officeart/2005/8/layout/hList9"/>
    <dgm:cxn modelId="{C4628F2C-22FA-4155-9623-B512558021A5}" type="presParOf" srcId="{B808CB79-8E08-4AE1-BD6D-A004D7A32463}" destId="{55C4386B-1572-44DA-86C0-E0FBD7E3656F}" srcOrd="0" destOrd="0" presId="urn:microsoft.com/office/officeart/2005/8/layout/hList9"/>
    <dgm:cxn modelId="{7A7713A8-0014-4302-BEA4-FCCAB5E5FC44}" type="presParOf" srcId="{B808CB79-8E08-4AE1-BD6D-A004D7A32463}" destId="{028A145E-27C2-40D9-8AE7-862BB6E0E3E5}" srcOrd="1" destOrd="0" presId="urn:microsoft.com/office/officeart/2005/8/layout/hList9"/>
    <dgm:cxn modelId="{72E6794B-4E76-42FC-B0AB-D13F3C9CE213}" type="presParOf" srcId="{E9400AB9-C343-4D12-A680-DC5632BCA1C8}" destId="{3D85C46C-7CB5-408A-ABC8-2FEB485D43B9}" srcOrd="2" destOrd="0" presId="urn:microsoft.com/office/officeart/2005/8/layout/hList9"/>
    <dgm:cxn modelId="{0949780B-3DFE-4CB7-A95B-372BA0089F22}" type="presParOf" srcId="{E9400AB9-C343-4D12-A680-DC5632BCA1C8}" destId="{6C2EBE9C-6317-497A-A758-9B9D61D6FD81}" srcOrd="3" destOrd="0" presId="urn:microsoft.com/office/officeart/2005/8/layout/hList9"/>
    <dgm:cxn modelId="{F48DD643-FCDA-4F65-8A95-08B1B1AD63BE}" type="presParOf" srcId="{E9400AB9-C343-4D12-A680-DC5632BCA1C8}" destId="{ECE7099C-8F3B-4B56-B627-81C4446323C0}" srcOrd="4" destOrd="0" presId="urn:microsoft.com/office/officeart/2005/8/layout/hList9"/>
    <dgm:cxn modelId="{D20A887A-CD5D-4DBB-AEE0-CD2C132D87D6}" type="presParOf" srcId="{E9400AB9-C343-4D12-A680-DC5632BCA1C8}" destId="{0D0B4290-455B-491B-97A2-12539EADB3C8}" srcOrd="5" destOrd="0" presId="urn:microsoft.com/office/officeart/2005/8/layout/hList9"/>
    <dgm:cxn modelId="{DCCE1434-1C3E-4F02-8D51-7A0DD06D46B9}" type="presParOf" srcId="{E9400AB9-C343-4D12-A680-DC5632BCA1C8}" destId="{258BF42E-275A-457F-9927-4891CF81FEAC}" srcOrd="6" destOrd="0" presId="urn:microsoft.com/office/officeart/2005/8/layout/hList9"/>
    <dgm:cxn modelId="{485B276F-3D66-4DB2-8279-EB1C9B9572A6}" type="presParOf" srcId="{258BF42E-275A-457F-9927-4891CF81FEAC}" destId="{E38F00EE-14B6-43C8-84CA-016EB47581F8}" srcOrd="0" destOrd="0" presId="urn:microsoft.com/office/officeart/2005/8/layout/hList9"/>
    <dgm:cxn modelId="{46D8F933-47AB-46FF-90F3-6E16491218AA}" type="presParOf" srcId="{258BF42E-275A-457F-9927-4891CF81FEAC}" destId="{6AAC84F1-9D78-41E5-8186-F1AF552572AC}" srcOrd="1" destOrd="0" presId="urn:microsoft.com/office/officeart/2005/8/layout/hList9"/>
    <dgm:cxn modelId="{6325152E-FB98-4A65-A536-A94D329E7325}" type="presParOf" srcId="{6AAC84F1-9D78-41E5-8186-F1AF552572AC}" destId="{7B65E123-8ACA-4857-86E0-29DCD7E0D12F}" srcOrd="0" destOrd="0" presId="urn:microsoft.com/office/officeart/2005/8/layout/hList9"/>
    <dgm:cxn modelId="{2368B6F2-78B1-44EB-8A06-FE2DEFF522C6}" type="presParOf" srcId="{6AAC84F1-9D78-41E5-8186-F1AF552572AC}" destId="{C5629A30-4156-46A2-8134-883735FBEE46}" srcOrd="1" destOrd="0" presId="urn:microsoft.com/office/officeart/2005/8/layout/hList9"/>
    <dgm:cxn modelId="{4CF26893-6F83-4B18-9B22-7F25E6C2711C}" type="presParOf" srcId="{258BF42E-275A-457F-9927-4891CF81FEAC}" destId="{9BB8D106-5849-4A8C-968B-6DC1DA1EA64B}" srcOrd="2" destOrd="0" presId="urn:microsoft.com/office/officeart/2005/8/layout/hList9"/>
    <dgm:cxn modelId="{6C692EA2-1FB6-4C58-9FB6-8D9DAC548791}" type="presParOf" srcId="{9BB8D106-5849-4A8C-968B-6DC1DA1EA64B}" destId="{9A86B3AE-9AEE-469A-9BAE-8B6B24C1D9FF}" srcOrd="0" destOrd="0" presId="urn:microsoft.com/office/officeart/2005/8/layout/hList9"/>
    <dgm:cxn modelId="{FAB5B0DA-8F7B-46A8-9D83-EEAE6CEAFDEF}" type="presParOf" srcId="{9BB8D106-5849-4A8C-968B-6DC1DA1EA64B}" destId="{58C60CEC-B6BA-41FA-8C92-CF0D9EDF67A2}" srcOrd="1" destOrd="0" presId="urn:microsoft.com/office/officeart/2005/8/layout/hList9"/>
    <dgm:cxn modelId="{2BE42953-F00C-4A92-B418-74D6180D1D9C}" type="presParOf" srcId="{E9400AB9-C343-4D12-A680-DC5632BCA1C8}" destId="{5275A19E-7190-446A-8343-3EB2CCB438F6}" srcOrd="7" destOrd="0" presId="urn:microsoft.com/office/officeart/2005/8/layout/hList9"/>
    <dgm:cxn modelId="{81EF7889-7644-4706-B522-078C664E704F}" type="presParOf" srcId="{E9400AB9-C343-4D12-A680-DC5632BCA1C8}" destId="{13083EF9-3DC1-4822-956F-030354B335D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FB237D-F561-4B9A-AAAB-C7CC5D48AC7E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2D8529-1273-4465-A619-B2CC5D75F60A}">
      <dgm:prSet phldrT="[Texto]"/>
      <dgm:spPr/>
      <dgm:t>
        <a:bodyPr/>
        <a:lstStyle/>
        <a:p>
          <a:r>
            <a:rPr lang="es-ES" dirty="0"/>
            <a:t>2019</a:t>
          </a:r>
        </a:p>
      </dgm:t>
    </dgm:pt>
    <dgm:pt modelId="{2BB348F5-8047-49B9-B473-BFAF87C695AE}" type="parTrans" cxnId="{94015D68-121E-4372-BEDF-C47BF54A414D}">
      <dgm:prSet/>
      <dgm:spPr/>
      <dgm:t>
        <a:bodyPr/>
        <a:lstStyle/>
        <a:p>
          <a:endParaRPr lang="es-ES"/>
        </a:p>
      </dgm:t>
    </dgm:pt>
    <dgm:pt modelId="{93DB2A25-DC16-4240-8238-3CB482E48AFA}" type="sibTrans" cxnId="{94015D68-121E-4372-BEDF-C47BF54A414D}">
      <dgm:prSet/>
      <dgm:spPr/>
      <dgm:t>
        <a:bodyPr/>
        <a:lstStyle/>
        <a:p>
          <a:endParaRPr lang="es-ES"/>
        </a:p>
      </dgm:t>
    </dgm:pt>
    <dgm:pt modelId="{431BCD68-C151-481D-A9B1-157DA789CBEA}">
      <dgm:prSet phldrT="[Texto]"/>
      <dgm:spPr/>
      <dgm:t>
        <a:bodyPr/>
        <a:lstStyle/>
        <a:p>
          <a:r>
            <a:rPr lang="es-ES" dirty="0"/>
            <a:t>58.3</a:t>
          </a:r>
        </a:p>
      </dgm:t>
    </dgm:pt>
    <dgm:pt modelId="{319F6D7E-76C5-4C29-8293-F70E7D8A8925}" type="parTrans" cxnId="{3BEF6F39-F1CE-46DD-9735-3793B67F908A}">
      <dgm:prSet/>
      <dgm:spPr/>
      <dgm:t>
        <a:bodyPr/>
        <a:lstStyle/>
        <a:p>
          <a:endParaRPr lang="es-ES"/>
        </a:p>
      </dgm:t>
    </dgm:pt>
    <dgm:pt modelId="{4E29B388-A46A-4DF4-9A7A-A3F34278A566}" type="sibTrans" cxnId="{3BEF6F39-F1CE-46DD-9735-3793B67F908A}">
      <dgm:prSet/>
      <dgm:spPr/>
      <dgm:t>
        <a:bodyPr/>
        <a:lstStyle/>
        <a:p>
          <a:endParaRPr lang="es-ES"/>
        </a:p>
      </dgm:t>
    </dgm:pt>
    <dgm:pt modelId="{748C7B0F-39F2-4350-8F06-CA3299F6A60C}">
      <dgm:prSet phldrT="[Texto]"/>
      <dgm:spPr/>
      <dgm:t>
        <a:bodyPr/>
        <a:lstStyle/>
        <a:p>
          <a:r>
            <a:rPr lang="es-ES" dirty="0"/>
            <a:t>2020</a:t>
          </a:r>
        </a:p>
      </dgm:t>
    </dgm:pt>
    <dgm:pt modelId="{EA71797D-81AB-461E-95F6-89A00A377BF6}" type="parTrans" cxnId="{957F1566-C6AE-4F4A-88E5-D4874912DC1B}">
      <dgm:prSet/>
      <dgm:spPr/>
      <dgm:t>
        <a:bodyPr/>
        <a:lstStyle/>
        <a:p>
          <a:endParaRPr lang="es-ES"/>
        </a:p>
      </dgm:t>
    </dgm:pt>
    <dgm:pt modelId="{709674E1-9E4E-48A3-BF80-FE204064937D}" type="sibTrans" cxnId="{957F1566-C6AE-4F4A-88E5-D4874912DC1B}">
      <dgm:prSet/>
      <dgm:spPr/>
      <dgm:t>
        <a:bodyPr/>
        <a:lstStyle/>
        <a:p>
          <a:endParaRPr lang="es-ES"/>
        </a:p>
      </dgm:t>
    </dgm:pt>
    <dgm:pt modelId="{37A54272-724E-45B9-9C7E-168DEDCF6B4D}">
      <dgm:prSet phldrT="[Texto]"/>
      <dgm:spPr/>
      <dgm:t>
        <a:bodyPr/>
        <a:lstStyle/>
        <a:p>
          <a:r>
            <a:rPr lang="es-ES" dirty="0"/>
            <a:t>58.9</a:t>
          </a:r>
        </a:p>
      </dgm:t>
    </dgm:pt>
    <dgm:pt modelId="{A94E6919-F2D5-43EF-B5BD-73CB5BF4D165}" type="parTrans" cxnId="{A897D464-A6B8-4632-B6CE-5E80D9E1ECB8}">
      <dgm:prSet/>
      <dgm:spPr/>
      <dgm:t>
        <a:bodyPr/>
        <a:lstStyle/>
        <a:p>
          <a:endParaRPr lang="es-ES"/>
        </a:p>
      </dgm:t>
    </dgm:pt>
    <dgm:pt modelId="{FFA81FF7-B66C-4A20-B046-655A1CC3CD39}" type="sibTrans" cxnId="{A897D464-A6B8-4632-B6CE-5E80D9E1ECB8}">
      <dgm:prSet/>
      <dgm:spPr/>
      <dgm:t>
        <a:bodyPr/>
        <a:lstStyle/>
        <a:p>
          <a:endParaRPr lang="es-ES"/>
        </a:p>
      </dgm:t>
    </dgm:pt>
    <dgm:pt modelId="{FD57E144-84E0-4F4F-9300-BE70354BF925}" type="pres">
      <dgm:prSet presAssocID="{30FB237D-F561-4B9A-AAAB-C7CC5D48AC7E}" presName="list" presStyleCnt="0">
        <dgm:presLayoutVars>
          <dgm:dir/>
          <dgm:animLvl val="lvl"/>
        </dgm:presLayoutVars>
      </dgm:prSet>
      <dgm:spPr/>
    </dgm:pt>
    <dgm:pt modelId="{FABBEE04-AED5-45B9-AFBA-422825246245}" type="pres">
      <dgm:prSet presAssocID="{A22D8529-1273-4465-A619-B2CC5D75F60A}" presName="posSpace" presStyleCnt="0"/>
      <dgm:spPr/>
    </dgm:pt>
    <dgm:pt modelId="{C2BBDB97-CC25-44E0-B54B-94B039843FC9}" type="pres">
      <dgm:prSet presAssocID="{A22D8529-1273-4465-A619-B2CC5D75F60A}" presName="vertFlow" presStyleCnt="0"/>
      <dgm:spPr/>
    </dgm:pt>
    <dgm:pt modelId="{756AB9FC-8016-44B3-94D0-21585DE1CD5B}" type="pres">
      <dgm:prSet presAssocID="{A22D8529-1273-4465-A619-B2CC5D75F60A}" presName="topSpace" presStyleCnt="0"/>
      <dgm:spPr/>
    </dgm:pt>
    <dgm:pt modelId="{79AAF877-D20A-44A9-BB4A-1882923673BC}" type="pres">
      <dgm:prSet presAssocID="{A22D8529-1273-4465-A619-B2CC5D75F60A}" presName="firstComp" presStyleCnt="0"/>
      <dgm:spPr/>
    </dgm:pt>
    <dgm:pt modelId="{C4E03FFF-ECB0-4E64-AB0D-FD1CC3DFE2E0}" type="pres">
      <dgm:prSet presAssocID="{A22D8529-1273-4465-A619-B2CC5D75F60A}" presName="firstChild" presStyleLbl="bgAccFollowNode1" presStyleIdx="0" presStyleCnt="2"/>
      <dgm:spPr/>
    </dgm:pt>
    <dgm:pt modelId="{D91B47F4-E5E0-4553-A00C-AC9AC1D28F15}" type="pres">
      <dgm:prSet presAssocID="{A22D8529-1273-4465-A619-B2CC5D75F60A}" presName="firstChildTx" presStyleLbl="bgAccFollowNode1" presStyleIdx="0" presStyleCnt="2">
        <dgm:presLayoutVars>
          <dgm:bulletEnabled val="1"/>
        </dgm:presLayoutVars>
      </dgm:prSet>
      <dgm:spPr/>
    </dgm:pt>
    <dgm:pt modelId="{7D22AAC9-99FC-4DE7-BB06-EA7560041E03}" type="pres">
      <dgm:prSet presAssocID="{A22D8529-1273-4465-A619-B2CC5D75F60A}" presName="negSpace" presStyleCnt="0"/>
      <dgm:spPr/>
    </dgm:pt>
    <dgm:pt modelId="{E3F8BC6F-5013-4EA6-BDE4-BDEA9D5AD820}" type="pres">
      <dgm:prSet presAssocID="{A22D8529-1273-4465-A619-B2CC5D75F60A}" presName="circle" presStyleLbl="node1" presStyleIdx="0" presStyleCnt="2"/>
      <dgm:spPr/>
    </dgm:pt>
    <dgm:pt modelId="{28D5F392-4DD2-4E41-B17E-078667B8530B}" type="pres">
      <dgm:prSet presAssocID="{93DB2A25-DC16-4240-8238-3CB482E48AFA}" presName="transSpace" presStyleCnt="0"/>
      <dgm:spPr/>
    </dgm:pt>
    <dgm:pt modelId="{D57EB1A1-5461-4B1B-A830-199F2125A0F3}" type="pres">
      <dgm:prSet presAssocID="{748C7B0F-39F2-4350-8F06-CA3299F6A60C}" presName="posSpace" presStyleCnt="0"/>
      <dgm:spPr/>
    </dgm:pt>
    <dgm:pt modelId="{7B2DC66B-B384-4185-A602-F3A475F344C9}" type="pres">
      <dgm:prSet presAssocID="{748C7B0F-39F2-4350-8F06-CA3299F6A60C}" presName="vertFlow" presStyleCnt="0"/>
      <dgm:spPr/>
    </dgm:pt>
    <dgm:pt modelId="{332DDB8B-F1B3-4E5F-A79B-7E115F25D36C}" type="pres">
      <dgm:prSet presAssocID="{748C7B0F-39F2-4350-8F06-CA3299F6A60C}" presName="topSpace" presStyleCnt="0"/>
      <dgm:spPr/>
    </dgm:pt>
    <dgm:pt modelId="{0E292089-A2D4-4114-B31B-A53D3DE1B795}" type="pres">
      <dgm:prSet presAssocID="{748C7B0F-39F2-4350-8F06-CA3299F6A60C}" presName="firstComp" presStyleCnt="0"/>
      <dgm:spPr/>
    </dgm:pt>
    <dgm:pt modelId="{942797D2-AB82-4553-85B4-1669C9E41D46}" type="pres">
      <dgm:prSet presAssocID="{748C7B0F-39F2-4350-8F06-CA3299F6A60C}" presName="firstChild" presStyleLbl="bgAccFollowNode1" presStyleIdx="1" presStyleCnt="2"/>
      <dgm:spPr/>
    </dgm:pt>
    <dgm:pt modelId="{5B944C93-DE14-4297-B199-71E329D3DD40}" type="pres">
      <dgm:prSet presAssocID="{748C7B0F-39F2-4350-8F06-CA3299F6A60C}" presName="firstChildTx" presStyleLbl="bgAccFollowNode1" presStyleIdx="1" presStyleCnt="2">
        <dgm:presLayoutVars>
          <dgm:bulletEnabled val="1"/>
        </dgm:presLayoutVars>
      </dgm:prSet>
      <dgm:spPr/>
    </dgm:pt>
    <dgm:pt modelId="{EF624D59-AB0D-498E-8EC3-5C118E0A4FB9}" type="pres">
      <dgm:prSet presAssocID="{748C7B0F-39F2-4350-8F06-CA3299F6A60C}" presName="negSpace" presStyleCnt="0"/>
      <dgm:spPr/>
    </dgm:pt>
    <dgm:pt modelId="{CEC5EE55-02FB-4DF7-BAB8-1B9A199049B4}" type="pres">
      <dgm:prSet presAssocID="{748C7B0F-39F2-4350-8F06-CA3299F6A60C}" presName="circle" presStyleLbl="node1" presStyleIdx="1" presStyleCnt="2"/>
      <dgm:spPr/>
    </dgm:pt>
  </dgm:ptLst>
  <dgm:cxnLst>
    <dgm:cxn modelId="{F0849916-BD2E-4C02-831E-1C9B9F4FD0F0}" type="presOf" srcId="{37A54272-724E-45B9-9C7E-168DEDCF6B4D}" destId="{5B944C93-DE14-4297-B199-71E329D3DD40}" srcOrd="1" destOrd="0" presId="urn:microsoft.com/office/officeart/2005/8/layout/hList9"/>
    <dgm:cxn modelId="{69AA142E-801C-488C-8140-47BA28CB80E0}" type="presOf" srcId="{30FB237D-F561-4B9A-AAAB-C7CC5D48AC7E}" destId="{FD57E144-84E0-4F4F-9300-BE70354BF925}" srcOrd="0" destOrd="0" presId="urn:microsoft.com/office/officeart/2005/8/layout/hList9"/>
    <dgm:cxn modelId="{3BEF6F39-F1CE-46DD-9735-3793B67F908A}" srcId="{A22D8529-1273-4465-A619-B2CC5D75F60A}" destId="{431BCD68-C151-481D-A9B1-157DA789CBEA}" srcOrd="0" destOrd="0" parTransId="{319F6D7E-76C5-4C29-8293-F70E7D8A8925}" sibTransId="{4E29B388-A46A-4DF4-9A7A-A3F34278A566}"/>
    <dgm:cxn modelId="{A897D464-A6B8-4632-B6CE-5E80D9E1ECB8}" srcId="{748C7B0F-39F2-4350-8F06-CA3299F6A60C}" destId="{37A54272-724E-45B9-9C7E-168DEDCF6B4D}" srcOrd="0" destOrd="0" parTransId="{A94E6919-F2D5-43EF-B5BD-73CB5BF4D165}" sibTransId="{FFA81FF7-B66C-4A20-B046-655A1CC3CD39}"/>
    <dgm:cxn modelId="{957F1566-C6AE-4F4A-88E5-D4874912DC1B}" srcId="{30FB237D-F561-4B9A-AAAB-C7CC5D48AC7E}" destId="{748C7B0F-39F2-4350-8F06-CA3299F6A60C}" srcOrd="1" destOrd="0" parTransId="{EA71797D-81AB-461E-95F6-89A00A377BF6}" sibTransId="{709674E1-9E4E-48A3-BF80-FE204064937D}"/>
    <dgm:cxn modelId="{94015D68-121E-4372-BEDF-C47BF54A414D}" srcId="{30FB237D-F561-4B9A-AAAB-C7CC5D48AC7E}" destId="{A22D8529-1273-4465-A619-B2CC5D75F60A}" srcOrd="0" destOrd="0" parTransId="{2BB348F5-8047-49B9-B473-BFAF87C695AE}" sibTransId="{93DB2A25-DC16-4240-8238-3CB482E48AFA}"/>
    <dgm:cxn modelId="{37340D6B-4637-4F15-AD2F-2DBDD66DA5D4}" type="presOf" srcId="{748C7B0F-39F2-4350-8F06-CA3299F6A60C}" destId="{CEC5EE55-02FB-4DF7-BAB8-1B9A199049B4}" srcOrd="0" destOrd="0" presId="urn:microsoft.com/office/officeart/2005/8/layout/hList9"/>
    <dgm:cxn modelId="{23C4339D-C50A-462F-889F-DA226061CEF1}" type="presOf" srcId="{431BCD68-C151-481D-A9B1-157DA789CBEA}" destId="{D91B47F4-E5E0-4553-A00C-AC9AC1D28F15}" srcOrd="1" destOrd="0" presId="urn:microsoft.com/office/officeart/2005/8/layout/hList9"/>
    <dgm:cxn modelId="{A526A2AC-7517-4C78-BA70-1B168B7CAFB1}" type="presOf" srcId="{37A54272-724E-45B9-9C7E-168DEDCF6B4D}" destId="{942797D2-AB82-4553-85B4-1669C9E41D46}" srcOrd="0" destOrd="0" presId="urn:microsoft.com/office/officeart/2005/8/layout/hList9"/>
    <dgm:cxn modelId="{BEDA2ED0-D042-4467-8855-822898CAAA32}" type="presOf" srcId="{A22D8529-1273-4465-A619-B2CC5D75F60A}" destId="{E3F8BC6F-5013-4EA6-BDE4-BDEA9D5AD820}" srcOrd="0" destOrd="0" presId="urn:microsoft.com/office/officeart/2005/8/layout/hList9"/>
    <dgm:cxn modelId="{D730E4F7-A7E4-4874-8A8B-14C7DDD62667}" type="presOf" srcId="{431BCD68-C151-481D-A9B1-157DA789CBEA}" destId="{C4E03FFF-ECB0-4E64-AB0D-FD1CC3DFE2E0}" srcOrd="0" destOrd="0" presId="urn:microsoft.com/office/officeart/2005/8/layout/hList9"/>
    <dgm:cxn modelId="{5942E694-7416-45EC-9390-4A74D592801D}" type="presParOf" srcId="{FD57E144-84E0-4F4F-9300-BE70354BF925}" destId="{FABBEE04-AED5-45B9-AFBA-422825246245}" srcOrd="0" destOrd="0" presId="urn:microsoft.com/office/officeart/2005/8/layout/hList9"/>
    <dgm:cxn modelId="{41F7FE96-6397-43F1-9765-64646E32A182}" type="presParOf" srcId="{FD57E144-84E0-4F4F-9300-BE70354BF925}" destId="{C2BBDB97-CC25-44E0-B54B-94B039843FC9}" srcOrd="1" destOrd="0" presId="urn:microsoft.com/office/officeart/2005/8/layout/hList9"/>
    <dgm:cxn modelId="{738BC584-AA8D-4971-B604-86854A809AAF}" type="presParOf" srcId="{C2BBDB97-CC25-44E0-B54B-94B039843FC9}" destId="{756AB9FC-8016-44B3-94D0-21585DE1CD5B}" srcOrd="0" destOrd="0" presId="urn:microsoft.com/office/officeart/2005/8/layout/hList9"/>
    <dgm:cxn modelId="{774EF2E1-9994-48E6-8392-89E09A08B446}" type="presParOf" srcId="{C2BBDB97-CC25-44E0-B54B-94B039843FC9}" destId="{79AAF877-D20A-44A9-BB4A-1882923673BC}" srcOrd="1" destOrd="0" presId="urn:microsoft.com/office/officeart/2005/8/layout/hList9"/>
    <dgm:cxn modelId="{F354CEBF-C2DB-4C54-9828-F0250CC60360}" type="presParOf" srcId="{79AAF877-D20A-44A9-BB4A-1882923673BC}" destId="{C4E03FFF-ECB0-4E64-AB0D-FD1CC3DFE2E0}" srcOrd="0" destOrd="0" presId="urn:microsoft.com/office/officeart/2005/8/layout/hList9"/>
    <dgm:cxn modelId="{8E53CBB8-8E85-445C-9588-365FFF800AB3}" type="presParOf" srcId="{79AAF877-D20A-44A9-BB4A-1882923673BC}" destId="{D91B47F4-E5E0-4553-A00C-AC9AC1D28F15}" srcOrd="1" destOrd="0" presId="urn:microsoft.com/office/officeart/2005/8/layout/hList9"/>
    <dgm:cxn modelId="{4A34D5D1-7CF3-4C4B-9F69-E42A823BE486}" type="presParOf" srcId="{FD57E144-84E0-4F4F-9300-BE70354BF925}" destId="{7D22AAC9-99FC-4DE7-BB06-EA7560041E03}" srcOrd="2" destOrd="0" presId="urn:microsoft.com/office/officeart/2005/8/layout/hList9"/>
    <dgm:cxn modelId="{C11F15BF-4E93-444C-943E-7796E65A4390}" type="presParOf" srcId="{FD57E144-84E0-4F4F-9300-BE70354BF925}" destId="{E3F8BC6F-5013-4EA6-BDE4-BDEA9D5AD820}" srcOrd="3" destOrd="0" presId="urn:microsoft.com/office/officeart/2005/8/layout/hList9"/>
    <dgm:cxn modelId="{19776B8E-F620-4103-9E46-98ADD6AC5FC9}" type="presParOf" srcId="{FD57E144-84E0-4F4F-9300-BE70354BF925}" destId="{28D5F392-4DD2-4E41-B17E-078667B8530B}" srcOrd="4" destOrd="0" presId="urn:microsoft.com/office/officeart/2005/8/layout/hList9"/>
    <dgm:cxn modelId="{E196118C-D557-45AF-912E-DA1BC9702E89}" type="presParOf" srcId="{FD57E144-84E0-4F4F-9300-BE70354BF925}" destId="{D57EB1A1-5461-4B1B-A830-199F2125A0F3}" srcOrd="5" destOrd="0" presId="urn:microsoft.com/office/officeart/2005/8/layout/hList9"/>
    <dgm:cxn modelId="{4CB5AE5B-B15F-422E-BC1A-3575DB94A3D9}" type="presParOf" srcId="{FD57E144-84E0-4F4F-9300-BE70354BF925}" destId="{7B2DC66B-B384-4185-A602-F3A475F344C9}" srcOrd="6" destOrd="0" presId="urn:microsoft.com/office/officeart/2005/8/layout/hList9"/>
    <dgm:cxn modelId="{4602FCF7-B392-4278-86FB-E6C5FCAD65C9}" type="presParOf" srcId="{7B2DC66B-B384-4185-A602-F3A475F344C9}" destId="{332DDB8B-F1B3-4E5F-A79B-7E115F25D36C}" srcOrd="0" destOrd="0" presId="urn:microsoft.com/office/officeart/2005/8/layout/hList9"/>
    <dgm:cxn modelId="{BD13ABDD-AD68-4AC8-8BDD-8D9A92ADB4A5}" type="presParOf" srcId="{7B2DC66B-B384-4185-A602-F3A475F344C9}" destId="{0E292089-A2D4-4114-B31B-A53D3DE1B795}" srcOrd="1" destOrd="0" presId="urn:microsoft.com/office/officeart/2005/8/layout/hList9"/>
    <dgm:cxn modelId="{FF1E1BED-DAC4-469A-BF1D-0AA9676E6505}" type="presParOf" srcId="{0E292089-A2D4-4114-B31B-A53D3DE1B795}" destId="{942797D2-AB82-4553-85B4-1669C9E41D46}" srcOrd="0" destOrd="0" presId="urn:microsoft.com/office/officeart/2005/8/layout/hList9"/>
    <dgm:cxn modelId="{DADD6CAC-A769-47BF-B040-B48587B5D9FC}" type="presParOf" srcId="{0E292089-A2D4-4114-B31B-A53D3DE1B795}" destId="{5B944C93-DE14-4297-B199-71E329D3DD40}" srcOrd="1" destOrd="0" presId="urn:microsoft.com/office/officeart/2005/8/layout/hList9"/>
    <dgm:cxn modelId="{BFA7FF55-A022-4ADE-881F-CC1470D95AA6}" type="presParOf" srcId="{FD57E144-84E0-4F4F-9300-BE70354BF925}" destId="{EF624D59-AB0D-498E-8EC3-5C118E0A4FB9}" srcOrd="7" destOrd="0" presId="urn:microsoft.com/office/officeart/2005/8/layout/hList9"/>
    <dgm:cxn modelId="{95DCE73F-64FF-4081-BB62-FEC535922A78}" type="presParOf" srcId="{FD57E144-84E0-4F4F-9300-BE70354BF925}" destId="{CEC5EE55-02FB-4DF7-BAB8-1B9A199049B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52FD2-A150-4F41-9BC2-D426C612FDA8}">
      <dsp:nvSpPr>
        <dsp:cNvPr id="0" name=""/>
        <dsp:cNvSpPr/>
      </dsp:nvSpPr>
      <dsp:spPr>
        <a:xfrm rot="5400000">
          <a:off x="8856122" y="-532268"/>
          <a:ext cx="935453" cy="223739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Century Gothic" panose="020B0502020202020204" pitchFamily="34" charset="0"/>
            </a:rPr>
            <a:t>20 psp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Century Gothic" panose="020B0502020202020204" pitchFamily="34" charset="0"/>
            </a:rPr>
            <a:t>20 S.O.</a:t>
          </a:r>
        </a:p>
      </dsp:txBody>
      <dsp:txXfrm rot="-5400000">
        <a:off x="8205151" y="164368"/>
        <a:ext cx="2191732" cy="844123"/>
      </dsp:txXfrm>
    </dsp:sp>
    <dsp:sp modelId="{EA5ED548-750E-4CCA-AAF5-FFC70C378A7D}">
      <dsp:nvSpPr>
        <dsp:cNvPr id="0" name=""/>
        <dsp:cNvSpPr/>
      </dsp:nvSpPr>
      <dsp:spPr>
        <a:xfrm>
          <a:off x="530251" y="1771"/>
          <a:ext cx="7674898" cy="11693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2000" b="1" u="sng" kern="1200" dirty="0">
              <a:latin typeface="Century Gothic" panose="020B0502020202020204" pitchFamily="34" charset="0"/>
            </a:rPr>
            <a:t>Curso – Taller </a:t>
          </a:r>
          <a:r>
            <a:rPr lang="es-MX" altLang="es-MX" sz="2000" kern="1200" dirty="0">
              <a:latin typeface="Century Gothic" panose="020B0502020202020204" pitchFamily="34" charset="0"/>
            </a:rPr>
            <a:t>de Formación de Instructores, para aquellas personas que no tenían experiencia previa como instructores</a:t>
          </a:r>
          <a:endParaRPr lang="es-ES" sz="2000" kern="1200" dirty="0"/>
        </a:p>
      </dsp:txBody>
      <dsp:txXfrm>
        <a:off x="587332" y="58852"/>
        <a:ext cx="7560736" cy="1055154"/>
      </dsp:txXfrm>
    </dsp:sp>
    <dsp:sp modelId="{90E71A84-95D3-47A5-86BB-D2B90F16D33B}">
      <dsp:nvSpPr>
        <dsp:cNvPr id="0" name=""/>
        <dsp:cNvSpPr/>
      </dsp:nvSpPr>
      <dsp:spPr>
        <a:xfrm rot="5400000">
          <a:off x="8856122" y="695514"/>
          <a:ext cx="935453" cy="2237397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Century Gothic" panose="020B0502020202020204" pitchFamily="34" charset="0"/>
            </a:rPr>
            <a:t>20 psp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Century Gothic" panose="020B0502020202020204" pitchFamily="34" charset="0"/>
            </a:rPr>
            <a:t>4 S.O.</a:t>
          </a:r>
        </a:p>
      </dsp:txBody>
      <dsp:txXfrm rot="-5400000">
        <a:off x="8205151" y="1392151"/>
        <a:ext cx="2191732" cy="844123"/>
      </dsp:txXfrm>
    </dsp:sp>
    <dsp:sp modelId="{FF09D46B-BC9B-4414-BDED-41144584731C}">
      <dsp:nvSpPr>
        <dsp:cNvPr id="0" name=""/>
        <dsp:cNvSpPr/>
      </dsp:nvSpPr>
      <dsp:spPr>
        <a:xfrm>
          <a:off x="530251" y="1229554"/>
          <a:ext cx="7674898" cy="116931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900" b="1" u="sng" kern="1200" dirty="0">
              <a:latin typeface="Century Gothic" panose="020B0502020202020204" pitchFamily="34" charset="0"/>
            </a:rPr>
            <a:t>Acompañamiento</a:t>
          </a:r>
          <a:r>
            <a:rPr lang="es-MX" altLang="es-MX" sz="1900" kern="1200" dirty="0">
              <a:latin typeface="Century Gothic" panose="020B0502020202020204" pitchFamily="34" charset="0"/>
            </a:rPr>
            <a:t> para obtener la certificación a personas con experiencia previa como instructores, </a:t>
          </a:r>
          <a:endParaRPr lang="es-ES" sz="1900" kern="1200" dirty="0"/>
        </a:p>
      </dsp:txBody>
      <dsp:txXfrm>
        <a:off x="587332" y="1286635"/>
        <a:ext cx="7560736" cy="1055154"/>
      </dsp:txXfrm>
    </dsp:sp>
    <dsp:sp modelId="{22B53857-44D3-43A2-BC6A-41BC200780ED}">
      <dsp:nvSpPr>
        <dsp:cNvPr id="0" name=""/>
        <dsp:cNvSpPr/>
      </dsp:nvSpPr>
      <dsp:spPr>
        <a:xfrm rot="5400000">
          <a:off x="8856122" y="1923296"/>
          <a:ext cx="935453" cy="2237397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Century Gothic" panose="020B0502020202020204" pitchFamily="34" charset="0"/>
            </a:rPr>
            <a:t>31 psp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Century Gothic" panose="020B0502020202020204" pitchFamily="34" charset="0"/>
            </a:rPr>
            <a:t>15 S.O.</a:t>
          </a:r>
        </a:p>
      </dsp:txBody>
      <dsp:txXfrm rot="-5400000">
        <a:off x="8205151" y="2619933"/>
        <a:ext cx="2191732" cy="844123"/>
      </dsp:txXfrm>
    </dsp:sp>
    <dsp:sp modelId="{3431399A-250D-4722-9534-807217EC798F}">
      <dsp:nvSpPr>
        <dsp:cNvPr id="0" name=""/>
        <dsp:cNvSpPr/>
      </dsp:nvSpPr>
      <dsp:spPr>
        <a:xfrm>
          <a:off x="530251" y="2457337"/>
          <a:ext cx="7674898" cy="116931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800" b="1" u="sng" kern="1200" dirty="0">
              <a:latin typeface="Century Gothic" panose="020B0502020202020204" pitchFamily="34" charset="0"/>
            </a:rPr>
            <a:t>Certificación</a:t>
          </a:r>
          <a:r>
            <a:rPr lang="es-MX" altLang="es-MX" sz="1800" kern="1200" dirty="0">
              <a:latin typeface="Century Gothic" panose="020B0502020202020204" pitchFamily="34" charset="0"/>
            </a:rPr>
            <a:t> en el estándar de competencia “EC0217 Impartición de cursos de formación del capital humano de manera presencial grupal” del CONOCER. </a:t>
          </a:r>
          <a:endParaRPr lang="es-ES" sz="1800" kern="1200" dirty="0"/>
        </a:p>
      </dsp:txBody>
      <dsp:txXfrm>
        <a:off x="587332" y="2514418"/>
        <a:ext cx="7560736" cy="1055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E6DE2-ED1F-4F6D-AFB9-FE6DF77AAE95}">
      <dsp:nvSpPr>
        <dsp:cNvPr id="0" name=""/>
        <dsp:cNvSpPr/>
      </dsp:nvSpPr>
      <dsp:spPr>
        <a:xfrm>
          <a:off x="3243512" y="206055"/>
          <a:ext cx="1384849" cy="138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 err="1"/>
            <a:t>ReDes</a:t>
          </a:r>
          <a:endParaRPr lang="es-ES" sz="2200" b="1" kern="1200" dirty="0"/>
        </a:p>
      </dsp:txBody>
      <dsp:txXfrm>
        <a:off x="3243512" y="206055"/>
        <a:ext cx="1384849" cy="1384849"/>
      </dsp:txXfrm>
    </dsp:sp>
    <dsp:sp modelId="{E7DF1A75-17C6-444D-AF03-F886BB0CD650}">
      <dsp:nvSpPr>
        <dsp:cNvPr id="0" name=""/>
        <dsp:cNvSpPr/>
      </dsp:nvSpPr>
      <dsp:spPr>
        <a:xfrm>
          <a:off x="1325484" y="-166284"/>
          <a:ext cx="3202346" cy="3134625"/>
        </a:xfrm>
        <a:prstGeom prst="circularArrow">
          <a:avLst>
            <a:gd name="adj1" fmla="val 8254"/>
            <a:gd name="adj2" fmla="val 576623"/>
            <a:gd name="adj3" fmla="val 1775512"/>
            <a:gd name="adj4" fmla="val 315340"/>
            <a:gd name="adj5" fmla="val 9630"/>
          </a:avLst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1197F-7ADB-43A4-A750-38854D90760C}">
      <dsp:nvSpPr>
        <dsp:cNvPr id="0" name=""/>
        <dsp:cNvSpPr/>
      </dsp:nvSpPr>
      <dsp:spPr>
        <a:xfrm>
          <a:off x="1544812" y="2286635"/>
          <a:ext cx="2294030" cy="138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CT y UT 100% Capacitados</a:t>
          </a:r>
        </a:p>
      </dsp:txBody>
      <dsp:txXfrm>
        <a:off x="1544812" y="2286635"/>
        <a:ext cx="2294030" cy="1384849"/>
      </dsp:txXfrm>
    </dsp:sp>
    <dsp:sp modelId="{EDE9E19E-D3A1-4DEC-8FD7-E5FA7CF581E9}">
      <dsp:nvSpPr>
        <dsp:cNvPr id="0" name=""/>
        <dsp:cNvSpPr/>
      </dsp:nvSpPr>
      <dsp:spPr>
        <a:xfrm>
          <a:off x="1045183" y="1059"/>
          <a:ext cx="3271539" cy="3271539"/>
        </a:xfrm>
        <a:prstGeom prst="circularArrow">
          <a:avLst>
            <a:gd name="adj1" fmla="val 8254"/>
            <a:gd name="adj2" fmla="val 576623"/>
            <a:gd name="adj3" fmla="val 10300333"/>
            <a:gd name="adj4" fmla="val 8865684"/>
            <a:gd name="adj5" fmla="val 963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5CE23-C3A1-4F26-83FA-ED9068E9F413}">
      <dsp:nvSpPr>
        <dsp:cNvPr id="0" name=""/>
        <dsp:cNvSpPr/>
      </dsp:nvSpPr>
      <dsp:spPr>
        <a:xfrm>
          <a:off x="855267" y="221913"/>
          <a:ext cx="1384849" cy="138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100% Capacitado</a:t>
          </a:r>
        </a:p>
      </dsp:txBody>
      <dsp:txXfrm>
        <a:off x="855267" y="221913"/>
        <a:ext cx="1384849" cy="1384849"/>
      </dsp:txXfrm>
    </dsp:sp>
    <dsp:sp modelId="{79BFBE93-AC25-400D-9CA9-DD796F4362AD}">
      <dsp:nvSpPr>
        <dsp:cNvPr id="0" name=""/>
        <dsp:cNvSpPr/>
      </dsp:nvSpPr>
      <dsp:spPr>
        <a:xfrm>
          <a:off x="1199531" y="171801"/>
          <a:ext cx="3271539" cy="3271539"/>
        </a:xfrm>
        <a:prstGeom prst="circularArrow">
          <a:avLst>
            <a:gd name="adj1" fmla="val 8254"/>
            <a:gd name="adj2" fmla="val 576623"/>
            <a:gd name="adj3" fmla="val 16690982"/>
            <a:gd name="adj4" fmla="val 14628323"/>
            <a:gd name="adj5" fmla="val 9630"/>
          </a:avLst>
        </a:prstGeom>
        <a:solidFill>
          <a:srgbClr val="9F78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C9A55-B9D7-4DD6-8BBE-8FF5E2AC5409}">
      <dsp:nvSpPr>
        <dsp:cNvPr id="0" name=""/>
        <dsp:cNvSpPr/>
      </dsp:nvSpPr>
      <dsp:spPr>
        <a:xfrm>
          <a:off x="3679495" y="313101"/>
          <a:ext cx="4046233" cy="4046233"/>
        </a:xfrm>
        <a:prstGeom prst="pie">
          <a:avLst>
            <a:gd name="adj1" fmla="val 16200000"/>
            <a:gd name="adj2" fmla="val 1800000"/>
          </a:avLst>
        </a:prstGeom>
        <a:solidFill>
          <a:srgbClr val="FF66CC"/>
        </a:solidFill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Cumplimiento de trabajos de la RED</a:t>
          </a:r>
        </a:p>
      </dsp:txBody>
      <dsp:txXfrm>
        <a:off x="5811957" y="1170517"/>
        <a:ext cx="1445083" cy="1204236"/>
      </dsp:txXfrm>
    </dsp:sp>
    <dsp:sp modelId="{0A2A119A-3EB5-4BF2-9AF8-BC3F2B040177}">
      <dsp:nvSpPr>
        <dsp:cNvPr id="0" name=""/>
        <dsp:cNvSpPr/>
      </dsp:nvSpPr>
      <dsp:spPr>
        <a:xfrm>
          <a:off x="3596162" y="457609"/>
          <a:ext cx="4046233" cy="4046233"/>
        </a:xfrm>
        <a:prstGeom prst="pie">
          <a:avLst>
            <a:gd name="adj1" fmla="val 1800000"/>
            <a:gd name="adj2" fmla="val 9000000"/>
          </a:avLst>
        </a:prstGeom>
        <a:solidFill>
          <a:srgbClr val="33CCCC"/>
        </a:solidFill>
        <a:ln w="12700" cap="flat" cmpd="sng" algn="ctr">
          <a:solidFill>
            <a:srgbClr val="9954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Acciones de capacitación del RC, en los cursos introductorios de LTAIPRC  y LPDPPSO y un Taller </a:t>
          </a:r>
        </a:p>
      </dsp:txBody>
      <dsp:txXfrm>
        <a:off x="4559551" y="3082844"/>
        <a:ext cx="2167625" cy="1059727"/>
      </dsp:txXfrm>
    </dsp:sp>
    <dsp:sp modelId="{E88AFD86-3F68-44C6-809B-FD559F32055D}">
      <dsp:nvSpPr>
        <dsp:cNvPr id="0" name=""/>
        <dsp:cNvSpPr/>
      </dsp:nvSpPr>
      <dsp:spPr>
        <a:xfrm>
          <a:off x="3512829" y="313101"/>
          <a:ext cx="4046233" cy="404623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</a:schemeClr>
        </a:solidFill>
        <a:ln w="12700" cap="flat" cmpd="sng" algn="ctr">
          <a:solidFill>
            <a:srgbClr val="FF66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Asistencia a reuniones RETAIP </a:t>
          </a:r>
          <a:endParaRPr lang="es-ES" sz="1800" b="1" kern="1200" dirty="0"/>
        </a:p>
      </dsp:txBody>
      <dsp:txXfrm>
        <a:off x="3981518" y="1170517"/>
        <a:ext cx="1445083" cy="1204236"/>
      </dsp:txXfrm>
    </dsp:sp>
    <dsp:sp modelId="{62024EE0-2690-497B-8A45-4A701481A178}">
      <dsp:nvSpPr>
        <dsp:cNvPr id="0" name=""/>
        <dsp:cNvSpPr/>
      </dsp:nvSpPr>
      <dsp:spPr>
        <a:xfrm>
          <a:off x="3429348" y="62620"/>
          <a:ext cx="4547196" cy="454719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74283-B283-4235-869F-D29125D3D930}">
      <dsp:nvSpPr>
        <dsp:cNvPr id="0" name=""/>
        <dsp:cNvSpPr/>
      </dsp:nvSpPr>
      <dsp:spPr>
        <a:xfrm>
          <a:off x="3345681" y="206872"/>
          <a:ext cx="4547196" cy="454719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954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712EE-C7F3-438E-9EE1-DD5D952FBEC1}">
      <dsp:nvSpPr>
        <dsp:cNvPr id="0" name=""/>
        <dsp:cNvSpPr/>
      </dsp:nvSpPr>
      <dsp:spPr>
        <a:xfrm>
          <a:off x="3262014" y="62620"/>
          <a:ext cx="4547196" cy="454719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23B43-67D1-4B19-8C6D-0C50D1D90442}">
      <dsp:nvSpPr>
        <dsp:cNvPr id="0" name=""/>
        <dsp:cNvSpPr/>
      </dsp:nvSpPr>
      <dsp:spPr>
        <a:xfrm rot="5400000">
          <a:off x="393509" y="997393"/>
          <a:ext cx="1181118" cy="1965354"/>
        </a:xfrm>
        <a:prstGeom prst="corner">
          <a:avLst>
            <a:gd name="adj1" fmla="val 16120"/>
            <a:gd name="adj2" fmla="val 16110"/>
          </a:avLst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90B6B-5D11-4705-8B81-8784E50EB4C2}">
      <dsp:nvSpPr>
        <dsp:cNvPr id="0" name=""/>
        <dsp:cNvSpPr/>
      </dsp:nvSpPr>
      <dsp:spPr>
        <a:xfrm>
          <a:off x="196351" y="1584611"/>
          <a:ext cx="1774333" cy="155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3 puntos</a:t>
          </a:r>
        </a:p>
      </dsp:txBody>
      <dsp:txXfrm>
        <a:off x="196351" y="1584611"/>
        <a:ext cx="1774333" cy="1555307"/>
      </dsp:txXfrm>
    </dsp:sp>
    <dsp:sp modelId="{4FA82977-E24C-496F-9ED2-8B182ED7CD4A}">
      <dsp:nvSpPr>
        <dsp:cNvPr id="0" name=""/>
        <dsp:cNvSpPr/>
      </dsp:nvSpPr>
      <dsp:spPr>
        <a:xfrm>
          <a:off x="1635905" y="852702"/>
          <a:ext cx="334779" cy="334779"/>
        </a:xfrm>
        <a:prstGeom prst="triangle">
          <a:avLst>
            <a:gd name="adj" fmla="val 10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FF170-8363-44C2-B7A6-FCC0066162C9}">
      <dsp:nvSpPr>
        <dsp:cNvPr id="0" name=""/>
        <dsp:cNvSpPr/>
      </dsp:nvSpPr>
      <dsp:spPr>
        <a:xfrm rot="5400000">
          <a:off x="2565640" y="459898"/>
          <a:ext cx="1181118" cy="19653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E11B3-5B90-4CEE-9228-5BBA48DB65BC}">
      <dsp:nvSpPr>
        <dsp:cNvPr id="0" name=""/>
        <dsp:cNvSpPr/>
      </dsp:nvSpPr>
      <dsp:spPr>
        <a:xfrm>
          <a:off x="2368482" y="1047115"/>
          <a:ext cx="1774333" cy="155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2 puntos</a:t>
          </a:r>
        </a:p>
      </dsp:txBody>
      <dsp:txXfrm>
        <a:off x="2368482" y="1047115"/>
        <a:ext cx="1774333" cy="1555307"/>
      </dsp:txXfrm>
    </dsp:sp>
    <dsp:sp modelId="{D5EC946C-B37E-4D7E-BDB6-3214D3D2433E}">
      <dsp:nvSpPr>
        <dsp:cNvPr id="0" name=""/>
        <dsp:cNvSpPr/>
      </dsp:nvSpPr>
      <dsp:spPr>
        <a:xfrm>
          <a:off x="3808035" y="315206"/>
          <a:ext cx="334779" cy="334779"/>
        </a:xfrm>
        <a:prstGeom prst="triangle">
          <a:avLst>
            <a:gd name="adj" fmla="val 10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BDF99-7137-4076-A940-50D53AB4C7ED}">
      <dsp:nvSpPr>
        <dsp:cNvPr id="0" name=""/>
        <dsp:cNvSpPr/>
      </dsp:nvSpPr>
      <dsp:spPr>
        <a:xfrm rot="5400000">
          <a:off x="4737770" y="-77597"/>
          <a:ext cx="1181118" cy="1965354"/>
        </a:xfrm>
        <a:prstGeom prst="corner">
          <a:avLst>
            <a:gd name="adj1" fmla="val 16120"/>
            <a:gd name="adj2" fmla="val 16110"/>
          </a:avLst>
        </a:prstGeom>
        <a:solidFill>
          <a:srgbClr val="FF66CC"/>
        </a:solidFill>
        <a:ln w="12700" cap="flat" cmpd="sng" algn="ctr">
          <a:solidFill>
            <a:srgbClr val="FF66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306EB-13D9-4636-B0E4-7A2B0D80B742}">
      <dsp:nvSpPr>
        <dsp:cNvPr id="0" name=""/>
        <dsp:cNvSpPr/>
      </dsp:nvSpPr>
      <dsp:spPr>
        <a:xfrm>
          <a:off x="4540612" y="509619"/>
          <a:ext cx="1774333" cy="155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5 puntos</a:t>
          </a:r>
        </a:p>
      </dsp:txBody>
      <dsp:txXfrm>
        <a:off x="4540612" y="509619"/>
        <a:ext cx="1774333" cy="1555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EA0B2-C0BB-47E0-BEED-E86ADFBC642A}">
      <dsp:nvSpPr>
        <dsp:cNvPr id="0" name=""/>
        <dsp:cNvSpPr/>
      </dsp:nvSpPr>
      <dsp:spPr>
        <a:xfrm>
          <a:off x="-119914" y="281725"/>
          <a:ext cx="5611700" cy="9766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200" b="1" kern="1200" dirty="0">
              <a:latin typeface="Century Gothic" panose="020B0502020202020204" pitchFamily="34" charset="0"/>
            </a:rPr>
            <a:t>Informe 2020 y 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>
              <a:latin typeface="Century Gothic" panose="020B0502020202020204" pitchFamily="34" charset="0"/>
            </a:rPr>
            <a:t>Acciones</a:t>
          </a:r>
          <a:r>
            <a:rPr lang="es-ES" sz="2200" b="1" kern="1200" dirty="0">
              <a:latin typeface="Century Gothic" panose="020B0502020202020204" pitchFamily="34" charset="0"/>
            </a:rPr>
            <a:t> 2021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200" b="1" kern="1200" dirty="0">
              <a:latin typeface="Century Gothic" panose="020B0502020202020204" pitchFamily="34" charset="0"/>
            </a:rPr>
            <a:t>(19 de MARZO).</a:t>
          </a:r>
        </a:p>
      </dsp:txBody>
      <dsp:txXfrm>
        <a:off x="777957" y="281725"/>
        <a:ext cx="4713828" cy="976606"/>
      </dsp:txXfrm>
    </dsp:sp>
    <dsp:sp modelId="{55C4386B-1572-44DA-86C0-E0FBD7E3656F}">
      <dsp:nvSpPr>
        <dsp:cNvPr id="0" name=""/>
        <dsp:cNvSpPr/>
      </dsp:nvSpPr>
      <dsp:spPr>
        <a:xfrm>
          <a:off x="-151680" y="1406911"/>
          <a:ext cx="5675232" cy="2509230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Publicación en la página de la RETAIP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Logros alcanzados en 2020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Oferta de capacitación 2021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Otras acciones para el fomento a la cultura de la transparencia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Trabajos y acuerdos de la RED</a:t>
          </a:r>
          <a:endParaRPr lang="es-ES" sz="2200" kern="1200" dirty="0">
            <a:latin typeface="Century Gothic" panose="020B0502020202020204" pitchFamily="34" charset="0"/>
          </a:endParaRPr>
        </a:p>
      </dsp:txBody>
      <dsp:txXfrm>
        <a:off x="756356" y="1406911"/>
        <a:ext cx="4767195" cy="2509230"/>
      </dsp:txXfrm>
    </dsp:sp>
    <dsp:sp modelId="{6C2EBE9C-6317-497A-A758-9B9D61D6FD81}">
      <dsp:nvSpPr>
        <dsp:cNvPr id="0" name=""/>
        <dsp:cNvSpPr/>
      </dsp:nvSpPr>
      <dsp:spPr>
        <a:xfrm>
          <a:off x="0" y="507"/>
          <a:ext cx="1203603" cy="11688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Century Gothic" panose="020B0502020202020204" pitchFamily="34" charset="0"/>
            </a:rPr>
            <a:t>1ra.</a:t>
          </a:r>
        </a:p>
      </dsp:txBody>
      <dsp:txXfrm>
        <a:off x="176264" y="171687"/>
        <a:ext cx="851075" cy="826532"/>
      </dsp:txXfrm>
    </dsp:sp>
    <dsp:sp modelId="{7B65E123-8ACA-4857-86E0-29DCD7E0D12F}">
      <dsp:nvSpPr>
        <dsp:cNvPr id="0" name=""/>
        <dsp:cNvSpPr/>
      </dsp:nvSpPr>
      <dsp:spPr>
        <a:xfrm>
          <a:off x="6170176" y="216103"/>
          <a:ext cx="5131921" cy="1066423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entury Gothic" panose="020B0502020202020204" pitchFamily="34" charset="0"/>
            </a:rPr>
            <a:t>Seguimiento y avances de resultados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entury Gothic" panose="020B0502020202020204" pitchFamily="34" charset="0"/>
            </a:rPr>
            <a:t> (DICIEMBRE)</a:t>
          </a:r>
        </a:p>
      </dsp:txBody>
      <dsp:txXfrm>
        <a:off x="6991284" y="216103"/>
        <a:ext cx="4310813" cy="1066423"/>
      </dsp:txXfrm>
    </dsp:sp>
    <dsp:sp modelId="{9A86B3AE-9AEE-469A-9BAE-8B6B24C1D9FF}">
      <dsp:nvSpPr>
        <dsp:cNvPr id="0" name=""/>
        <dsp:cNvSpPr/>
      </dsp:nvSpPr>
      <dsp:spPr>
        <a:xfrm>
          <a:off x="6196064" y="1442990"/>
          <a:ext cx="5080146" cy="244426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Se presentarán: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Avances de la capacitación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Avances de los trabajos y acuerdos de la RED</a:t>
          </a:r>
        </a:p>
      </dsp:txBody>
      <dsp:txXfrm>
        <a:off x="7008887" y="1442990"/>
        <a:ext cx="4267323" cy="2444269"/>
      </dsp:txXfrm>
    </dsp:sp>
    <dsp:sp modelId="{13083EF9-3DC1-4822-956F-030354B335D2}">
      <dsp:nvSpPr>
        <dsp:cNvPr id="0" name=""/>
        <dsp:cNvSpPr/>
      </dsp:nvSpPr>
      <dsp:spPr>
        <a:xfrm>
          <a:off x="6010489" y="139923"/>
          <a:ext cx="1204910" cy="114814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Century Gothic" panose="020B0502020202020204" pitchFamily="34" charset="0"/>
            </a:rPr>
            <a:t>2da.</a:t>
          </a:r>
        </a:p>
      </dsp:txBody>
      <dsp:txXfrm>
        <a:off x="6186944" y="308065"/>
        <a:ext cx="852000" cy="8118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03FFF-ECB0-4E64-AB0D-FD1CC3DFE2E0}">
      <dsp:nvSpPr>
        <dsp:cNvPr id="0" name=""/>
        <dsp:cNvSpPr/>
      </dsp:nvSpPr>
      <dsp:spPr>
        <a:xfrm>
          <a:off x="677862" y="568848"/>
          <a:ext cx="1269503" cy="8467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58.3</a:t>
          </a:r>
        </a:p>
      </dsp:txBody>
      <dsp:txXfrm>
        <a:off x="880983" y="568848"/>
        <a:ext cx="1066383" cy="846759"/>
      </dsp:txXfrm>
    </dsp:sp>
    <dsp:sp modelId="{E3F8BC6F-5013-4EA6-BDE4-BDEA9D5AD820}">
      <dsp:nvSpPr>
        <dsp:cNvPr id="0" name=""/>
        <dsp:cNvSpPr/>
      </dsp:nvSpPr>
      <dsp:spPr>
        <a:xfrm>
          <a:off x="793" y="230313"/>
          <a:ext cx="846335" cy="846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2019</a:t>
          </a:r>
        </a:p>
      </dsp:txBody>
      <dsp:txXfrm>
        <a:off x="124736" y="354256"/>
        <a:ext cx="598449" cy="598449"/>
      </dsp:txXfrm>
    </dsp:sp>
    <dsp:sp modelId="{942797D2-AB82-4553-85B4-1669C9E41D46}">
      <dsp:nvSpPr>
        <dsp:cNvPr id="0" name=""/>
        <dsp:cNvSpPr/>
      </dsp:nvSpPr>
      <dsp:spPr>
        <a:xfrm>
          <a:off x="2793702" y="568848"/>
          <a:ext cx="1269503" cy="84675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58.9</a:t>
          </a:r>
        </a:p>
      </dsp:txBody>
      <dsp:txXfrm>
        <a:off x="2996822" y="568848"/>
        <a:ext cx="1066383" cy="846759"/>
      </dsp:txXfrm>
    </dsp:sp>
    <dsp:sp modelId="{CEC5EE55-02FB-4DF7-BAB8-1B9A199049B4}">
      <dsp:nvSpPr>
        <dsp:cNvPr id="0" name=""/>
        <dsp:cNvSpPr/>
      </dsp:nvSpPr>
      <dsp:spPr>
        <a:xfrm>
          <a:off x="2116633" y="230313"/>
          <a:ext cx="846335" cy="84633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2020</a:t>
          </a:r>
        </a:p>
      </dsp:txBody>
      <dsp:txXfrm>
        <a:off x="2240576" y="354256"/>
        <a:ext cx="598449" cy="598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C5632-278F-4220-9420-E9D6C4E8BDB4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9770-A6B1-40AF-9122-81258C3459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72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9770-A6B1-40AF-9122-81258C34599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9770-A6B1-40AF-9122-81258C34599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9770-A6B1-40AF-9122-81258C345990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73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9770-A6B1-40AF-9122-81258C345990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66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5F3E4-4FB4-A240-A9F3-BF7A5257D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E3E174-8975-0A46-8A97-E665CC346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44EC26-02C3-334D-9AFC-ECA247D4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39E33-1FF5-AC43-AB19-59984410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1309A9-505D-5C4B-B7DF-771E73B7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27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E4F6B-9C54-D44F-A7D4-BD322403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317FCC-0CFB-5F4E-B480-E2836D4E1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0CA175-E0F9-464D-8B98-447932AD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3F1527-9356-7842-B14F-06ECC5B0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B16AD-3632-3D41-86FC-1FAFAE6B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45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BC624D-CE08-864E-ABC0-30B33B7A4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00F8C9-E6C4-2F45-8171-24901B2F5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5F0622-39C6-664D-A960-996753DD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72ED16-57BB-2A46-A848-F9C1D409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97966-692F-F34C-B51D-C6622132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88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2EDE3-06B3-E240-8DAC-202659B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7283D-4976-3048-826B-81216094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BC3F7D-6BC1-DE4A-9549-A14934B6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EA432-3528-C24F-A2F9-9F8AA427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D4118-E1E5-BF4A-981A-B60BF03E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43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9B1B9-B017-524F-9960-0F07C9A4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7796E6-23A1-0B42-887B-C4D4061A1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583EB-9F15-4D4A-AC56-285B2D4D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1F116-FD1D-D44B-89CA-6B561BF6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1DB63-CD75-EF43-B992-19166066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08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81331-7AD8-9240-BF7D-2BF02354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57B67C-A494-6F4F-BAF7-81459964D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0B5704-E5F1-584E-AF95-914D0BAA5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E08964-A0AD-4743-8B93-8C4BEA2B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02AC52-DAC6-7A44-98A2-62588746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0F5F39-CDF0-904F-A60D-9BFBB8F8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45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A8A94-35C5-184D-A72B-EABD035D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98F61-EA18-7F48-A334-F66262E96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FF3B6F-686F-F642-B1E2-82C997FC8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FA8AD0-D72D-914D-B7C0-517D47BEF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651D88-EE2A-DB49-B8E7-5C7E1159E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D1AA91-56D5-7F46-844C-BC2AD955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9F21CB-4F4F-A245-B288-8572244C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9F443F-C5CD-8A42-A37B-46A1B23B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0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04CA8-9844-E04D-90C3-EB8B1839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B2870D-1A96-0C4C-B6E4-05F1FA36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244F62-6610-F34D-B85C-8818BC7E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CC44CE-2A05-9F4B-8318-65E7BE24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17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070361-9286-D64A-9591-7921AFAF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AC487F-F7C7-EB4E-8B30-E9565B63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474B06-6A1F-734F-9ACD-51921E03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4C64B-DD84-4E4E-91FD-97F2F9FA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45532-8977-1C40-80F1-9BF5F3DC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1A8339-4A09-C442-A821-D65DF5960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309D89-47FD-254D-8E9E-811FAFE7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6E760-0556-0941-B238-9F5738CF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AA7575-8582-414D-83DF-64161D1F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4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F08AD-591B-EB4C-875D-0555D6D1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4E1F64-F1F1-FE4C-83AF-A20715911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4E9187-BC0B-2B4A-83F7-B275D6898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57A18-BB39-EF4B-BDFB-4B12CD2D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2C0F66-5E75-7842-9651-778FA09F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38575-B9A3-0C44-A508-597ACABF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2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1394A3-B320-DE4C-8233-177E3F62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A489A-359F-5543-8CF9-264E081D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E63A4-185A-804F-B6EF-57D46CBBA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24D1-E876-8840-B486-6D972D656CE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D18EDE-A30A-DD44-B800-D2000501C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AC09C-64F5-E446-B2C1-22B119956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PLANTILLA_CAPACITACION_INTERIOR_2.jpg">
            <a:extLst>
              <a:ext uri="{FF2B5EF4-FFF2-40B4-BE49-F238E27FC236}">
                <a16:creationId xmlns:a16="http://schemas.microsoft.com/office/drawing/2014/main" id="{619D9D7B-EBE2-3D4D-B4EC-E002248850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5" y="12704"/>
            <a:ext cx="12272249" cy="68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etaip.infocdmx.org.mx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miguel.francisco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alejandra.pacheco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alan.gonzalez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alan.gonzalez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alan.gonzalez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retaip.infocdmx.org.mx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taip.infocdmx.org.mx/" TargetMode="External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etaip.infocdmx.org.mx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dmx.org.mx/index.php/nuestras-actividades-y-servicios/centro-de-documentacion.html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laura.castelazo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268" y="2237472"/>
            <a:ext cx="8201464" cy="30514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2800" b="1" dirty="0">
                <a:latin typeface="Century Gothic" panose="020B0502020202020204" pitchFamily="34" charset="0"/>
              </a:rPr>
              <a:t>Primera reunión de trabajo de la </a:t>
            </a:r>
            <a:r>
              <a:rPr lang="es-ES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Red de Transparencia y Acceso a la Información Pública de la Ciudad de México (RETAIP),</a:t>
            </a:r>
            <a:r>
              <a:rPr lang="es-MX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MX" sz="2800" b="1" dirty="0">
                <a:latin typeface="Century Gothic" panose="020B0502020202020204" pitchFamily="34" charset="0"/>
              </a:rPr>
              <a:t>en su modalidad de Responsables de Capacitación, del año 2021.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78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52C7F24-C99C-4DCF-8254-D3901F6733DA}"/>
              </a:ext>
            </a:extLst>
          </p:cNvPr>
          <p:cNvSpPr txBox="1">
            <a:spLocks/>
          </p:cNvSpPr>
          <p:nvPr/>
        </p:nvSpPr>
        <p:spPr>
          <a:xfrm>
            <a:off x="485775" y="974170"/>
            <a:ext cx="11220450" cy="58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Capacitación en línea</a:t>
            </a:r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AE716D4-E90D-4224-B720-566045154CF2}"/>
              </a:ext>
            </a:extLst>
          </p:cNvPr>
          <p:cNvCxnSpPr>
            <a:cxnSpLocks/>
          </p:cNvCxnSpPr>
          <p:nvPr/>
        </p:nvCxnSpPr>
        <p:spPr>
          <a:xfrm>
            <a:off x="988970" y="1528939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CD1C726C-34B4-4AEF-AB8C-C222D4E84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4" t="8930" r="15214"/>
          <a:stretch/>
        </p:blipFill>
        <p:spPr>
          <a:xfrm>
            <a:off x="2335238" y="1778551"/>
            <a:ext cx="7260342" cy="4284621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566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192388A-DF53-4A2C-B492-2B5BEB7420B6}"/>
              </a:ext>
            </a:extLst>
          </p:cNvPr>
          <p:cNvCxnSpPr>
            <a:cxnSpLocks/>
          </p:cNvCxnSpPr>
          <p:nvPr/>
        </p:nvCxnSpPr>
        <p:spPr>
          <a:xfrm>
            <a:off x="988970" y="1650922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BE79200-5126-4105-8A75-CAB0BD36CADE}"/>
              </a:ext>
            </a:extLst>
          </p:cNvPr>
          <p:cNvSpPr txBox="1">
            <a:spLocks/>
          </p:cNvSpPr>
          <p:nvPr/>
        </p:nvSpPr>
        <p:spPr>
          <a:xfrm>
            <a:off x="449631" y="1099769"/>
            <a:ext cx="11220450" cy="58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Capacitación en línea. Tutoriales</a:t>
            </a:r>
            <a:endParaRPr lang="es-ES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FED1D84-66D4-47C9-9D63-8586FE068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23432"/>
              </p:ext>
            </p:extLst>
          </p:nvPr>
        </p:nvGraphicFramePr>
        <p:xfrm>
          <a:off x="124194" y="2428028"/>
          <a:ext cx="11545887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337715" imgH="1938355" progId="Word.Document.12">
                  <p:embed/>
                </p:oleObj>
              </mc:Choice>
              <mc:Fallback>
                <p:oleObj name="Document" r:id="rId2" imgW="6337715" imgH="19383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194" y="2428028"/>
                        <a:ext cx="11545887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519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DC6D7-F7C2-42FA-BBB0-D783B20DA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89" y="2000294"/>
            <a:ext cx="7011814" cy="1466850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2400" dirty="0">
                <a:latin typeface="Century Gothic" panose="020B0502020202020204" pitchFamily="34" charset="0"/>
              </a:rPr>
              <a:t>El confinamiento decretado por la contingencia sanitaria, implicó transitar de la capacitación en modalidad presencial a la modalidad “Aula virtual en tiempo real”.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192388A-DF53-4A2C-B492-2B5BEB7420B6}"/>
              </a:ext>
            </a:extLst>
          </p:cNvPr>
          <p:cNvCxnSpPr>
            <a:cxnSpLocks/>
          </p:cNvCxnSpPr>
          <p:nvPr/>
        </p:nvCxnSpPr>
        <p:spPr>
          <a:xfrm>
            <a:off x="988970" y="1650922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BE79200-5126-4105-8A75-CAB0BD36CADE}"/>
              </a:ext>
            </a:extLst>
          </p:cNvPr>
          <p:cNvSpPr txBox="1">
            <a:spLocks/>
          </p:cNvSpPr>
          <p:nvPr/>
        </p:nvSpPr>
        <p:spPr>
          <a:xfrm>
            <a:off x="596489" y="1159840"/>
            <a:ext cx="11220450" cy="58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Capacitación “aula virtual en tiempo real”</a:t>
            </a:r>
            <a:endParaRPr lang="es-ES" dirty="0"/>
          </a:p>
        </p:txBody>
      </p:sp>
      <p:pic>
        <p:nvPicPr>
          <p:cNvPr id="1026" name="Picture 2" descr="Aula Virtual CVSP-Países: México">
            <a:extLst>
              <a:ext uri="{FF2B5EF4-FFF2-40B4-BE49-F238E27FC236}">
                <a16:creationId xmlns:a16="http://schemas.microsoft.com/office/drawing/2014/main" id="{DED2FA6B-606B-4291-BC75-639142E2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18" y="2153457"/>
            <a:ext cx="359895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7E0F6AF-A472-4C07-9736-CA6BCF695B6F}"/>
              </a:ext>
            </a:extLst>
          </p:cNvPr>
          <p:cNvSpPr txBox="1">
            <a:spLocks/>
          </p:cNvSpPr>
          <p:nvPr/>
        </p:nvSpPr>
        <p:spPr>
          <a:xfrm>
            <a:off x="4919763" y="4079967"/>
            <a:ext cx="7011814" cy="2039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MX" sz="2400" dirty="0">
                <a:latin typeface="Century Gothic" panose="020B0502020202020204" pitchFamily="34" charset="0"/>
              </a:rPr>
              <a:t>Se realizaron 45 acciones, en las que se capacitó a 4,973 participantes, pertenecientes al 72% (106) del total de sujetos obligados. 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pic>
        <p:nvPicPr>
          <p:cNvPr id="2" name="Picture 4" descr="Mejores herramientas para Cursos o Clases online con sesiones en vivo y Aula  virtual. – Cursos Online">
            <a:extLst>
              <a:ext uri="{FF2B5EF4-FFF2-40B4-BE49-F238E27FC236}">
                <a16:creationId xmlns:a16="http://schemas.microsoft.com/office/drawing/2014/main" id="{B6FBA03F-5485-4196-AAE3-AFF3E538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7" y="3876573"/>
            <a:ext cx="3889008" cy="22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2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192388A-DF53-4A2C-B492-2B5BEB7420B6}"/>
              </a:ext>
            </a:extLst>
          </p:cNvPr>
          <p:cNvCxnSpPr>
            <a:cxnSpLocks/>
          </p:cNvCxnSpPr>
          <p:nvPr/>
        </p:nvCxnSpPr>
        <p:spPr>
          <a:xfrm>
            <a:off x="988970" y="1650922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BE79200-5126-4105-8A75-CAB0BD36CADE}"/>
              </a:ext>
            </a:extLst>
          </p:cNvPr>
          <p:cNvSpPr txBox="1">
            <a:spLocks/>
          </p:cNvSpPr>
          <p:nvPr/>
        </p:nvSpPr>
        <p:spPr>
          <a:xfrm>
            <a:off x="702418" y="1077335"/>
            <a:ext cx="11220450" cy="58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Capacitación “aula virtual en tiempo real”</a:t>
            </a:r>
            <a:endParaRPr lang="es-ES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0A1858C-3FAA-4C4A-9A29-26701ABFA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961602"/>
              </p:ext>
            </p:extLst>
          </p:nvPr>
        </p:nvGraphicFramePr>
        <p:xfrm>
          <a:off x="523983" y="1336431"/>
          <a:ext cx="10589494" cy="499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77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74AFB-FFAE-4896-ACC5-0BDB1E879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3429000"/>
            <a:ext cx="8291512" cy="225839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s-MX" sz="2400" dirty="0">
                <a:latin typeface="Century Gothic" panose="020B0502020202020204" pitchFamily="34" charset="0"/>
              </a:rPr>
              <a:t>En 2020 </a:t>
            </a:r>
            <a:r>
              <a:rPr lang="es-MX" sz="2400" b="1" dirty="0">
                <a:latin typeface="Century Gothic" panose="020B0502020202020204" pitchFamily="34" charset="0"/>
              </a:rPr>
              <a:t>se llevó a cabo la 10ª edición a distancia del Diplomado. </a:t>
            </a:r>
            <a:r>
              <a:rPr lang="es-ES_tradnl" sz="2400" dirty="0">
                <a:latin typeface="Century Gothic" panose="020B0502020202020204" pitchFamily="34" charset="0"/>
              </a:rPr>
              <a:t>Se inscribieron </a:t>
            </a:r>
            <a:r>
              <a:rPr lang="es-ES_tradnl" sz="2400" b="1" dirty="0">
                <a:latin typeface="Century Gothic" panose="020B0502020202020204" pitchFamily="34" charset="0"/>
              </a:rPr>
              <a:t>70 </a:t>
            </a:r>
            <a:r>
              <a:rPr lang="es-ES_tradnl" sz="2400" dirty="0">
                <a:latin typeface="Century Gothic" panose="020B0502020202020204" pitchFamily="34" charset="0"/>
              </a:rPr>
              <a:t>personas servidoras públicas que pertenecen a </a:t>
            </a:r>
            <a:r>
              <a:rPr lang="es-ES_tradnl" sz="2400" b="1" dirty="0">
                <a:latin typeface="Century Gothic" panose="020B0502020202020204" pitchFamily="34" charset="0"/>
              </a:rPr>
              <a:t>42 Sujetos Obligados, </a:t>
            </a:r>
            <a:r>
              <a:rPr lang="es-ES_tradnl" sz="2400" dirty="0">
                <a:latin typeface="Century Gothic" panose="020B0502020202020204" pitchFamily="34" charset="0"/>
              </a:rPr>
              <a:t>de los cuales acreditaron </a:t>
            </a:r>
            <a:r>
              <a:rPr lang="es-ES_tradnl" sz="2400" b="1" dirty="0">
                <a:latin typeface="Century Gothic" panose="020B0502020202020204" pitchFamily="34" charset="0"/>
              </a:rPr>
              <a:t>44 </a:t>
            </a:r>
            <a:r>
              <a:rPr lang="es-ES_tradnl" sz="2400" dirty="0">
                <a:latin typeface="Century Gothic" panose="020B0502020202020204" pitchFamily="34" charset="0"/>
              </a:rPr>
              <a:t>participantes.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MX" sz="2400" dirty="0"/>
          </a:p>
        </p:txBody>
      </p:sp>
      <p:pic>
        <p:nvPicPr>
          <p:cNvPr id="3076" name="Imagen 5">
            <a:extLst>
              <a:ext uri="{FF2B5EF4-FFF2-40B4-BE49-F238E27FC236}">
                <a16:creationId xmlns:a16="http://schemas.microsoft.com/office/drawing/2014/main" id="{AED50D72-9553-4089-A079-0DD16A941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05" y="2799243"/>
            <a:ext cx="2395281" cy="276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B425987-B91D-4953-AA65-1D52A8CFF8C8}"/>
              </a:ext>
            </a:extLst>
          </p:cNvPr>
          <p:cNvSpPr txBox="1">
            <a:spLocks/>
          </p:cNvSpPr>
          <p:nvPr/>
        </p:nvSpPr>
        <p:spPr>
          <a:xfrm>
            <a:off x="361950" y="960604"/>
            <a:ext cx="11220450" cy="58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Profesionalización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CAEC6E-B7FF-4B79-958F-C6302D2742C0}"/>
              </a:ext>
            </a:extLst>
          </p:cNvPr>
          <p:cNvCxnSpPr>
            <a:cxnSpLocks/>
          </p:cNvCxnSpPr>
          <p:nvPr/>
        </p:nvCxnSpPr>
        <p:spPr>
          <a:xfrm>
            <a:off x="901288" y="1422639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1F62815-BD0B-47EB-A034-2A47981BF23D}"/>
              </a:ext>
            </a:extLst>
          </p:cNvPr>
          <p:cNvSpPr txBox="1">
            <a:spLocks/>
          </p:cNvSpPr>
          <p:nvPr/>
        </p:nvSpPr>
        <p:spPr>
          <a:xfrm>
            <a:off x="490024" y="1761251"/>
            <a:ext cx="10800688" cy="10116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Se llevó a cabo la clausura de las ediciones 9ª y 18ª del diplomado en 2019. Aprobaron 18 participantes en la modalidad a distancia y 26 alumnos en modalidad presencial.</a:t>
            </a:r>
            <a:endParaRPr lang="es-ES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012563C-49C1-4ACD-9B58-C987903A9D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333" r="-278" b="67878"/>
          <a:stretch/>
        </p:blipFill>
        <p:spPr>
          <a:xfrm>
            <a:off x="3303562" y="5338718"/>
            <a:ext cx="3837179" cy="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3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812" y="1141989"/>
            <a:ext cx="11881199" cy="52550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Cursos impartidos por instructores externos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551943" y="536815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57 Cursos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091980" y="5140201"/>
            <a:ext cx="213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2,073 Participantes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01288" y="1545415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23835EF-CE03-4FD7-B382-7E79E47FE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811930"/>
              </p:ext>
            </p:extLst>
          </p:nvPr>
        </p:nvGraphicFramePr>
        <p:xfrm>
          <a:off x="422987" y="1632793"/>
          <a:ext cx="10240324" cy="4333730"/>
        </p:xfrm>
        <a:graphic>
          <a:graphicData uri="http://schemas.openxmlformats.org/drawingml/2006/table">
            <a:tbl>
              <a:tblPr/>
              <a:tblGrid>
                <a:gridCol w="482534">
                  <a:extLst>
                    <a:ext uri="{9D8B030D-6E8A-4147-A177-3AD203B41FA5}">
                      <a16:colId xmlns:a16="http://schemas.microsoft.com/office/drawing/2014/main" val="1240979147"/>
                    </a:ext>
                  </a:extLst>
                </a:gridCol>
                <a:gridCol w="3511734">
                  <a:extLst>
                    <a:ext uri="{9D8B030D-6E8A-4147-A177-3AD203B41FA5}">
                      <a16:colId xmlns:a16="http://schemas.microsoft.com/office/drawing/2014/main" val="105993455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83142338"/>
                    </a:ext>
                  </a:extLst>
                </a:gridCol>
                <a:gridCol w="2405576">
                  <a:extLst>
                    <a:ext uri="{9D8B030D-6E8A-4147-A177-3AD203B41FA5}">
                      <a16:colId xmlns:a16="http://schemas.microsoft.com/office/drawing/2014/main" val="1507891008"/>
                    </a:ext>
                  </a:extLst>
                </a:gridCol>
                <a:gridCol w="1856935">
                  <a:extLst>
                    <a:ext uri="{9D8B030D-6E8A-4147-A177-3AD203B41FA5}">
                      <a16:colId xmlns:a16="http://schemas.microsoft.com/office/drawing/2014/main" val="3676095590"/>
                    </a:ext>
                  </a:extLst>
                </a:gridCol>
                <a:gridCol w="1252025">
                  <a:extLst>
                    <a:ext uri="{9D8B030D-6E8A-4147-A177-3AD203B41FA5}">
                      <a16:colId xmlns:a16="http://schemas.microsoft.com/office/drawing/2014/main" val="1087885622"/>
                    </a:ext>
                  </a:extLst>
                </a:gridCol>
              </a:tblGrid>
              <a:tr h="73663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Instructor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Introducción a la Protección de Datos Personales.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Introducción a la Ley de Transparencia.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Participantes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738594"/>
                  </a:ext>
                </a:extLst>
              </a:tr>
              <a:tr h="38784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Niche Hernández Zavaleta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286031"/>
                  </a:ext>
                </a:extLst>
              </a:tr>
              <a:tr h="3070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Susana Ramírez Morales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35872"/>
                  </a:ext>
                </a:extLst>
              </a:tr>
              <a:tr h="37940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Jorge Alberto Villaseñor Ramírez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47871"/>
                  </a:ext>
                </a:extLst>
              </a:tr>
              <a:tr h="3070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Adriana Pérez Zárate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193806"/>
                  </a:ext>
                </a:extLst>
              </a:tr>
              <a:tr h="3070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Silverio Chávez López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539110"/>
                  </a:ext>
                </a:extLst>
              </a:tr>
              <a:tr h="32126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Vania Lozano Medina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76866"/>
                  </a:ext>
                </a:extLst>
              </a:tr>
              <a:tr h="3070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 Mancilla Herrera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669026"/>
                  </a:ext>
                </a:extLst>
              </a:tr>
              <a:tr h="3070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Ismael Mac Donald Argonza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8549"/>
                  </a:ext>
                </a:extLst>
              </a:tr>
              <a:tr h="3070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Eduardo Pérez Romero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00041"/>
                  </a:ext>
                </a:extLst>
              </a:tr>
              <a:tr h="30709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Francisco Mejía Carpinteyro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594648"/>
                  </a:ext>
                </a:extLst>
              </a:tr>
              <a:tr h="3070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  <a:endParaRPr lang="es-MX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3" marR="8773" marT="8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3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06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041" y="1065806"/>
            <a:ext cx="8845617" cy="5881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Otras acciones de capacitación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192977" y="1694289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3BBBB95-96BE-408A-BA8A-95DE7FB48EC3}"/>
              </a:ext>
            </a:extLst>
          </p:cNvPr>
          <p:cNvSpPr txBox="1">
            <a:spLocks/>
          </p:cNvSpPr>
          <p:nvPr/>
        </p:nvSpPr>
        <p:spPr bwMode="auto">
          <a:xfrm>
            <a:off x="465455" y="2406217"/>
            <a:ext cx="4356296" cy="33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alt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En 2020, el INFO CDMX en colaboración con el Sistema Nacional de Transparencia (SNT), coadyuvó en la implementación de las siguientes actividades a distancia:</a:t>
            </a:r>
            <a:endParaRPr lang="es-MX" altLang="es-E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BB8914-AD4A-4CDA-84D6-D22766B6A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8" t="9594" r="32399"/>
          <a:stretch/>
        </p:blipFill>
        <p:spPr>
          <a:xfrm>
            <a:off x="5193697" y="1945676"/>
            <a:ext cx="5319283" cy="4117494"/>
          </a:xfrm>
          <a:prstGeom prst="rect">
            <a:avLst/>
          </a:prstGeom>
          <a:ln w="38100">
            <a:solidFill>
              <a:srgbClr val="FF66CC"/>
            </a:solidFill>
          </a:ln>
        </p:spPr>
      </p:pic>
    </p:spTree>
    <p:extLst>
      <p:ext uri="{BB962C8B-B14F-4D97-AF65-F5344CB8AC3E}">
        <p14:creationId xmlns:p14="http://schemas.microsoft.com/office/powerpoint/2010/main" val="349676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851083-3EEB-584F-9695-B45DBA418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43" y="1827309"/>
            <a:ext cx="3047486" cy="2207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852A0B6C-C1F3-4A9A-A5D4-BCDBD85AD66C}"/>
              </a:ext>
            </a:extLst>
          </p:cNvPr>
          <p:cNvSpPr txBox="1">
            <a:spLocks/>
          </p:cNvSpPr>
          <p:nvPr/>
        </p:nvSpPr>
        <p:spPr>
          <a:xfrm>
            <a:off x="1038132" y="966773"/>
            <a:ext cx="10659119" cy="6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sz="3600" dirty="0">
                <a:latin typeface="Franklin Gothic Book" panose="020B0503020102020204" pitchFamily="34" charset="0"/>
                <a:cs typeface="Arial" panose="020B0604020202020204" pitchFamily="34" charset="0"/>
              </a:rPr>
              <a:t>Campus Virtual de Aprendizaje </a:t>
            </a:r>
            <a:r>
              <a:rPr lang="es-ES" sz="36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CAVAINFO</a:t>
            </a:r>
            <a:endParaRPr lang="es-MX" sz="3600" b="1" dirty="0">
              <a:latin typeface="Franklin Gothic Book" panose="020B050302010202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D5499A2-6862-40A9-8579-3A55F6022921}"/>
              </a:ext>
            </a:extLst>
          </p:cNvPr>
          <p:cNvCxnSpPr>
            <a:cxnSpLocks/>
          </p:cNvCxnSpPr>
          <p:nvPr/>
        </p:nvCxnSpPr>
        <p:spPr>
          <a:xfrm>
            <a:off x="1036137" y="1584813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B1198A64-CAF1-4854-80A5-EC46428A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03" y="2058087"/>
            <a:ext cx="8080689" cy="208887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El 1º de julio se presentó el Campus Virtual de Aprendizaje CAVAINFO. Actualmente, es la plataforma que concentra el registro de los participantes a los cursos impartidos, en la modalidad  “Aula virtual en tiempo real”.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1B3449A-D7F9-4375-A2B5-7A56F3F2FD8B}"/>
              </a:ext>
            </a:extLst>
          </p:cNvPr>
          <p:cNvSpPr txBox="1">
            <a:spLocks/>
          </p:cNvSpPr>
          <p:nvPr/>
        </p:nvSpPr>
        <p:spPr>
          <a:xfrm>
            <a:off x="500603" y="4259414"/>
            <a:ext cx="11196648" cy="1367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CAVA INFO tiene como propósito que todos los sistemas vinculados con la capacitación y con nuestra oferta educativa, incluidos micro sitios, se encuentren al alcance de los usuarios a través de </a:t>
            </a:r>
            <a:r>
              <a:rPr lang="es-ES" sz="2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un solo vínculo</a:t>
            </a:r>
            <a:r>
              <a:rPr lang="es-E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endParaRPr lang="es-ES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5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0" y="1303020"/>
            <a:ext cx="7886700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Reconocimientos 2020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9656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8B9067F6-EB7C-4F8C-88CA-121C94D46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03" y="2067956"/>
            <a:ext cx="5092505" cy="41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1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B7E4655-3B16-442A-8A03-255BE6E77183}"/>
              </a:ext>
            </a:extLst>
          </p:cNvPr>
          <p:cNvSpPr txBox="1">
            <a:spLocks/>
          </p:cNvSpPr>
          <p:nvPr/>
        </p:nvSpPr>
        <p:spPr>
          <a:xfrm>
            <a:off x="988970" y="1734524"/>
            <a:ext cx="10679698" cy="4162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es-MX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F18760-F9CA-8444-94E6-89F5A4068E2B}"/>
              </a:ext>
            </a:extLst>
          </p:cNvPr>
          <p:cNvSpPr txBox="1"/>
          <p:nvPr/>
        </p:nvSpPr>
        <p:spPr>
          <a:xfrm>
            <a:off x="3933581" y="947910"/>
            <a:ext cx="4324838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 “100% Capacitado”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7427947-1B05-B04C-971F-FBE08EF2F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54597"/>
              </p:ext>
            </p:extLst>
          </p:nvPr>
        </p:nvGraphicFramePr>
        <p:xfrm>
          <a:off x="693549" y="1696520"/>
          <a:ext cx="9800951" cy="46748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15352">
                  <a:extLst>
                    <a:ext uri="{9D8B030D-6E8A-4147-A177-3AD203B41FA5}">
                      <a16:colId xmlns:a16="http://schemas.microsoft.com/office/drawing/2014/main" val="3470949334"/>
                    </a:ext>
                  </a:extLst>
                </a:gridCol>
                <a:gridCol w="1998839">
                  <a:extLst>
                    <a:ext uri="{9D8B030D-6E8A-4147-A177-3AD203B41FA5}">
                      <a16:colId xmlns:a16="http://schemas.microsoft.com/office/drawing/2014/main" val="567926168"/>
                    </a:ext>
                  </a:extLst>
                </a:gridCol>
                <a:gridCol w="3086760">
                  <a:extLst>
                    <a:ext uri="{9D8B030D-6E8A-4147-A177-3AD203B41FA5}">
                      <a16:colId xmlns:a16="http://schemas.microsoft.com/office/drawing/2014/main" val="1392398156"/>
                    </a:ext>
                  </a:extLst>
                </a:gridCol>
              </a:tblGrid>
              <a:tr h="101721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Sector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Solicitudes Presentadas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Sujetos  obligados que obtuvieron el reconocimiento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2349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Administración Pública Central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24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161473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Desconcentrados y Paraestatales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303295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Alcaldías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173735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Poder Judicial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040377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Poder Legislativo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52863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Órganos Autónomos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015675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Partidos Políticos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076244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1"/>
                          </a:solidFill>
                        </a:rPr>
                        <a:t>64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83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09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9" y="1729771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08" y="1192280"/>
            <a:ext cx="10215463" cy="6648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>
                <a:latin typeface="Franklin Gothic Book" panose="020B0503020102020204" pitchFamily="34" charset="0"/>
              </a:rPr>
              <a:t>Ganadores de reconocimientos ReDes 2020</a:t>
            </a:r>
            <a:endParaRPr lang="es-MX" sz="3200" b="1" dirty="0">
              <a:latin typeface="Franklin Gothic Book" panose="020B0503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56492" y="3523634"/>
            <a:ext cx="4949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400" dirty="0">
                <a:latin typeface="Century Gothic" panose="020B0502020202020204" pitchFamily="34" charset="0"/>
              </a:rPr>
              <a:t>72 Responsables de Capacitación de 73 sujetos obligados obtuvieron el Reconocimiento al Desempeño Sobresaliente “ReDes” 2020.</a:t>
            </a:r>
          </a:p>
        </p:txBody>
      </p:sp>
      <p:pic>
        <p:nvPicPr>
          <p:cNvPr id="6" name="Picture 2" descr="Mujer Y Hombre Acertados De Negocios Con El Trofeo Ilustración del Vector -  Ilustración de mujer, negocios: 38555860">
            <a:extLst>
              <a:ext uri="{FF2B5EF4-FFF2-40B4-BE49-F238E27FC236}">
                <a16:creationId xmlns:a16="http://schemas.microsoft.com/office/drawing/2014/main" id="{A1B4254C-3BD4-447E-8C53-BE4146535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0"/>
          <a:stretch/>
        </p:blipFill>
        <p:spPr bwMode="auto">
          <a:xfrm>
            <a:off x="6760435" y="2620247"/>
            <a:ext cx="4097453" cy="248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NCEL">
            <a:extLst>
              <a:ext uri="{FF2B5EF4-FFF2-40B4-BE49-F238E27FC236}">
                <a16:creationId xmlns:a16="http://schemas.microsoft.com/office/drawing/2014/main" id="{E9D77857-F5A5-4904-B4F3-88142A07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5" y="1754995"/>
            <a:ext cx="48672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4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004158" y="16227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1B4617E-B704-EC4B-AD7F-62B29CD6CDE7}"/>
              </a:ext>
            </a:extLst>
          </p:cNvPr>
          <p:cNvSpPr txBox="1"/>
          <p:nvPr/>
        </p:nvSpPr>
        <p:spPr>
          <a:xfrm>
            <a:off x="2876448" y="961067"/>
            <a:ext cx="6633312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“CT y UT 100% Capacitados”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EF9FD71-D153-4296-BCFF-936FEAEBA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66041"/>
              </p:ext>
            </p:extLst>
          </p:nvPr>
        </p:nvGraphicFramePr>
        <p:xfrm>
          <a:off x="1004158" y="1654815"/>
          <a:ext cx="9448137" cy="466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19383">
                  <a:extLst>
                    <a:ext uri="{9D8B030D-6E8A-4147-A177-3AD203B41FA5}">
                      <a16:colId xmlns:a16="http://schemas.microsoft.com/office/drawing/2014/main" val="2419378006"/>
                    </a:ext>
                  </a:extLst>
                </a:gridCol>
                <a:gridCol w="2042938">
                  <a:extLst>
                    <a:ext uri="{9D8B030D-6E8A-4147-A177-3AD203B41FA5}">
                      <a16:colId xmlns:a16="http://schemas.microsoft.com/office/drawing/2014/main" val="718759166"/>
                    </a:ext>
                  </a:extLst>
                </a:gridCol>
                <a:gridCol w="2585816">
                  <a:extLst>
                    <a:ext uri="{9D8B030D-6E8A-4147-A177-3AD203B41FA5}">
                      <a16:colId xmlns:a16="http://schemas.microsoft.com/office/drawing/2014/main" val="2792502381"/>
                    </a:ext>
                  </a:extLst>
                </a:gridCol>
              </a:tblGrid>
              <a:tr h="80078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Sector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Solicitudes Presentadas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Sujetos  obligados que obtuvieron el reconocimiento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020426"/>
                  </a:ext>
                </a:extLst>
              </a:tr>
              <a:tr h="3203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Administración Pública Central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240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966272"/>
                  </a:ext>
                </a:extLst>
              </a:tr>
              <a:tr h="3203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Desconcentrados y Paraestatales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5274630"/>
                  </a:ext>
                </a:extLst>
              </a:tr>
              <a:tr h="3203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Alcaldías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525580"/>
                  </a:ext>
                </a:extLst>
              </a:tr>
              <a:tr h="3203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Poder Judicial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440923"/>
                  </a:ext>
                </a:extLst>
              </a:tr>
              <a:tr h="3203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Poder Legislativo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5871015"/>
                  </a:ext>
                </a:extLst>
              </a:tr>
              <a:tr h="3203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Órganos Autónomos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8469854"/>
                  </a:ext>
                </a:extLst>
              </a:tr>
              <a:tr h="3203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Partidos Políticos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7817826"/>
                  </a:ext>
                </a:extLst>
              </a:tr>
              <a:tr h="32031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54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65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9" y="1729771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0" y="1090140"/>
            <a:ext cx="7886700" cy="6648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Entrega de reconocimientos 2020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45477" y="2369403"/>
            <a:ext cx="49499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419" sz="2400" dirty="0">
                <a:latin typeface="Century Gothic" panose="020B0502020202020204" pitchFamily="34" charset="0"/>
              </a:rPr>
              <a:t>Se realizará un evento en modalidad a distancia, para la entrega virtual de los Reconocimientos.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s-419" sz="1400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419" sz="2400" dirty="0">
                <a:latin typeface="Century Gothic" panose="020B0502020202020204" pitchFamily="34" charset="0"/>
              </a:rPr>
              <a:t>Se enviará invitación para asistir.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s-419" sz="1400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419" sz="2400" dirty="0">
                <a:latin typeface="Century Gothic" panose="020B0502020202020204" pitchFamily="34" charset="0"/>
              </a:rPr>
              <a:t>Fecha por definir (Julio).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A36B92-DE3E-4DBC-B61E-AC2AAA00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96" y="2053674"/>
            <a:ext cx="5760280" cy="3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1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0" y="1303020"/>
            <a:ext cx="7886700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Red de instructores 2020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9656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nstructores | cursos">
            <a:extLst>
              <a:ext uri="{FF2B5EF4-FFF2-40B4-BE49-F238E27FC236}">
                <a16:creationId xmlns:a16="http://schemas.microsoft.com/office/drawing/2014/main" id="{37D348C3-E9F5-4EEB-AE11-8077068F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3" y="2355973"/>
            <a:ext cx="6710289" cy="319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41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04EE742-34F9-41F9-877D-4A6F0F71D6ED}"/>
              </a:ext>
            </a:extLst>
          </p:cNvPr>
          <p:cNvSpPr txBox="1">
            <a:spLocks/>
          </p:cNvSpPr>
          <p:nvPr/>
        </p:nvSpPr>
        <p:spPr>
          <a:xfrm>
            <a:off x="697281" y="1064900"/>
            <a:ext cx="10972800" cy="57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Formación y certificación de instructores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6CFB03D-F891-4743-9AC9-A6549E4AA95B}"/>
              </a:ext>
            </a:extLst>
          </p:cNvPr>
          <p:cNvCxnSpPr>
            <a:cxnSpLocks/>
          </p:cNvCxnSpPr>
          <p:nvPr/>
        </p:nvCxnSpPr>
        <p:spPr>
          <a:xfrm>
            <a:off x="988970" y="1650922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AB5F46C-500F-4F1E-9A73-67359D272455}"/>
              </a:ext>
            </a:extLst>
          </p:cNvPr>
          <p:cNvSpPr txBox="1">
            <a:spLocks/>
          </p:cNvSpPr>
          <p:nvPr/>
        </p:nvSpPr>
        <p:spPr bwMode="auto">
          <a:xfrm>
            <a:off x="773912" y="1694676"/>
            <a:ext cx="11148162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MX" sz="2000" dirty="0">
                <a:latin typeface="Century Gothic" panose="020B0502020202020204" pitchFamily="34" charset="0"/>
              </a:rPr>
              <a:t>Durante 2020 el INFO buscó certificar a instructores para que funjan como replicadores de los cursos que ofrece, para lo cual se realizaron las siguientes acciones: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FAE2015-ADD9-414E-89E6-CDEB9BD54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362813"/>
              </p:ext>
            </p:extLst>
          </p:nvPr>
        </p:nvGraphicFramePr>
        <p:xfrm>
          <a:off x="405593" y="2524242"/>
          <a:ext cx="10972800" cy="362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59045F-B2D8-47B7-9F1E-53930D2037BE}"/>
              </a:ext>
            </a:extLst>
          </p:cNvPr>
          <p:cNvSpPr txBox="1"/>
          <p:nvPr/>
        </p:nvSpPr>
        <p:spPr>
          <a:xfrm>
            <a:off x="614730" y="1992484"/>
            <a:ext cx="70662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Impresión de ejemplares de  los manuales del instructor y del participante del curso introductorios en materia de protección de datos personales en la Ciudad de México.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551B3A5-E53C-4B5C-96ED-A0D90FF8C37C}"/>
              </a:ext>
            </a:extLst>
          </p:cNvPr>
          <p:cNvSpPr txBox="1">
            <a:spLocks/>
          </p:cNvSpPr>
          <p:nvPr/>
        </p:nvSpPr>
        <p:spPr>
          <a:xfrm>
            <a:off x="688572" y="1083259"/>
            <a:ext cx="10972800" cy="57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Elaboración de manuales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5238BC-70BE-46BF-86C6-106C19C3C6B3}"/>
              </a:ext>
            </a:extLst>
          </p:cNvPr>
          <p:cNvSpPr txBox="1"/>
          <p:nvPr/>
        </p:nvSpPr>
        <p:spPr>
          <a:xfrm>
            <a:off x="520945" y="3875663"/>
            <a:ext cx="70662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Elaboración e impresión del manual del instructor y del participante del curso introductorio en materia de Transparencia, Acceso a la Información y Rendición de Cuentas en la Ciudad de México</a:t>
            </a:r>
          </a:p>
          <a:p>
            <a:pPr>
              <a:defRPr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DA431D-A979-4BC4-BEA7-A05A54DE2923}"/>
              </a:ext>
            </a:extLst>
          </p:cNvPr>
          <p:cNvCxnSpPr>
            <a:cxnSpLocks/>
          </p:cNvCxnSpPr>
          <p:nvPr/>
        </p:nvCxnSpPr>
        <p:spPr>
          <a:xfrm>
            <a:off x="988970" y="1650922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img">
            <a:extLst>
              <a:ext uri="{FF2B5EF4-FFF2-40B4-BE49-F238E27FC236}">
                <a16:creationId xmlns:a16="http://schemas.microsoft.com/office/drawing/2014/main" id="{C4820398-2178-4A04-BD55-C55AC5BD6A6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" r="50259"/>
          <a:stretch/>
        </p:blipFill>
        <p:spPr bwMode="auto">
          <a:xfrm>
            <a:off x="8001230" y="4105629"/>
            <a:ext cx="1314450" cy="1786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img">
            <a:extLst>
              <a:ext uri="{FF2B5EF4-FFF2-40B4-BE49-F238E27FC236}">
                <a16:creationId xmlns:a16="http://schemas.microsoft.com/office/drawing/2014/main" id="{E1E5936D-224E-46B7-955A-0A2AB64931C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4" t="573"/>
          <a:stretch/>
        </p:blipFill>
        <p:spPr bwMode="auto">
          <a:xfrm>
            <a:off x="9578578" y="4098569"/>
            <a:ext cx="1295401" cy="1793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25DD04-7DE8-4610-A270-9149C1F69F2B}"/>
              </a:ext>
            </a:extLst>
          </p:cNvPr>
          <p:cNvPicPr/>
          <p:nvPr/>
        </p:nvPicPr>
        <p:blipFill rotWithShape="1">
          <a:blip r:embed="rId3"/>
          <a:srcRect l="38805" t="32315" r="36853" b="11211"/>
          <a:stretch/>
        </p:blipFill>
        <p:spPr bwMode="auto">
          <a:xfrm>
            <a:off x="8001230" y="2021027"/>
            <a:ext cx="1314450" cy="1714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C2C1DB8-90B7-4769-9BE7-D79B3B01D571}"/>
              </a:ext>
            </a:extLst>
          </p:cNvPr>
          <p:cNvPicPr/>
          <p:nvPr/>
        </p:nvPicPr>
        <p:blipFill rotWithShape="1">
          <a:blip r:embed="rId4"/>
          <a:srcRect l="38982" t="33257" r="37029" b="11525"/>
          <a:stretch/>
        </p:blipFill>
        <p:spPr bwMode="auto">
          <a:xfrm>
            <a:off x="9578579" y="2040077"/>
            <a:ext cx="129540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0" y="1303020"/>
            <a:ext cx="7886700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Oferta de capacitación 2021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9656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La educación y la graduación iconos aislados, la capacitación a distancia a  través de internet Imagen Vector de stock - Alamy">
            <a:extLst>
              <a:ext uri="{FF2B5EF4-FFF2-40B4-BE49-F238E27FC236}">
                <a16:creationId xmlns:a16="http://schemas.microsoft.com/office/drawing/2014/main" id="{4A08EB14-A14D-4F07-A45C-A2B82CFAD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3"/>
          <a:stretch/>
        </p:blipFill>
        <p:spPr bwMode="auto">
          <a:xfrm>
            <a:off x="2171700" y="2166425"/>
            <a:ext cx="7848600" cy="41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7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B7E4655-3B16-442A-8A03-255BE6E77183}"/>
              </a:ext>
            </a:extLst>
          </p:cNvPr>
          <p:cNvSpPr txBox="1">
            <a:spLocks/>
          </p:cNvSpPr>
          <p:nvPr/>
        </p:nvSpPr>
        <p:spPr>
          <a:xfrm>
            <a:off x="988970" y="1734524"/>
            <a:ext cx="10679698" cy="4162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es-MX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5800" y="1844307"/>
            <a:ext cx="1098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Detección de Necesidades de Capacitación 2021 (</a:t>
            </a:r>
            <a:r>
              <a:rPr lang="es-MX" sz="2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DNC</a:t>
            </a:r>
            <a:r>
              <a:rPr lang="es-MX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78634" y="2768683"/>
            <a:ext cx="5513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entury Gothic" panose="020B0502020202020204" pitchFamily="34" charset="0"/>
              </a:rPr>
              <a:t>Entregaron 82 Sujetos Obligados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469269" y="2780265"/>
            <a:ext cx="97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MX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56%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7033335" y="2834307"/>
            <a:ext cx="1132764" cy="37413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997531" y="3616657"/>
            <a:ext cx="9975269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Los 3 cursos con mayor demanda son: </a:t>
            </a: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sz="2000" dirty="0">
                <a:latin typeface="Century Gothic" panose="020B0502020202020204" pitchFamily="34" charset="0"/>
              </a:rPr>
              <a:t>Ley de Archivos.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sz="2000" dirty="0">
                <a:latin typeface="Century Gothic" panose="020B0502020202020204" pitchFamily="34" charset="0"/>
              </a:rPr>
              <a:t>Sistema de Datos Personales.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sz="2000" dirty="0">
                <a:latin typeface="Century Gothic" panose="020B0502020202020204" pitchFamily="34" charset="0"/>
              </a:rPr>
              <a:t>Protección de Datos Personales (sensibilización, medios digitales, </a:t>
            </a: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actualización y adecuado tratamiento)</a:t>
            </a:r>
          </a:p>
          <a:p>
            <a:pPr algn="ctr"/>
            <a:endParaRPr lang="es-MX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83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084388" y="1064526"/>
            <a:ext cx="5868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Total de cursos ofrecidos.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4636"/>
            <a:ext cx="10972800" cy="45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374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42EA4-6D63-41CD-8A2A-A9FA7C18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b="1" u="sng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D55669-C110-47C8-A3CB-C9AF661A8EAD}"/>
              </a:ext>
            </a:extLst>
          </p:cNvPr>
          <p:cNvCxnSpPr>
            <a:cxnSpLocks/>
          </p:cNvCxnSpPr>
          <p:nvPr/>
        </p:nvCxnSpPr>
        <p:spPr>
          <a:xfrm>
            <a:off x="849440" y="1340554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033ED54-3A25-4955-B871-243A6A4F956F}"/>
              </a:ext>
            </a:extLst>
          </p:cNvPr>
          <p:cNvSpPr txBox="1"/>
          <p:nvPr/>
        </p:nvSpPr>
        <p:spPr>
          <a:xfrm>
            <a:off x="3434528" y="867664"/>
            <a:ext cx="6963508" cy="53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Oferta por parte del INFO CDMX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FE3D9B5-1D10-4DA9-8E72-46D0A43D0D07}"/>
              </a:ext>
            </a:extLst>
          </p:cNvPr>
          <p:cNvSpPr txBox="1">
            <a:spLocks/>
          </p:cNvSpPr>
          <p:nvPr/>
        </p:nvSpPr>
        <p:spPr>
          <a:xfrm>
            <a:off x="557751" y="1406619"/>
            <a:ext cx="10972800" cy="49131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Arial"/>
              <a:buChar char="•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En modalidad </a:t>
            </a:r>
            <a:r>
              <a:rPr lang="es-E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“Aula virtual en tiempo real”, 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para el 1er semestre de 2021 comprenderá la siguiente temática:</a:t>
            </a:r>
          </a:p>
          <a:p>
            <a:pPr marL="1314450" lvl="2" indent="-457200" algn="just">
              <a:buFont typeface="+mj-lt"/>
              <a:buAutoNum type="arabicPeriod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Taller de Solicitudes de Información y Recurso de Revisión</a:t>
            </a:r>
          </a:p>
          <a:p>
            <a:pPr marL="1314450" lvl="2" indent="-457200" algn="just">
              <a:buFont typeface="+mj-lt"/>
              <a:buAutoNum type="arabicPeriod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Taller Clasificación de Información y Elaboración de Versiones Públicas</a:t>
            </a:r>
          </a:p>
          <a:p>
            <a:pPr marL="1314450" lvl="2" indent="-457200" algn="just">
              <a:buFont typeface="+mj-lt"/>
              <a:buAutoNum type="arabicPeriod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Taller Prueba de Daño</a:t>
            </a:r>
          </a:p>
          <a:p>
            <a:pPr marL="1314450" lvl="2" indent="-457200" algn="just">
              <a:buFont typeface="+mj-lt"/>
              <a:buAutoNum type="arabicPeriod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Curso Introducción a la Organización de Archivos</a:t>
            </a:r>
          </a:p>
          <a:p>
            <a:pPr marL="0" indent="0" algn="just">
              <a:buNone/>
              <a:defRPr/>
            </a:pPr>
            <a:endParaRPr lang="es-E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En modalidad </a:t>
            </a:r>
            <a:r>
              <a:rPr lang="es-E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a distancia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, se encuentran disponibles los siguientes cursos</a:t>
            </a:r>
          </a:p>
          <a:p>
            <a:pPr marL="1314450" lvl="2" indent="-457200" algn="just">
              <a:buFont typeface="+mj-lt"/>
              <a:buAutoNum type="arabicPeriod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“Introducción a la Ley de Transparencia, Acceso a la Información Pública y Rendición de Cuentas de la Ciudad de México”.</a:t>
            </a:r>
          </a:p>
          <a:p>
            <a:pPr marL="1314450" lvl="2" indent="-457200" algn="just">
              <a:buFont typeface="+mj-lt"/>
              <a:buAutoNum type="arabicPeriod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A partir del segundo trimestre, se encontrará disponible el curso “Introducción a la Protección de Datos Personales en Posesión de Sujetos Obligados de la Ciudad de México”.</a:t>
            </a:r>
          </a:p>
          <a:p>
            <a:pPr marL="0" indent="0">
              <a:buFont typeface="Arial"/>
              <a:buNone/>
              <a:defRPr/>
            </a:pPr>
            <a:endParaRPr lang="es-ES" dirty="0"/>
          </a:p>
          <a:p>
            <a:pPr marL="0" indent="0">
              <a:buFont typeface="Arial"/>
              <a:buNone/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0123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42EA4-6D63-41CD-8A2A-A9FA7C18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9029"/>
            <a:ext cx="10972800" cy="3273648"/>
          </a:xfrm>
        </p:spPr>
        <p:txBody>
          <a:bodyPr/>
          <a:lstStyle/>
          <a:p>
            <a:pPr marL="0" indent="0">
              <a:buNone/>
            </a:pPr>
            <a:endParaRPr lang="es-MX" b="1" u="sng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D55669-C110-47C8-A3CB-C9AF661A8EAD}"/>
              </a:ext>
            </a:extLst>
          </p:cNvPr>
          <p:cNvCxnSpPr>
            <a:cxnSpLocks/>
          </p:cNvCxnSpPr>
          <p:nvPr/>
        </p:nvCxnSpPr>
        <p:spPr>
          <a:xfrm>
            <a:off x="646070" y="1439028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A8E220C-8817-4C2C-9B8E-C81230795AD2}"/>
              </a:ext>
            </a:extLst>
          </p:cNvPr>
          <p:cNvSpPr txBox="1">
            <a:spLocks/>
          </p:cNvSpPr>
          <p:nvPr/>
        </p:nvSpPr>
        <p:spPr>
          <a:xfrm>
            <a:off x="381560" y="1533802"/>
            <a:ext cx="11810440" cy="46419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Arial"/>
              <a:buChar char="•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También contamos con los siguientes </a:t>
            </a:r>
            <a:r>
              <a:rPr lang="es-E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tutoriales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2" indent="0">
              <a:buNone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1. Sistema de Portales de Obligaciones de Transparencia (SIPOT) </a:t>
            </a:r>
          </a:p>
          <a:p>
            <a:pPr marL="800100" lvl="2" indent="0">
              <a:buNone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2. Sistema de Gestión de Medios de Impugnación (SIGEMI) , con evaluación</a:t>
            </a:r>
          </a:p>
          <a:p>
            <a:pPr marL="800100" lvl="2" indent="0">
              <a:buNone/>
              <a:defRPr/>
            </a:pPr>
            <a:r>
              <a:rPr lang="es-E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Ambos con la finalidad de coadyuvar a eficientar el manejo de la PNT</a:t>
            </a:r>
          </a:p>
          <a:p>
            <a:pPr marL="800100" lvl="2" indent="0">
              <a:buNone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3. Introducción a la Protección de Datos Personales en posesión de sujetos obligados</a:t>
            </a:r>
          </a:p>
          <a:p>
            <a:pPr marL="800100" lvl="2" indent="0">
              <a:buNone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4. Introducción a la Ley de Transparencia, Acceso a la Información Pública y Rendición de Cuentas de la Ciudad de México</a:t>
            </a:r>
          </a:p>
          <a:p>
            <a:pPr marL="800100" lvl="2" indent="0">
              <a:buNone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5. ¿Cómo presentar una solicitud de información en la Ciudad de México?</a:t>
            </a:r>
          </a:p>
          <a:p>
            <a:pPr marL="800100" lvl="2" indent="0">
              <a:buNone/>
              <a:defRPr/>
            </a:pPr>
            <a:endParaRPr lang="es-E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Arial"/>
              <a:buChar char="•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Derivado de la DNC 2021, próximamente se prevé ofrecer los siguientes cursos:</a:t>
            </a:r>
          </a:p>
          <a:p>
            <a:pPr marL="800100" lvl="2" indent="0">
              <a:buNone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Taller de Elaboración de Avisos de Privacidad</a:t>
            </a:r>
          </a:p>
          <a:p>
            <a:pPr marL="800100" lvl="2" indent="0">
              <a:buNone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Adicionalmente se está elaborando el curso del SNT</a:t>
            </a:r>
          </a:p>
          <a:p>
            <a:pPr marL="1257300" lvl="2" indent="-457200">
              <a:buFont typeface="+mj-lt"/>
              <a:buAutoNum type="arabicPeriod"/>
              <a:defRPr/>
            </a:pPr>
            <a:endParaRPr lang="es-E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buFont typeface="+mj-lt"/>
              <a:buAutoNum type="arabicPeriod"/>
              <a:defRPr/>
            </a:pPr>
            <a:endParaRPr lang="es-E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C21DFD-DDB4-4008-BD47-4FFE8FA70464}"/>
              </a:ext>
            </a:extLst>
          </p:cNvPr>
          <p:cNvSpPr txBox="1"/>
          <p:nvPr/>
        </p:nvSpPr>
        <p:spPr>
          <a:xfrm>
            <a:off x="3730619" y="797765"/>
            <a:ext cx="6963508" cy="53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Oferta por parte del INFO CDMX</a:t>
            </a:r>
          </a:p>
        </p:txBody>
      </p:sp>
    </p:spTree>
    <p:extLst>
      <p:ext uri="{BB962C8B-B14F-4D97-AF65-F5344CB8AC3E}">
        <p14:creationId xmlns:p14="http://schemas.microsoft.com/office/powerpoint/2010/main" val="286867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7A504486-5CCE-4EC4-BCB8-5FF5BAE8C75B}"/>
              </a:ext>
            </a:extLst>
          </p:cNvPr>
          <p:cNvSpPr txBox="1"/>
          <p:nvPr/>
        </p:nvSpPr>
        <p:spPr>
          <a:xfrm>
            <a:off x="1695343" y="987811"/>
            <a:ext cx="10065476" cy="53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Ganadores de reconocimientos </a:t>
            </a:r>
            <a:r>
              <a:rPr lang="es-MX" dirty="0" err="1"/>
              <a:t>ReDes</a:t>
            </a:r>
            <a:r>
              <a:rPr lang="es-MX" dirty="0"/>
              <a:t> 2020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61D7982-1C35-4F9D-B852-68351357F831}"/>
              </a:ext>
            </a:extLst>
          </p:cNvPr>
          <p:cNvCxnSpPr>
            <a:cxnSpLocks/>
          </p:cNvCxnSpPr>
          <p:nvPr/>
        </p:nvCxnSpPr>
        <p:spPr>
          <a:xfrm>
            <a:off x="1073975" y="1425603"/>
            <a:ext cx="9518476" cy="461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69BB24FC-D4C8-4572-ABBE-8165669B4D8B}"/>
              </a:ext>
            </a:extLst>
          </p:cNvPr>
          <p:cNvPicPr/>
          <p:nvPr/>
        </p:nvPicPr>
        <p:blipFill rotWithShape="1">
          <a:blip r:embed="rId3"/>
          <a:srcRect l="11445" t="29903" r="28464" b="12365"/>
          <a:stretch/>
        </p:blipFill>
        <p:spPr bwMode="auto">
          <a:xfrm>
            <a:off x="928468" y="1523342"/>
            <a:ext cx="10065476" cy="4975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3921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rst slide">
            <a:extLst>
              <a:ext uri="{FF2B5EF4-FFF2-40B4-BE49-F238E27FC236}">
                <a16:creationId xmlns:a16="http://schemas.microsoft.com/office/drawing/2014/main" id="{E4877E35-E6A7-4B02-8439-0F84D927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54" y="2315593"/>
            <a:ext cx="3775368" cy="28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86A1EBE-616B-47B1-BDD1-1F51ED7D238E}"/>
              </a:ext>
            </a:extLst>
          </p:cNvPr>
          <p:cNvSpPr txBox="1"/>
          <p:nvPr/>
        </p:nvSpPr>
        <p:spPr>
          <a:xfrm>
            <a:off x="3711050" y="820577"/>
            <a:ext cx="5850962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Programación de cursos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A78CFE-46D0-45AF-929F-FAF17BA3AC2B}"/>
              </a:ext>
            </a:extLst>
          </p:cNvPr>
          <p:cNvCxnSpPr>
            <a:cxnSpLocks/>
          </p:cNvCxnSpPr>
          <p:nvPr/>
        </p:nvCxnSpPr>
        <p:spPr>
          <a:xfrm>
            <a:off x="646070" y="1439028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1E2470B-48AC-4561-A747-308E17BD057A}"/>
              </a:ext>
            </a:extLst>
          </p:cNvPr>
          <p:cNvSpPr txBox="1"/>
          <p:nvPr/>
        </p:nvSpPr>
        <p:spPr>
          <a:xfrm>
            <a:off x="238106" y="2313525"/>
            <a:ext cx="776118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>
                <a:latin typeface="Century Gothic" panose="020B0502020202020204" pitchFamily="34" charset="0"/>
                <a:cs typeface="Arial" panose="020B0604020202020204" pitchFamily="34" charset="0"/>
              </a:rPr>
              <a:t>Se realizarán preferentemente los martes y jueves de cada semana.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>
                <a:latin typeface="Century Gothic" panose="020B0502020202020204" pitchFamily="34" charset="0"/>
                <a:cs typeface="Arial" panose="020B0604020202020204" pitchFamily="34" charset="0"/>
              </a:rPr>
              <a:t>El cupo máximo es de 70 participantes.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>
                <a:latin typeface="Century Gothic" panose="020B0502020202020204" pitchFamily="34" charset="0"/>
                <a:cs typeface="Arial" panose="020B0604020202020204" pitchFamily="34" charset="0"/>
              </a:rPr>
              <a:t>La inscripción será a través de CAVAINFO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>
                <a:latin typeface="Century Gothic" panose="020B0502020202020204" pitchFamily="34" charset="0"/>
                <a:cs typeface="Arial" panose="020B0604020202020204" pitchFamily="34" charset="0"/>
              </a:rPr>
              <a:t>Se sugiere no asistir varias veces al mismo curso, dar oportunidad a más personas.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78937-2955-4DF2-AC97-F93854694A82}"/>
              </a:ext>
            </a:extLst>
          </p:cNvPr>
          <p:cNvSpPr txBox="1"/>
          <p:nvPr/>
        </p:nvSpPr>
        <p:spPr>
          <a:xfrm>
            <a:off x="216878" y="4487948"/>
            <a:ext cx="776118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>
                <a:latin typeface="Century Gothic" panose="020B0502020202020204" pitchFamily="34" charset="0"/>
                <a:cs typeface="Arial" panose="020B0604020202020204" pitchFamily="34" charset="0"/>
              </a:rPr>
              <a:t>Se sugiere tomar primero los cursos introductorios y posteriormente los talleres especializados en el siguiente orden; solicitudes de acceso y recursos de revisión, clasificación de información y prueba de daño.</a:t>
            </a:r>
            <a:endParaRPr lang="es-ES" sz="23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150B15-85BC-45FA-AFFF-A452C0E123E6}"/>
              </a:ext>
            </a:extLst>
          </p:cNvPr>
          <p:cNvSpPr txBox="1"/>
          <p:nvPr/>
        </p:nvSpPr>
        <p:spPr>
          <a:xfrm>
            <a:off x="238106" y="1472804"/>
            <a:ext cx="11741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Las </a:t>
            </a:r>
            <a:r>
              <a:rPr lang="es-ES" sz="2300" dirty="0">
                <a:latin typeface="Century Gothic" panose="020B0502020202020204" pitchFamily="34" charset="0"/>
                <a:cs typeface="Arial" panose="020B0604020202020204" pitchFamily="34" charset="0"/>
              </a:rPr>
              <a:t>fechas</a:t>
            </a:r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 de los cursos se programarán e informarán con oportunidad vía correo electrónico.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6227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333" r="-278" b="67878"/>
          <a:stretch/>
        </p:blipFill>
        <p:spPr>
          <a:xfrm>
            <a:off x="3545058" y="1798073"/>
            <a:ext cx="5148775" cy="1052385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97281" y="946687"/>
            <a:ext cx="10972800" cy="57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PROFESIONALIZACIÓN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E9BE189-57A0-4A7E-8466-6B7E343CC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06" y="3134719"/>
            <a:ext cx="10972800" cy="2647772"/>
          </a:xfrm>
        </p:spPr>
        <p:txBody>
          <a:bodyPr anchor="t"/>
          <a:lstStyle/>
          <a:p>
            <a:pPr marL="0" indent="0" algn="just">
              <a:buNone/>
            </a:pPr>
            <a:r>
              <a:rPr lang="es-MX" sz="2200" dirty="0">
                <a:latin typeface="Century Gothic" panose="020B0502020202020204" pitchFamily="34" charset="0"/>
              </a:rPr>
              <a:t>Para continuar con la </a:t>
            </a:r>
            <a:r>
              <a:rPr lang="es-ES" sz="2200" dirty="0">
                <a:latin typeface="Century Gothic" panose="020B0502020202020204" pitchFamily="34" charset="0"/>
              </a:rPr>
              <a:t>profesionalización de las personas servidoras de la Ciudad de México en materia de transparencia, acceso a la información, protección de datos personales, rendición de cuentas y temas afines</a:t>
            </a:r>
            <a:r>
              <a:rPr lang="es-MX" sz="2200" dirty="0">
                <a:latin typeface="Century Gothic" panose="020B0502020202020204" pitchFamily="34" charset="0"/>
              </a:rPr>
              <a:t>, </a:t>
            </a:r>
            <a:r>
              <a:rPr lang="es-MX" sz="2200" b="1" dirty="0">
                <a:latin typeface="Century Gothic" panose="020B0502020202020204" pitchFamily="34" charset="0"/>
              </a:rPr>
              <a:t>se llevará a cabo únicamente la décima primera edición a distancia del Diplomado</a:t>
            </a:r>
            <a:r>
              <a:rPr lang="es-MX" sz="2200" dirty="0">
                <a:latin typeface="Century Gothic" panose="020B0502020202020204" pitchFamily="34" charset="0"/>
              </a:rPr>
              <a:t>, en coordinación con la UAM –X.</a:t>
            </a:r>
          </a:p>
          <a:p>
            <a:pPr marL="0" indent="0" algn="just">
              <a:buNone/>
            </a:pPr>
            <a:endParaRPr lang="es-MX" sz="8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s-MX" sz="2200" dirty="0">
                <a:latin typeface="Century Gothic" panose="020B0502020202020204" pitchFamily="34" charset="0"/>
              </a:rPr>
              <a:t>Las fechas de inicio y término, así como los criterios para la integración de participantes, se darán a conocer próximamente.</a:t>
            </a:r>
          </a:p>
          <a:p>
            <a:pPr marL="0" indent="0" algn="just">
              <a:buNone/>
            </a:pPr>
            <a:endParaRPr lang="es-ES" sz="2200" dirty="0"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727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59045F-B2D8-47B7-9F1E-53930D2037BE}"/>
              </a:ext>
            </a:extLst>
          </p:cNvPr>
          <p:cNvSpPr txBox="1"/>
          <p:nvPr/>
        </p:nvSpPr>
        <p:spPr>
          <a:xfrm>
            <a:off x="669184" y="2323451"/>
            <a:ext cx="74760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En marzo se inició con la distribución de 5 ejemplares a cada sujeto obligado, del manual del participante de los cursos introductorios en materia de transparencia y protección de datos personales.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A la fecha se han entregado a 59 sujetos obligados. Se avisarán próximas fechas para que acudan a recoger los suyos.</a:t>
            </a:r>
            <a:endParaRPr lang="es-MX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551B3A5-E53C-4B5C-96ED-A0D90FF8C37C}"/>
              </a:ext>
            </a:extLst>
          </p:cNvPr>
          <p:cNvSpPr txBox="1">
            <a:spLocks/>
          </p:cNvSpPr>
          <p:nvPr/>
        </p:nvSpPr>
        <p:spPr>
          <a:xfrm>
            <a:off x="140677" y="1330957"/>
            <a:ext cx="11529404" cy="57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Elaboración y distribución de materiales didácticos de apoyo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DA431D-A979-4BC4-BEA7-A05A54DE2923}"/>
              </a:ext>
            </a:extLst>
          </p:cNvPr>
          <p:cNvCxnSpPr>
            <a:cxnSpLocks/>
          </p:cNvCxnSpPr>
          <p:nvPr/>
        </p:nvCxnSpPr>
        <p:spPr>
          <a:xfrm>
            <a:off x="988970" y="2185494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C5F9EB-4454-4665-8408-9FB578613C1F}"/>
              </a:ext>
            </a:extLst>
          </p:cNvPr>
          <p:cNvSpPr txBox="1"/>
          <p:nvPr/>
        </p:nvSpPr>
        <p:spPr>
          <a:xfrm>
            <a:off x="669184" y="5462228"/>
            <a:ext cx="11115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Continuaremos con la elaboración de más materiales de apoyo.</a:t>
            </a:r>
          </a:p>
          <a:p>
            <a:pPr algn="just">
              <a:defRPr/>
            </a:pPr>
            <a:endParaRPr lang="es-E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57343D8F-89B1-41ED-AC6F-ACD284B3F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024" y="2461407"/>
            <a:ext cx="2301716" cy="181380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83C073-977F-4C97-83EE-F83B00FB8403}"/>
              </a:ext>
            </a:extLst>
          </p:cNvPr>
          <p:cNvSpPr txBox="1"/>
          <p:nvPr/>
        </p:nvSpPr>
        <p:spPr>
          <a:xfrm>
            <a:off x="8145232" y="4290315"/>
            <a:ext cx="3925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Se pueden consultar en soporte electrónico en la liga </a:t>
            </a:r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http://retaip.infocdmx.org.mx/</a:t>
            </a:r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148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DC6D7-F7C2-42FA-BBB0-D783B20DA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745123"/>
            <a:ext cx="10972800" cy="2430593"/>
          </a:xfrm>
        </p:spPr>
        <p:txBody>
          <a:bodyPr anchor="t"/>
          <a:lstStyle/>
          <a:p>
            <a:pPr algn="just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Los sujetos obligados que cuenten con Instructores, podrán realizar cursos con las herramientas tecnológicas de su institución, coordinados por la DCCT del INFO CDMX, en los cursos introductorios de Transparencia y Datos Personales.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Estos cursos deberán registrarse en CAVAINFO.</a:t>
            </a:r>
          </a:p>
          <a:p>
            <a:pPr marL="0" indent="0" algn="just">
              <a:buNone/>
            </a:pPr>
            <a:endParaRPr lang="es-MX" sz="2400" dirty="0">
              <a:latin typeface="Century Gothic" panose="020B0502020202020204" pitchFamily="34" charset="0"/>
            </a:endParaRPr>
          </a:p>
          <a:p>
            <a:pPr algn="just"/>
            <a:endParaRPr lang="es-MX" sz="2400" dirty="0">
              <a:latin typeface="Century Gothic" panose="020B0502020202020204" pitchFamily="34" charset="0"/>
              <a:cs typeface="Calibri"/>
            </a:endParaRPr>
          </a:p>
          <a:p>
            <a:pPr marL="0" indent="0" algn="just">
              <a:buNone/>
            </a:pPr>
            <a:endParaRPr lang="es-ES" sz="2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4" name="2 CuadroTexto">
            <a:extLst>
              <a:ext uri="{FF2B5EF4-FFF2-40B4-BE49-F238E27FC236}">
                <a16:creationId xmlns:a16="http://schemas.microsoft.com/office/drawing/2014/main" id="{DB1458F8-3FC6-4870-9F19-4227AFB04DDB}"/>
              </a:ext>
            </a:extLst>
          </p:cNvPr>
          <p:cNvSpPr txBox="1"/>
          <p:nvPr/>
        </p:nvSpPr>
        <p:spPr>
          <a:xfrm>
            <a:off x="1" y="1021278"/>
            <a:ext cx="12191999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Formación de instructores (FORI) 2021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2724C9E-17C6-4D96-8A19-FA30972732F9}"/>
              </a:ext>
            </a:extLst>
          </p:cNvPr>
          <p:cNvCxnSpPr>
            <a:cxnSpLocks/>
          </p:cNvCxnSpPr>
          <p:nvPr/>
        </p:nvCxnSpPr>
        <p:spPr>
          <a:xfrm>
            <a:off x="646070" y="156563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Resultado de imagen de imagen formación de instructores">
            <a:extLst>
              <a:ext uri="{FF2B5EF4-FFF2-40B4-BE49-F238E27FC236}">
                <a16:creationId xmlns:a16="http://schemas.microsoft.com/office/drawing/2014/main" id="{906F2019-0F86-4762-A91D-399F6353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83" y="1667609"/>
            <a:ext cx="2821989" cy="19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3529347-77D0-4619-94ED-EEEC126404D3}"/>
              </a:ext>
            </a:extLst>
          </p:cNvPr>
          <p:cNvSpPr txBox="1">
            <a:spLocks/>
          </p:cNvSpPr>
          <p:nvPr/>
        </p:nvSpPr>
        <p:spPr>
          <a:xfrm>
            <a:off x="641382" y="1829986"/>
            <a:ext cx="7484012" cy="191513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>
                <a:latin typeface="Century Gothic" panose="020B0502020202020204" pitchFamily="34" charset="0"/>
              </a:rPr>
              <a:t>En 2021 no habrá cursos para nuevos </a:t>
            </a:r>
            <a:r>
              <a:rPr lang="es-MX" sz="2400" dirty="0" err="1">
                <a:latin typeface="Century Gothic" panose="020B0502020202020204" pitchFamily="34" charset="0"/>
              </a:rPr>
              <a:t>FORIs</a:t>
            </a:r>
            <a:r>
              <a:rPr lang="es-MX" sz="2400" dirty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Font typeface="Arial"/>
              <a:buNone/>
            </a:pPr>
            <a:endParaRPr lang="es-MX" sz="8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Los invitamos a que los Instructores realicen acciones de capacitación al interior de su sujeto obligado.</a:t>
            </a:r>
          </a:p>
          <a:p>
            <a:pPr algn="just"/>
            <a:endParaRPr lang="es-MX" sz="800" dirty="0">
              <a:latin typeface="Century Gothic" panose="020B0502020202020204" pitchFamily="34" charset="0"/>
              <a:cs typeface="Calibri"/>
            </a:endParaRPr>
          </a:p>
          <a:p>
            <a:pPr marL="0" indent="0" algn="just">
              <a:buFont typeface="Arial"/>
              <a:buNone/>
            </a:pPr>
            <a:endParaRPr lang="es-ES" sz="800" dirty="0"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8" name="Picture 2" descr="First slide">
            <a:extLst>
              <a:ext uri="{FF2B5EF4-FFF2-40B4-BE49-F238E27FC236}">
                <a16:creationId xmlns:a16="http://schemas.microsoft.com/office/drawing/2014/main" id="{E8990734-83FD-4BB2-8D11-F37B23FB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83" y="5353125"/>
            <a:ext cx="1716258" cy="91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79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0C9FA065-C8AE-4FCD-A93D-52EA101557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5" t="23664" r="56325" b="29010"/>
          <a:stretch/>
        </p:blipFill>
        <p:spPr bwMode="auto">
          <a:xfrm>
            <a:off x="9379216" y="1427937"/>
            <a:ext cx="1736408" cy="1378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2165210"/>
              </p:ext>
            </p:extLst>
          </p:nvPr>
        </p:nvGraphicFramePr>
        <p:xfrm>
          <a:off x="3365502" y="1822241"/>
          <a:ext cx="5361383" cy="367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Marcador de contenido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12" y="3001601"/>
            <a:ext cx="1458975" cy="1125630"/>
          </a:xfrm>
          <a:prstGeom prst="rect">
            <a:avLst/>
          </a:prstGeom>
        </p:spPr>
      </p:pic>
      <p:sp>
        <p:nvSpPr>
          <p:cNvPr id="5" name="Onda 4"/>
          <p:cNvSpPr/>
          <p:nvPr/>
        </p:nvSpPr>
        <p:spPr>
          <a:xfrm rot="1737941">
            <a:off x="3651683" y="1683825"/>
            <a:ext cx="1022099" cy="578143"/>
          </a:xfrm>
          <a:prstGeom prst="wav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tx1"/>
                </a:solidFill>
              </a:rPr>
              <a:t>Desde 2007</a:t>
            </a:r>
            <a:endParaRPr lang="es-ES" sz="1350" dirty="0">
              <a:solidFill>
                <a:schemeClr val="tx1"/>
              </a:solidFill>
            </a:endParaRPr>
          </a:p>
        </p:txBody>
      </p:sp>
      <p:sp>
        <p:nvSpPr>
          <p:cNvPr id="6" name="Onda 5"/>
          <p:cNvSpPr/>
          <p:nvPr/>
        </p:nvSpPr>
        <p:spPr>
          <a:xfrm rot="19471922">
            <a:off x="7548175" y="1782215"/>
            <a:ext cx="1210870" cy="557680"/>
          </a:xfrm>
          <a:prstGeom prst="wav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tx1"/>
                </a:solidFill>
              </a:rPr>
              <a:t>Desde</a:t>
            </a:r>
            <a:r>
              <a:rPr lang="es-MX" sz="1350" dirty="0"/>
              <a:t> </a:t>
            </a:r>
            <a:r>
              <a:rPr lang="es-MX" sz="1350" dirty="0">
                <a:solidFill>
                  <a:schemeClr val="tx1"/>
                </a:solidFill>
              </a:rPr>
              <a:t>2013</a:t>
            </a:r>
            <a:endParaRPr lang="es-ES" sz="1350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55802" y="2538880"/>
            <a:ext cx="2388745" cy="83099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Para los SO que capacitan al total de su personal de estructura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72575" y="5163736"/>
            <a:ext cx="5488332" cy="646331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Orientado a los integrantes del Comité de Transparencia y al personal de la Unidad de Transparencia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94870" y="2538880"/>
            <a:ext cx="3562502" cy="83099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Para los Responsable de Capacitación que cumplan con los requerimientos definidos previamente por el INFO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1" name="Onda 10"/>
          <p:cNvSpPr/>
          <p:nvPr/>
        </p:nvSpPr>
        <p:spPr>
          <a:xfrm rot="19471922">
            <a:off x="7276424" y="4338293"/>
            <a:ext cx="1043254" cy="557680"/>
          </a:xfrm>
          <a:prstGeom prst="wav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tx1"/>
                </a:solidFill>
              </a:rPr>
              <a:t>Desde 2019</a:t>
            </a:r>
            <a:endParaRPr lang="es-ES" sz="1350" dirty="0">
              <a:solidFill>
                <a:schemeClr val="tx1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9" y="142793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937" y="925881"/>
            <a:ext cx="9206313" cy="6648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Reconocimientos de capacitación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8CD9819-87DD-4F81-93C5-94CB4CF9126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 t="24693" r="69418" b="38269"/>
          <a:stretch/>
        </p:blipFill>
        <p:spPr bwMode="auto">
          <a:xfrm>
            <a:off x="1165313" y="1707885"/>
            <a:ext cx="1389426" cy="830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358824-0E3C-4F2D-B061-A19740CB653C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5" t="25951" r="26270" b="30450"/>
          <a:stretch/>
        </p:blipFill>
        <p:spPr bwMode="auto">
          <a:xfrm>
            <a:off x="3385723" y="4384699"/>
            <a:ext cx="1364125" cy="793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8740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3750" y="4926147"/>
            <a:ext cx="10004500" cy="1251120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>
                <a:latin typeface="Century Gothic" panose="020B0502020202020204" pitchFamily="34" charset="0"/>
                <a:cs typeface="Arial" panose="020B0604020202020204" pitchFamily="34" charset="0"/>
              </a:rPr>
              <a:t>Los criterios se darán a conocer próximamente por medios electrónicos, en el que se mencionan los plazos para ingresar las solicitudes.</a:t>
            </a:r>
          </a:p>
          <a:p>
            <a:pPr marL="0" indent="0" algn="just">
              <a:buNone/>
            </a:pPr>
            <a:endParaRPr lang="x-none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9" y="1552229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351417" y="1044551"/>
            <a:ext cx="11840583" cy="66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Reconocimiento “100% Capacitado”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FF10D78-5682-429F-920E-D75218564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3662"/>
              </p:ext>
            </p:extLst>
          </p:nvPr>
        </p:nvGraphicFramePr>
        <p:xfrm>
          <a:off x="743217" y="1798914"/>
          <a:ext cx="11143983" cy="2892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088">
                  <a:extLst>
                    <a:ext uri="{9D8B030D-6E8A-4147-A177-3AD203B41FA5}">
                      <a16:colId xmlns:a16="http://schemas.microsoft.com/office/drawing/2014/main" val="1763559826"/>
                    </a:ext>
                  </a:extLst>
                </a:gridCol>
                <a:gridCol w="9537895">
                  <a:extLst>
                    <a:ext uri="{9D8B030D-6E8A-4147-A177-3AD203B41FA5}">
                      <a16:colId xmlns:a16="http://schemas.microsoft.com/office/drawing/2014/main" val="142275358"/>
                    </a:ext>
                  </a:extLst>
                </a:gridCol>
              </a:tblGrid>
              <a:tr h="260582">
                <a:tc gridSpan="2">
                  <a:txBody>
                    <a:bodyPr/>
                    <a:lstStyle/>
                    <a:p>
                      <a:pPr marL="2044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1" marR="568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22130"/>
                  </a:ext>
                </a:extLst>
              </a:tr>
              <a:tr h="191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Capacitación (cursos)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1" marR="568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Capacitar a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las personas servidoras públicas de estructura de los sujetos obligados en los siguientes cursos introductorios: 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Ley de Transparencia, Acceso a la Información Pública y Rendición de Cuentas de la CDMX (LTAIPRC).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Protección de Datos Personales en Posesión de Sujetos Obligados de la CDMX (LPDPPSO).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1" marR="568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202818"/>
                  </a:ext>
                </a:extLst>
              </a:tr>
              <a:tr h="710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 documentales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1" marR="568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Elaborar y enviar solicitud por escrito.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Requisitar y enviar los formatos que se soliciten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1" marR="568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12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557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016849" y="150735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1CE5BDC-DED9-4A73-89F0-9B51091D02AE}"/>
              </a:ext>
            </a:extLst>
          </p:cNvPr>
          <p:cNvSpPr txBox="1">
            <a:spLocks/>
          </p:cNvSpPr>
          <p:nvPr/>
        </p:nvSpPr>
        <p:spPr>
          <a:xfrm>
            <a:off x="0" y="1012384"/>
            <a:ext cx="12192000" cy="66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Reconocimiento “CT y UT 100% Capacitados” 2021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C97BC8B-D3B9-42BA-BB9F-BB1D2FA28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60275"/>
              </p:ext>
            </p:extLst>
          </p:nvPr>
        </p:nvGraphicFramePr>
        <p:xfrm>
          <a:off x="468959" y="1578116"/>
          <a:ext cx="11485201" cy="3584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422">
                  <a:extLst>
                    <a:ext uri="{9D8B030D-6E8A-4147-A177-3AD203B41FA5}">
                      <a16:colId xmlns:a16="http://schemas.microsoft.com/office/drawing/2014/main" val="2517901397"/>
                    </a:ext>
                  </a:extLst>
                </a:gridCol>
                <a:gridCol w="9694779">
                  <a:extLst>
                    <a:ext uri="{9D8B030D-6E8A-4147-A177-3AD203B41FA5}">
                      <a16:colId xmlns:a16="http://schemas.microsoft.com/office/drawing/2014/main" val="3812268232"/>
                    </a:ext>
                  </a:extLst>
                </a:gridCol>
              </a:tblGrid>
              <a:tr h="132402">
                <a:tc gridSpan="2">
                  <a:txBody>
                    <a:bodyPr/>
                    <a:lstStyle/>
                    <a:p>
                      <a:pPr marL="20447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REQUISITOS</a:t>
                      </a:r>
                    </a:p>
                  </a:txBody>
                  <a:tcPr marL="32610" marR="3261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92036"/>
                  </a:ext>
                </a:extLst>
              </a:tr>
              <a:tr h="1387451">
                <a:tc>
                  <a:txBody>
                    <a:bodyPr/>
                    <a:lstStyle/>
                    <a:p>
                      <a:pPr marL="20447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Previos </a:t>
                      </a:r>
                    </a:p>
                  </a:txBody>
                  <a:tcPr marL="32610" marR="3261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4470" lvl="1" indent="-28575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Contar con número de registro del Comité de Transparencia (Art. 89 LTAIPRC-CDMX), conforme a los Lineamientos emitidos por el INFO en 2020.</a:t>
                      </a:r>
                      <a:endParaRPr lang="es-ES" sz="20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04470" lvl="1" indent="-28575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Haber notificado al INFO la integración de la Unidad de Transparencia (Art. 92 LTAIPRC-CDMX)</a:t>
                      </a:r>
                      <a:endParaRPr lang="es-ES" sz="20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2610" marR="3261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33298"/>
                  </a:ext>
                </a:extLst>
              </a:tr>
              <a:tr h="1317529">
                <a:tc>
                  <a:txBody>
                    <a:bodyPr/>
                    <a:lstStyle/>
                    <a:p>
                      <a:pPr marL="20447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Capacitación (cursos)</a:t>
                      </a:r>
                    </a:p>
                  </a:txBody>
                  <a:tcPr marL="32610" marR="3261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447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Capacitar a </a:t>
                      </a: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los integrantes del Comité de Transparencia y al personal de la Unidad de Transparencia en los cursos introductorios en materia de transparencia y protección de datos personales y en uno de los talleres especializados que ofrece el INFO.</a:t>
                      </a:r>
                    </a:p>
                  </a:txBody>
                  <a:tcPr marL="32610" marR="3261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94344"/>
                  </a:ext>
                </a:extLst>
              </a:tr>
              <a:tr h="599384">
                <a:tc>
                  <a:txBody>
                    <a:bodyPr/>
                    <a:lstStyle/>
                    <a:p>
                      <a:pPr marL="20447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Requisitos documentales</a:t>
                      </a:r>
                    </a:p>
                  </a:txBody>
                  <a:tcPr marL="32610" marR="3261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4470" lvl="1" indent="-28575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Elaborar y enviar solicitud por escrito.</a:t>
                      </a:r>
                    </a:p>
                    <a:p>
                      <a:pPr marL="204470" lvl="1" indent="-28575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Requisitar y enviar los formatos que se soliciten</a:t>
                      </a:r>
                    </a:p>
                  </a:txBody>
                  <a:tcPr marL="32610" marR="3261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19325"/>
                  </a:ext>
                </a:extLst>
              </a:tr>
            </a:tbl>
          </a:graphicData>
        </a:graphic>
      </p:graphicFrame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BA65CE7-BB25-4945-93D3-4D5F4E9B9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67" y="5468613"/>
            <a:ext cx="10004500" cy="754006"/>
          </a:xfrm>
        </p:spPr>
        <p:txBody>
          <a:bodyPr/>
          <a:lstStyle/>
          <a:p>
            <a:pPr marL="0" indent="0" algn="just">
              <a:buNone/>
            </a:pPr>
            <a:r>
              <a:rPr lang="es-MX" sz="2000" dirty="0">
                <a:latin typeface="Century Gothic" panose="020B0502020202020204" pitchFamily="34" charset="0"/>
                <a:cs typeface="Arial" panose="020B0604020202020204" pitchFamily="34" charset="0"/>
              </a:rPr>
              <a:t>Los criterios se darán a conocer por medios electrónicos próximamente, con los plazos para ingresar las solicitudes.</a:t>
            </a:r>
          </a:p>
          <a:p>
            <a:pPr marL="0" indent="0" algn="just">
              <a:buNone/>
            </a:pPr>
            <a:endParaRPr lang="x-none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18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 flipV="1">
            <a:off x="4499894" y="1519056"/>
            <a:ext cx="7431551" cy="147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5321892" y="2511393"/>
            <a:ext cx="6870108" cy="23329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s-E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009999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419" sz="3600" dirty="0">
                <a:latin typeface="Franklin Gothic Book" panose="020B0503020102020204" pitchFamily="34" charset="0"/>
              </a:rPr>
              <a:t>CRITERIOS PARA OBTENER EL RECONOCIMIENTO AL DESEMPEÑO SOBRESALIENTE</a:t>
            </a:r>
          </a:p>
          <a:p>
            <a:r>
              <a:rPr lang="es-419" sz="3600" dirty="0">
                <a:latin typeface="Franklin Gothic Book" panose="020B0503020102020204" pitchFamily="34" charset="0"/>
              </a:rPr>
              <a:t> “ReDes” 2021</a:t>
            </a:r>
            <a:r>
              <a:rPr lang="es-MX" sz="3600" b="1" dirty="0"/>
              <a:t> </a:t>
            </a:r>
            <a:endParaRPr lang="es-ES" sz="3600" b="1" dirty="0"/>
          </a:p>
          <a:p>
            <a:endParaRPr lang="es-419" sz="36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40B49BA-07AF-4889-B463-A4A9D789E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913640"/>
              </p:ext>
            </p:extLst>
          </p:nvPr>
        </p:nvGraphicFramePr>
        <p:xfrm>
          <a:off x="-2590948" y="1716086"/>
          <a:ext cx="11238559" cy="4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A7A78B8-5BF1-446D-9F76-FBC83317DE06}"/>
              </a:ext>
            </a:extLst>
          </p:cNvPr>
          <p:cNvSpPr txBox="1">
            <a:spLocks/>
          </p:cNvSpPr>
          <p:nvPr/>
        </p:nvSpPr>
        <p:spPr>
          <a:xfrm>
            <a:off x="4780615" y="931245"/>
            <a:ext cx="6870108" cy="59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419" dirty="0"/>
              <a:t> “ReDes” 2021</a:t>
            </a:r>
            <a:r>
              <a:rPr lang="es-MX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757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 flipV="1">
            <a:off x="844062" y="1519057"/>
            <a:ext cx="11087383" cy="7937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130277" y="1071415"/>
            <a:ext cx="11931445" cy="946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419" dirty="0"/>
              <a:t>Reconocimiento al Desempeño Sobresaliente  “ReDes” 2021</a:t>
            </a:r>
            <a:r>
              <a:rPr lang="es-MX" dirty="0"/>
              <a:t> </a:t>
            </a:r>
            <a:endParaRPr lang="es-ES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B51A455-051B-42F9-A43B-D9439A24C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704072"/>
              </p:ext>
            </p:extLst>
          </p:nvPr>
        </p:nvGraphicFramePr>
        <p:xfrm>
          <a:off x="1492809" y="3572546"/>
          <a:ext cx="6316338" cy="345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59F3F34-30E4-41BE-B2EC-1838E7A473E0}"/>
              </a:ext>
            </a:extLst>
          </p:cNvPr>
          <p:cNvSpPr txBox="1"/>
          <p:nvPr/>
        </p:nvSpPr>
        <p:spPr>
          <a:xfrm>
            <a:off x="1492809" y="4007727"/>
            <a:ext cx="1971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Un punto por cada curso acreditado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21EA03-7722-400F-83A9-AB16137C97D5}"/>
              </a:ext>
            </a:extLst>
          </p:cNvPr>
          <p:cNvSpPr txBox="1"/>
          <p:nvPr/>
        </p:nvSpPr>
        <p:spPr>
          <a:xfrm>
            <a:off x="3659730" y="3192120"/>
            <a:ext cx="2084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Un punto por asistir a cada una de las reuniones de RETAIP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9BE009-889B-4DFB-82B7-065FF99B95AD}"/>
              </a:ext>
            </a:extLst>
          </p:cNvPr>
          <p:cNvSpPr txBox="1"/>
          <p:nvPr/>
        </p:nvSpPr>
        <p:spPr>
          <a:xfrm>
            <a:off x="5940197" y="2592460"/>
            <a:ext cx="236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Un punto por la entrega, </a:t>
            </a:r>
            <a:r>
              <a:rPr lang="es-ES" sz="2000" b="1" u="sng" dirty="0"/>
              <a:t>en tiempo y forma</a:t>
            </a:r>
            <a:r>
              <a:rPr lang="es-ES" sz="2000" b="1" dirty="0"/>
              <a:t>, de cada uno de los formatos</a:t>
            </a:r>
          </a:p>
        </p:txBody>
      </p:sp>
      <p:pic>
        <p:nvPicPr>
          <p:cNvPr id="2050" name="Picture 2" descr="IncubaMás | Incubadora de Negocios">
            <a:extLst>
              <a:ext uri="{FF2B5EF4-FFF2-40B4-BE49-F238E27FC236}">
                <a16:creationId xmlns:a16="http://schemas.microsoft.com/office/drawing/2014/main" id="{053E8931-D223-435A-99B4-32B2A1BA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939" y="31563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36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17907" y="970467"/>
            <a:ext cx="7975402" cy="7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MX" altLang="es-ES" sz="3200" b="1" dirty="0">
                <a:latin typeface="Franklin Gothic Book" panose="020B0503020102020204" pitchFamily="34" charset="0"/>
              </a:rPr>
              <a:t>Trabajos de la RETAIP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4699318-AD7F-4CA3-B0E7-6FC0076467A7}"/>
              </a:ext>
            </a:extLst>
          </p:cNvPr>
          <p:cNvCxnSpPr>
            <a:cxnSpLocks/>
          </p:cNvCxnSpPr>
          <p:nvPr/>
        </p:nvCxnSpPr>
        <p:spPr>
          <a:xfrm>
            <a:off x="1101512" y="1678353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grupo de personas que trabajan en equipo en un rompecabezas - Descargar  Vectores Gratis, Illustrator Graficos, Plantillas Diseño">
            <a:extLst>
              <a:ext uri="{FF2B5EF4-FFF2-40B4-BE49-F238E27FC236}">
                <a16:creationId xmlns:a16="http://schemas.microsoft.com/office/drawing/2014/main" id="{00E9D540-9D3E-40EC-8267-CA8906F0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11" y="1865069"/>
            <a:ext cx="4913177" cy="37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7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B7E4655-3B16-442A-8A03-255BE6E77183}"/>
              </a:ext>
            </a:extLst>
          </p:cNvPr>
          <p:cNvSpPr txBox="1">
            <a:spLocks/>
          </p:cNvSpPr>
          <p:nvPr/>
        </p:nvSpPr>
        <p:spPr>
          <a:xfrm>
            <a:off x="988970" y="2004490"/>
            <a:ext cx="10679698" cy="4162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RETAIP. Capacitación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Objetivo de la reunión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Resultados 2020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Oferta de Capacitación 2021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Profesionalización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Reconocimientos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Trabajos de la RED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Temas adicionales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latin typeface="Century Gothic" panose="020B0502020202020204" pitchFamily="34" charset="0"/>
              </a:rPr>
              <a:t>Página de la RETAIP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latin typeface="Century Gothic" panose="020B0502020202020204" pitchFamily="34" charset="0"/>
              </a:rPr>
              <a:t>Creación de Indicadores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latin typeface="Century Gothic" panose="020B0502020202020204" pitchFamily="34" charset="0"/>
              </a:rPr>
              <a:t>Centro de Documentación del INFO</a:t>
            </a:r>
          </a:p>
          <a:p>
            <a:pPr marL="0" indent="0" algn="just">
              <a:buFont typeface="Arial"/>
              <a:buNone/>
            </a:pPr>
            <a:endParaRPr lang="es-MX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CC18324-2A35-416E-9784-CE40CDEF90C7}"/>
              </a:ext>
            </a:extLst>
          </p:cNvPr>
          <p:cNvSpPr txBox="1">
            <a:spLocks/>
          </p:cNvSpPr>
          <p:nvPr/>
        </p:nvSpPr>
        <p:spPr>
          <a:xfrm>
            <a:off x="2152650" y="1041536"/>
            <a:ext cx="7886700" cy="53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15477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75" y="1446969"/>
            <a:ext cx="11788725" cy="548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Formato 1. Designación del Responsable de Capacitación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71589" y="2086797"/>
            <a:ext cx="11190528" cy="37820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>
                <a:latin typeface="Century Gothic" panose="020B0502020202020204" pitchFamily="34" charset="0"/>
              </a:rPr>
              <a:t>Se busca conocer los </a:t>
            </a:r>
            <a:r>
              <a:rPr lang="es-MX" sz="2400" b="1" dirty="0">
                <a:latin typeface="Century Gothic" panose="020B0502020202020204" pitchFamily="34" charset="0"/>
              </a:rPr>
              <a:t>datos de contacto, tanto del Responsable de Capacitación, como del Responsable de la Unidad de Transparencia y a partir de 2021, del Responsable del Área Coordinadora de Archivos</a:t>
            </a:r>
            <a:r>
              <a:rPr lang="es-MX" sz="240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Se deberá requisitar y</a:t>
            </a:r>
            <a:r>
              <a:rPr lang="es-MX" sz="2400" b="1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entregar a la Dirección de Capacitación del INFO, en soporte electrónico, con las firmas correspondientes y escaneado, a la cuenta electrónica </a:t>
            </a:r>
            <a:r>
              <a:rPr lang="es-MX" sz="2400" dirty="0">
                <a:latin typeface="Century Gothic" panose="020B0502020202020204" pitchFamily="34" charset="0"/>
                <a:hlinkClick r:id="rId2"/>
              </a:rPr>
              <a:t>miguel.francisco@infocdmx.org.mx</a:t>
            </a:r>
            <a:r>
              <a:rPr lang="es-MX" sz="2400" dirty="0">
                <a:latin typeface="Century Gothic" panose="020B0502020202020204" pitchFamily="34" charset="0"/>
              </a:rPr>
              <a:t> </a:t>
            </a:r>
            <a:r>
              <a:rPr lang="es-MX" sz="2600" dirty="0">
                <a:latin typeface="Century Gothic" panose="020B0502020202020204" pitchFamily="34" charset="0"/>
              </a:rPr>
              <a:t>(</a:t>
            </a:r>
            <a:r>
              <a:rPr lang="es-MX" sz="2400" dirty="0">
                <a:latin typeface="Century Gothic" panose="020B0502020202020204" pitchFamily="34" charset="0"/>
              </a:rPr>
              <a:t>marcar copia a </a:t>
            </a:r>
            <a:r>
              <a:rPr lang="es-MX" sz="1800" u="sng" dirty="0">
                <a:latin typeface="Century Gothic" panose="020B0502020202020204" pitchFamily="34" charset="0"/>
                <a:hlinkClick r:id="rId3"/>
              </a:rPr>
              <a:t>guelmi.cortez@infocdmx.org.mx</a:t>
            </a:r>
            <a:r>
              <a:rPr lang="es-ES" sz="1800" dirty="0">
                <a:latin typeface="Century Gothic" panose="020B0502020202020204" pitchFamily="34" charset="0"/>
              </a:rPr>
              <a:t> y </a:t>
            </a:r>
            <a:r>
              <a:rPr lang="es-MX" sz="1800" u="sng" dirty="0"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MX" sz="1800" dirty="0">
                <a:latin typeface="Century Gothic" panose="020B0502020202020204" pitchFamily="34" charset="0"/>
              </a:rPr>
              <a:t> )</a:t>
            </a:r>
            <a:endParaRPr lang="es-MX" sz="1800" b="1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Deberá entregarse aún cuando el Responsable de Capacitación sea el mismo de años anteriores.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527645" y="1909323"/>
            <a:ext cx="11296142" cy="59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0182C04-292A-43E8-B75D-47014F640E24}"/>
              </a:ext>
            </a:extLst>
          </p:cNvPr>
          <p:cNvSpPr txBox="1">
            <a:spLocks/>
          </p:cNvSpPr>
          <p:nvPr/>
        </p:nvSpPr>
        <p:spPr>
          <a:xfrm>
            <a:off x="682498" y="3977808"/>
            <a:ext cx="10670345" cy="15253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05378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213" y="1324915"/>
            <a:ext cx="11788725" cy="548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Formato 2. Detección de Necesidades de Capacitación 2021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01637" y="1900633"/>
            <a:ext cx="11788725" cy="43363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latin typeface="Century Gothic" panose="020B0502020202020204" pitchFamily="34" charset="0"/>
              </a:rPr>
              <a:t>Conocer los requerimientos de capacitación en materia de transparencia, acceso a la información pública, rendición de cuentas y protección de datos personales en los sujetos obligados, con la finalidad de elaborar el Programa de Trabajo de la Dirección de Capacitación 2021.</a:t>
            </a: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Quienes ya lo entregaron, cumpliendo con los requisitos de forma, ya cuentan con el punto correspondiente. Quienes no lo han entregado, se deberá requisitar y</a:t>
            </a:r>
            <a:r>
              <a:rPr lang="es-MX" sz="2400" b="1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entregar a la Dirección de Capacitación del INFO, en soporte electrónico, con las firmas correspondientes y escaneado, a la cuenta electrónica</a:t>
            </a:r>
            <a:r>
              <a:rPr lang="es-MX" sz="3200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  <a:hlinkClick r:id="rId2"/>
              </a:rPr>
              <a:t>alejandra.pacheco@infocdmx.org.mx</a:t>
            </a:r>
            <a:r>
              <a:rPr lang="es-MX" sz="2400" dirty="0">
                <a:latin typeface="Century Gothic" panose="020B0502020202020204" pitchFamily="34" charset="0"/>
              </a:rPr>
              <a:t> </a:t>
            </a:r>
            <a:r>
              <a:rPr lang="es-MX" sz="1400" dirty="0">
                <a:latin typeface="Century Gothic" panose="020B0502020202020204" pitchFamily="34" charset="0"/>
              </a:rPr>
              <a:t>(</a:t>
            </a:r>
            <a:r>
              <a:rPr lang="es-MX" sz="2400" dirty="0">
                <a:latin typeface="Century Gothic" panose="020B0502020202020204" pitchFamily="34" charset="0"/>
              </a:rPr>
              <a:t>marcar copia</a:t>
            </a:r>
            <a:r>
              <a:rPr lang="es-MX" sz="3200" dirty="0">
                <a:latin typeface="Century Gothic" panose="020B0502020202020204" pitchFamily="34" charset="0"/>
              </a:rPr>
              <a:t> </a:t>
            </a:r>
            <a:r>
              <a:rPr lang="es-MX" sz="1800" u="sng" dirty="0">
                <a:latin typeface="Century Gothic" panose="020B0502020202020204" pitchFamily="34" charset="0"/>
                <a:hlinkClick r:id="rId3"/>
              </a:rPr>
              <a:t>guelmi.cortez@infocdmx.org.mx</a:t>
            </a:r>
            <a:r>
              <a:rPr lang="es-ES" sz="1800" dirty="0">
                <a:latin typeface="Century Gothic" panose="020B0502020202020204" pitchFamily="34" charset="0"/>
              </a:rPr>
              <a:t> y </a:t>
            </a:r>
            <a:r>
              <a:rPr lang="es-MX" sz="1800" u="sng" dirty="0"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MX" sz="1800" dirty="0">
                <a:latin typeface="Century Gothic" panose="020B0502020202020204" pitchFamily="34" charset="0"/>
              </a:rPr>
              <a:t> )</a:t>
            </a:r>
            <a:endParaRPr lang="es-ES" sz="1800" dirty="0">
              <a:latin typeface="Century Gothic" panose="020B0502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527645" y="1790512"/>
            <a:ext cx="11296142" cy="59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0182C04-292A-43E8-B75D-47014F640E24}"/>
              </a:ext>
            </a:extLst>
          </p:cNvPr>
          <p:cNvSpPr txBox="1">
            <a:spLocks/>
          </p:cNvSpPr>
          <p:nvPr/>
        </p:nvSpPr>
        <p:spPr>
          <a:xfrm>
            <a:off x="682498" y="3977808"/>
            <a:ext cx="10670345" cy="15253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90958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3363" y="1321723"/>
            <a:ext cx="9548218" cy="548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Programa Anual de Capacitación (PAC)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710419" y="1842221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5260AAD-0F65-422F-A129-BDB2B753E3DF}"/>
              </a:ext>
            </a:extLst>
          </p:cNvPr>
          <p:cNvSpPr txBox="1">
            <a:spLocks/>
          </p:cNvSpPr>
          <p:nvPr/>
        </p:nvSpPr>
        <p:spPr>
          <a:xfrm>
            <a:off x="466071" y="2194074"/>
            <a:ext cx="11259857" cy="18753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>
                <a:latin typeface="Century Gothic" panose="020B0502020202020204" pitchFamily="34" charset="0"/>
              </a:rPr>
              <a:t>Capacitar y actualizar de forma permanente, en coordinación con el Instituto, a las personas servidoras públicas a través de cursos, talleres, seminarios que considere pertinente el sujeto obligado, es una obligatoriedad establecida en los artículos 24 </a:t>
            </a:r>
            <a:r>
              <a:rPr lang="es-ES" sz="2400" dirty="0">
                <a:latin typeface="Century Gothic" panose="020B0502020202020204" pitchFamily="34" charset="0"/>
              </a:rPr>
              <a:t>fracción  XVI de la LTAIPRC CDMX y 80 de la LPDPPSO CDMX.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9602185-C129-4D79-9B7F-C318795EE339}"/>
              </a:ext>
            </a:extLst>
          </p:cNvPr>
          <p:cNvSpPr txBox="1">
            <a:spLocks/>
          </p:cNvSpPr>
          <p:nvPr/>
        </p:nvSpPr>
        <p:spPr>
          <a:xfrm>
            <a:off x="466071" y="4246760"/>
            <a:ext cx="11259857" cy="1875342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240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MX" dirty="0"/>
              <a:t>Elaborar el PAC en cada sujeto obligado de la Ciudad de México, en materia de acceso a la información y apertura gubernamental, es una obligatoriedad de la Unidad de Transparencia establecida en el artículo 93 </a:t>
            </a:r>
            <a:r>
              <a:rPr lang="es-ES" dirty="0"/>
              <a:t>fracción  IX, LTAIPRC CDMX.</a:t>
            </a:r>
          </a:p>
        </p:txBody>
      </p:sp>
    </p:spTree>
    <p:extLst>
      <p:ext uri="{BB962C8B-B14F-4D97-AF65-F5344CB8AC3E}">
        <p14:creationId xmlns:p14="http://schemas.microsoft.com/office/powerpoint/2010/main" val="1996099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111800" y="192693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D5EBE2-9B1F-4CB5-8CE3-C031BE3E0DF1}"/>
              </a:ext>
            </a:extLst>
          </p:cNvPr>
          <p:cNvSpPr txBox="1">
            <a:spLocks/>
          </p:cNvSpPr>
          <p:nvPr/>
        </p:nvSpPr>
        <p:spPr>
          <a:xfrm>
            <a:off x="575341" y="2254307"/>
            <a:ext cx="10731825" cy="29964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600" dirty="0">
                <a:latin typeface="Century Gothic" panose="020B0502020202020204" pitchFamily="34" charset="0"/>
              </a:rPr>
              <a:t>El formato 3, es un </a:t>
            </a:r>
            <a:r>
              <a:rPr lang="es-MX" sz="2600" b="1" dirty="0">
                <a:latin typeface="Century Gothic" panose="020B0502020202020204" pitchFamily="34" charset="0"/>
              </a:rPr>
              <a:t>resumen de las metas establecidas en el Programa Anual de Capacitación</a:t>
            </a:r>
            <a:r>
              <a:rPr lang="es-MX" sz="2600" dirty="0">
                <a:latin typeface="Century Gothic" panose="020B0502020202020204" pitchFamily="34" charset="0"/>
              </a:rPr>
              <a:t> del sujeto obligado.</a:t>
            </a:r>
          </a:p>
          <a:p>
            <a:pPr algn="just"/>
            <a:r>
              <a:rPr lang="es-MX" sz="2600" dirty="0">
                <a:latin typeface="Century Gothic" panose="020B0502020202020204" pitchFamily="34" charset="0"/>
              </a:rPr>
              <a:t>Este formato se deberá entregar a la Dirección de Capacitación del INFO, en soporte electrónico, con las firmas correspondientes y escaneado, a la cuenta </a:t>
            </a:r>
            <a:r>
              <a:rPr lang="es-MX" sz="2600" dirty="0">
                <a:latin typeface="Century Gothic" panose="020B0502020202020204" pitchFamily="34" charset="0"/>
                <a:hlinkClick r:id="rId2"/>
              </a:rPr>
              <a:t>alan.gonzalez@infocdmx.org.mx</a:t>
            </a:r>
            <a:r>
              <a:rPr lang="es-MX" sz="2600" dirty="0">
                <a:latin typeface="Century Gothic" panose="020B0502020202020204" pitchFamily="34" charset="0"/>
              </a:rPr>
              <a:t> </a:t>
            </a:r>
            <a:r>
              <a:rPr lang="es-MX" dirty="0">
                <a:latin typeface="Century Gothic" panose="020B0502020202020204" pitchFamily="34" charset="0"/>
              </a:rPr>
              <a:t>(</a:t>
            </a:r>
            <a:r>
              <a:rPr lang="es-MX" sz="2800" dirty="0">
                <a:latin typeface="Century Gothic" panose="020B0502020202020204" pitchFamily="34" charset="0"/>
              </a:rPr>
              <a:t>marcar copia </a:t>
            </a:r>
            <a:r>
              <a:rPr lang="es-MX" sz="2000" u="sng" dirty="0">
                <a:latin typeface="Century Gothic" panose="020B0502020202020204" pitchFamily="34" charset="0"/>
                <a:hlinkClick r:id="rId3"/>
              </a:rPr>
              <a:t>guelmi.cortez@infocdmx.org.mx</a:t>
            </a:r>
            <a:r>
              <a:rPr lang="es-ES" sz="2000" dirty="0">
                <a:latin typeface="Century Gothic" panose="020B0502020202020204" pitchFamily="34" charset="0"/>
              </a:rPr>
              <a:t> y </a:t>
            </a:r>
            <a:r>
              <a:rPr lang="es-MX" sz="2000" u="sng" dirty="0"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MX" sz="2000" dirty="0">
                <a:latin typeface="Century Gothic" panose="020B0502020202020204" pitchFamily="34" charset="0"/>
              </a:rPr>
              <a:t> </a:t>
            </a:r>
            <a:r>
              <a:rPr lang="es-MX" sz="2800" dirty="0">
                <a:latin typeface="Century Gothic" panose="020B0502020202020204" pitchFamily="34" charset="0"/>
              </a:rPr>
              <a:t>)</a:t>
            </a:r>
            <a:endParaRPr lang="es-ES" sz="2600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AB743D-CBAA-4EB2-8C4A-0C812F6D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189" y="1310785"/>
            <a:ext cx="8845617" cy="813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Formato 3. Resumen PAC 2020</a:t>
            </a:r>
          </a:p>
        </p:txBody>
      </p:sp>
    </p:spTree>
    <p:extLst>
      <p:ext uri="{BB962C8B-B14F-4D97-AF65-F5344CB8AC3E}">
        <p14:creationId xmlns:p14="http://schemas.microsoft.com/office/powerpoint/2010/main" val="2818935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354" y="1399514"/>
            <a:ext cx="11788725" cy="548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Formato 4. Detección de Necesidades de Capacitación 2022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23307" y="2260705"/>
            <a:ext cx="11788725" cy="43363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latin typeface="Century Gothic" panose="020B0502020202020204" pitchFamily="34" charset="0"/>
              </a:rPr>
              <a:t>Conocer los requerimientos de capacitación en materia de transparencia, acceso a la información pública, rendición de cuentas y protección de datos personales en los sujetos obligados, con la finalidad de elaborar el Programa de Trabajo de la Dirección de Capacitación 2022.</a:t>
            </a: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Se deberá requisitar y</a:t>
            </a:r>
            <a:r>
              <a:rPr lang="es-MX" sz="2400" b="1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entregar a la Dirección de Capacitación del INFO, en soporte electrónico, con las firmas correspondientes y escaneado, a la cuenta electrónica</a:t>
            </a:r>
            <a:r>
              <a:rPr lang="es-MX" sz="3200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  <a:hlinkClick r:id="rId2"/>
              </a:rPr>
              <a:t>alan.gonzalez@infocdmx.org.mx</a:t>
            </a:r>
            <a:r>
              <a:rPr lang="es-MX" sz="2400" dirty="0">
                <a:latin typeface="Century Gothic" panose="020B0502020202020204" pitchFamily="34" charset="0"/>
              </a:rPr>
              <a:t> </a:t>
            </a:r>
            <a:r>
              <a:rPr lang="es-MX" sz="1400" dirty="0">
                <a:latin typeface="Century Gothic" panose="020B0502020202020204" pitchFamily="34" charset="0"/>
              </a:rPr>
              <a:t>(</a:t>
            </a:r>
            <a:r>
              <a:rPr lang="es-MX" sz="2400" dirty="0">
                <a:latin typeface="Century Gothic" panose="020B0502020202020204" pitchFamily="34" charset="0"/>
              </a:rPr>
              <a:t>marcar copia</a:t>
            </a:r>
            <a:r>
              <a:rPr lang="es-MX" sz="3200" dirty="0">
                <a:latin typeface="Century Gothic" panose="020B0502020202020204" pitchFamily="34" charset="0"/>
              </a:rPr>
              <a:t> </a:t>
            </a:r>
            <a:r>
              <a:rPr lang="es-MX" sz="1800" u="sng" dirty="0">
                <a:latin typeface="Century Gothic" panose="020B0502020202020204" pitchFamily="34" charset="0"/>
                <a:hlinkClick r:id="rId3"/>
              </a:rPr>
              <a:t>guelmi.cortez@infocdmx.org.mx</a:t>
            </a:r>
            <a:r>
              <a:rPr lang="es-ES" sz="1800" dirty="0">
                <a:latin typeface="Century Gothic" panose="020B0502020202020204" pitchFamily="34" charset="0"/>
              </a:rPr>
              <a:t> y </a:t>
            </a:r>
            <a:r>
              <a:rPr lang="es-MX" sz="1800" u="sng" dirty="0"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MX" sz="1800" dirty="0">
                <a:latin typeface="Century Gothic" panose="020B0502020202020204" pitchFamily="34" charset="0"/>
              </a:rPr>
              <a:t> )</a:t>
            </a:r>
            <a:endParaRPr lang="es-ES" sz="1800" dirty="0">
              <a:latin typeface="Century Gothic" panose="020B0502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447929" y="1941877"/>
            <a:ext cx="11296142" cy="59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0182C04-292A-43E8-B75D-47014F640E24}"/>
              </a:ext>
            </a:extLst>
          </p:cNvPr>
          <p:cNvSpPr txBox="1">
            <a:spLocks/>
          </p:cNvSpPr>
          <p:nvPr/>
        </p:nvSpPr>
        <p:spPr>
          <a:xfrm>
            <a:off x="682498" y="3977808"/>
            <a:ext cx="10670345" cy="15253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28280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111800" y="1924508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D5EBE2-9B1F-4CB5-8CE3-C031BE3E0DF1}"/>
              </a:ext>
            </a:extLst>
          </p:cNvPr>
          <p:cNvSpPr txBox="1">
            <a:spLocks/>
          </p:cNvSpPr>
          <p:nvPr/>
        </p:nvSpPr>
        <p:spPr>
          <a:xfrm>
            <a:off x="896645" y="2050070"/>
            <a:ext cx="10604578" cy="29964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600" dirty="0">
                <a:latin typeface="Century Gothic" panose="020B0502020202020204" pitchFamily="34" charset="0"/>
              </a:rPr>
              <a:t>El formato 5, es la </a:t>
            </a:r>
            <a:r>
              <a:rPr lang="es-MX" sz="2600" b="1" dirty="0">
                <a:latin typeface="Century Gothic" panose="020B0502020202020204" pitchFamily="34" charset="0"/>
              </a:rPr>
              <a:t>información de los resultados alcanzados conforme a las metas establecidas en el Programa Anual de Capacitación </a:t>
            </a:r>
            <a:r>
              <a:rPr lang="es-MX" sz="2600" dirty="0">
                <a:latin typeface="Century Gothic" panose="020B0502020202020204" pitchFamily="34" charset="0"/>
              </a:rPr>
              <a:t>del sujeto obligado.</a:t>
            </a:r>
          </a:p>
          <a:p>
            <a:pPr marL="0" indent="0" algn="just">
              <a:buNone/>
            </a:pPr>
            <a:endParaRPr lang="es-MX" sz="1400" dirty="0">
              <a:latin typeface="Century Gothic" panose="020B0502020202020204" pitchFamily="34" charset="0"/>
            </a:endParaRPr>
          </a:p>
          <a:p>
            <a:pPr algn="just"/>
            <a:r>
              <a:rPr lang="es-MX" sz="2600" dirty="0">
                <a:latin typeface="Century Gothic" panose="020B0502020202020204" pitchFamily="34" charset="0"/>
              </a:rPr>
              <a:t>Este formato se deberá entregar a la Dirección de Capacitación del INFO, en soporte electrónico, con las firmas correspondientes y escaneado, a la cuenta </a:t>
            </a:r>
            <a:r>
              <a:rPr lang="es-MX" sz="2600" dirty="0">
                <a:latin typeface="Century Gothic" panose="020B0502020202020204" pitchFamily="34" charset="0"/>
                <a:hlinkClick r:id="rId2"/>
              </a:rPr>
              <a:t>alan.gonzalez@infocdmx.org.mx</a:t>
            </a:r>
            <a:r>
              <a:rPr lang="es-MX" sz="2600" dirty="0">
                <a:latin typeface="Century Gothic" panose="020B0502020202020204" pitchFamily="34" charset="0"/>
              </a:rPr>
              <a:t> (</a:t>
            </a:r>
            <a:r>
              <a:rPr lang="es-MX" sz="2400" dirty="0">
                <a:latin typeface="Century Gothic" panose="020B0502020202020204" pitchFamily="34" charset="0"/>
              </a:rPr>
              <a:t>marcar copia </a:t>
            </a:r>
            <a:r>
              <a:rPr lang="es-MX" sz="2000" u="sng" dirty="0">
                <a:latin typeface="Century Gothic" panose="020B0502020202020204" pitchFamily="34" charset="0"/>
                <a:hlinkClick r:id="rId3"/>
              </a:rPr>
              <a:t>guelmi.cortez@infocdmx.org.mx</a:t>
            </a:r>
            <a:r>
              <a:rPr lang="es-ES" sz="2000" dirty="0">
                <a:latin typeface="Century Gothic" panose="020B0502020202020204" pitchFamily="34" charset="0"/>
              </a:rPr>
              <a:t> y </a:t>
            </a:r>
            <a:r>
              <a:rPr lang="es-MX" sz="2000" u="sng" dirty="0"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MX" sz="2000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)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AB743D-CBAA-4EB2-8C4A-0C812F6D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557" y="1397676"/>
            <a:ext cx="10047021" cy="40655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Formato 5. Seguimiento al PAC 2020</a:t>
            </a:r>
          </a:p>
        </p:txBody>
      </p:sp>
    </p:spTree>
    <p:extLst>
      <p:ext uri="{BB962C8B-B14F-4D97-AF65-F5344CB8AC3E}">
        <p14:creationId xmlns:p14="http://schemas.microsoft.com/office/powerpoint/2010/main" val="3967298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AB743D-CBAA-4EB2-8C4A-0C812F6D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94714" y="1205703"/>
            <a:ext cx="13181427" cy="40655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Propuesta para fecha de entrega de formatos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A9FE2ED-FD4E-4FE6-910A-813CE7412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182075"/>
              </p:ext>
            </p:extLst>
          </p:nvPr>
        </p:nvGraphicFramePr>
        <p:xfrm>
          <a:off x="778410" y="1678932"/>
          <a:ext cx="11010316" cy="3930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425">
                  <a:extLst>
                    <a:ext uri="{9D8B030D-6E8A-4147-A177-3AD203B41FA5}">
                      <a16:colId xmlns:a16="http://schemas.microsoft.com/office/drawing/2014/main" val="1290690005"/>
                    </a:ext>
                  </a:extLst>
                </a:gridCol>
                <a:gridCol w="5158454">
                  <a:extLst>
                    <a:ext uri="{9D8B030D-6E8A-4147-A177-3AD203B41FA5}">
                      <a16:colId xmlns:a16="http://schemas.microsoft.com/office/drawing/2014/main" val="1787079318"/>
                    </a:ext>
                  </a:extLst>
                </a:gridCol>
                <a:gridCol w="1320949">
                  <a:extLst>
                    <a:ext uri="{9D8B030D-6E8A-4147-A177-3AD203B41FA5}">
                      <a16:colId xmlns:a16="http://schemas.microsoft.com/office/drawing/2014/main" val="452610632"/>
                    </a:ext>
                  </a:extLst>
                </a:gridCol>
                <a:gridCol w="3757488">
                  <a:extLst>
                    <a:ext uri="{9D8B030D-6E8A-4147-A177-3AD203B41FA5}">
                      <a16:colId xmlns:a16="http://schemas.microsoft.com/office/drawing/2014/main" val="3315669378"/>
                    </a:ext>
                  </a:extLst>
                </a:gridCol>
              </a:tblGrid>
              <a:tr h="320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Id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Actividades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Formato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Fecha de cumplimiento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57897921"/>
                  </a:ext>
                </a:extLst>
              </a:tr>
              <a:tr h="553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Designación del Responsable de Capacitación. 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 de abril, 2021 </a:t>
                      </a:r>
                      <a:endParaRPr lang="es-ES" sz="2800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572862970"/>
                  </a:ext>
                </a:extLst>
              </a:tr>
              <a:tr h="766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Detección de Necesidades de Capacitación 2021.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u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26 de marzo, 2021</a:t>
                      </a:r>
                      <a:endParaRPr lang="es-ES" sz="2800" b="1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73660737"/>
                  </a:ext>
                </a:extLst>
              </a:tr>
              <a:tr h="649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 Resumen del Programa Anual de Capacitación 2021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 de mayo, 2021</a:t>
                      </a:r>
                      <a:endParaRPr lang="es-ES" sz="2800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30918791"/>
                  </a:ext>
                </a:extLst>
              </a:tr>
              <a:tr h="801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Century Gothic" panose="020B0502020202020204" pitchFamily="34" charset="0"/>
                        </a:rPr>
                        <a:t>Detección de Necesidades de Capacitación 2022.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 de agosto, 2021</a:t>
                      </a:r>
                      <a:endParaRPr lang="es-ES" sz="2800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485678053"/>
                  </a:ext>
                </a:extLst>
              </a:tr>
              <a:tr h="755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Seguimiento del Programa Anual de Capacitación 2021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dirty="0">
                          <a:effectLst/>
                          <a:latin typeface="Century Gothic" panose="020B0502020202020204" pitchFamily="34" charset="0"/>
                        </a:rPr>
                        <a:t>31 de enero de 2022</a:t>
                      </a:r>
                      <a:endParaRPr lang="es-ES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45218538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0BAB6D6F-CC4E-4014-B7DB-BB085356BDDE}"/>
              </a:ext>
            </a:extLst>
          </p:cNvPr>
          <p:cNvSpPr/>
          <p:nvPr/>
        </p:nvSpPr>
        <p:spPr>
          <a:xfrm>
            <a:off x="-307146" y="5611446"/>
            <a:ext cx="120560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latin typeface="Century Gothic" panose="020B0502020202020204" pitchFamily="34" charset="0"/>
              </a:rPr>
              <a:t>Los formatos para su requisitado están disponibles en</a:t>
            </a:r>
          </a:p>
          <a:p>
            <a:pPr algn="ctr"/>
            <a:r>
              <a:rPr lang="es-ES" sz="2200" dirty="0">
                <a:latin typeface="Century Gothic" panose="020B0502020202020204" pitchFamily="34" charset="0"/>
              </a:rPr>
              <a:t> </a:t>
            </a:r>
            <a:r>
              <a:rPr lang="es-ES" sz="2200" dirty="0">
                <a:latin typeface="Century Gothic" panose="020B0502020202020204" pitchFamily="34" charset="0"/>
                <a:hlinkClick r:id="rId2"/>
              </a:rPr>
              <a:t>http://retaip.infocdmx.org.mx/</a:t>
            </a:r>
            <a:r>
              <a:rPr lang="es-ES" sz="22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53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264221"/>
              </p:ext>
            </p:extLst>
          </p:nvPr>
        </p:nvGraphicFramePr>
        <p:xfrm>
          <a:off x="616767" y="1980633"/>
          <a:ext cx="10532748" cy="410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872" y="1205947"/>
            <a:ext cx="8845617" cy="813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RETAIP 2021. Capacitación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8056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633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846" y="1322672"/>
            <a:ext cx="8845617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Temas adicionales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9656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31" y="2756554"/>
            <a:ext cx="3456421" cy="2872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673F8F-0050-43C2-9CAE-CA4F4406C3A9}"/>
              </a:ext>
            </a:extLst>
          </p:cNvPr>
          <p:cNvPicPr/>
          <p:nvPr/>
        </p:nvPicPr>
        <p:blipFill rotWithShape="1">
          <a:blip r:embed="rId3"/>
          <a:srcRect l="67497" t="13545" r="28532" b="80157"/>
          <a:stretch/>
        </p:blipFill>
        <p:spPr bwMode="auto">
          <a:xfrm>
            <a:off x="10193154" y="2271080"/>
            <a:ext cx="1295101" cy="975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86" name="Picture 2" descr="4.4.1.- Indicadores de Resultados | LA EVALUACIÓN COMO PUNTO DE PARTIDA  PARA LA MEJORA DE LOS CENTROS EDUCATIVOS">
            <a:extLst>
              <a:ext uri="{FF2B5EF4-FFF2-40B4-BE49-F238E27FC236}">
                <a16:creationId xmlns:a16="http://schemas.microsoft.com/office/drawing/2014/main" id="{15AFE4E1-CCEF-4CB6-91E6-EE1CF829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88" y="4195396"/>
            <a:ext cx="4524375" cy="20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6F86DFB-CD87-4BB7-8DD0-B137B863771E}"/>
              </a:ext>
            </a:extLst>
          </p:cNvPr>
          <p:cNvSpPr txBox="1"/>
          <p:nvPr/>
        </p:nvSpPr>
        <p:spPr>
          <a:xfrm>
            <a:off x="5570806" y="2714861"/>
            <a:ext cx="4965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Century Gothic" panose="020B0502020202020204" pitchFamily="34" charset="0"/>
                <a:hlinkClick r:id="rId5"/>
              </a:rPr>
              <a:t>http://retaip.infocdmx.org.mx/</a:t>
            </a:r>
            <a:r>
              <a:rPr lang="es-ES" sz="2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85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3797531" y="921386"/>
            <a:ext cx="8979512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" sz="3200" b="1" dirty="0">
                <a:latin typeface="Franklin Gothic Book" panose="020B0503020102020204" pitchFamily="34" charset="0"/>
              </a:rPr>
              <a:t>Página electrónica de la RETAIP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2920" y="1667152"/>
            <a:ext cx="3159336" cy="1118252"/>
          </a:xfrm>
          <a:prstGeom prst="rect">
            <a:avLst/>
          </a:prstGeom>
          <a:solidFill>
            <a:srgbClr val="AF1B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Es una herramienta al servicio de los sujetos obligados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4429" y="3160940"/>
            <a:ext cx="3142354" cy="898380"/>
          </a:xfrm>
          <a:prstGeom prst="rect">
            <a:avLst/>
          </a:prstGeom>
          <a:solidFill>
            <a:srgbClr val="AF1B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Se publican los materiales de apoyo para la capacitación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94429" y="4447562"/>
            <a:ext cx="3142354" cy="1241280"/>
          </a:xfrm>
          <a:prstGeom prst="rect">
            <a:avLst/>
          </a:prstGeom>
          <a:solidFill>
            <a:srgbClr val="AF1B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A través de ésta se emiten avisos y comunicaciones diversos en materia de capacitación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08960" y="142825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27CBDF9-D351-4B68-92E4-5FD1967B6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39" y="1607551"/>
            <a:ext cx="7593920" cy="432906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20C361A-F529-4B01-B3D7-803BB2C00476}"/>
              </a:ext>
            </a:extLst>
          </p:cNvPr>
          <p:cNvSpPr txBox="1"/>
          <p:nvPr/>
        </p:nvSpPr>
        <p:spPr>
          <a:xfrm>
            <a:off x="3419865" y="5944675"/>
            <a:ext cx="6133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Century Gothic" panose="020B0502020202020204" pitchFamily="34" charset="0"/>
                <a:hlinkClick r:id="rId3"/>
              </a:rPr>
              <a:t>http://retaip.infocdmx.org.mx/</a:t>
            </a:r>
            <a:r>
              <a:rPr lang="es-ES" sz="2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65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004158" y="16227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2152650" y="1060678"/>
            <a:ext cx="78867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RETAIP. Capacitación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820" y="2422718"/>
            <a:ext cx="3394710" cy="212752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81282" y="2024660"/>
            <a:ext cx="6841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latin typeface="Century Gothic" panose="020B0502020202020204" pitchFamily="34" charset="0"/>
              </a:rPr>
              <a:t>La RETAIP </a:t>
            </a:r>
            <a:r>
              <a:rPr lang="es-ES" sz="2400" b="1" dirty="0">
                <a:latin typeface="Century Gothic" panose="020B0502020202020204" pitchFamily="34" charset="0"/>
              </a:rPr>
              <a:t>en su modalidad de Responsables de Capacitación, </a:t>
            </a:r>
            <a:r>
              <a:rPr lang="es-ES" sz="2400" dirty="0">
                <a:latin typeface="Century Gothic" panose="020B0502020202020204" pitchFamily="34" charset="0"/>
              </a:rPr>
              <a:t>es </a:t>
            </a:r>
            <a:r>
              <a:rPr lang="es-MX" sz="2400" dirty="0">
                <a:latin typeface="Century Gothic" panose="020B0502020202020204" pitchFamily="34" charset="0"/>
              </a:rPr>
              <a:t>un mecanismo de coordinación con y entre los sujetos obligados, a través del cual se planea y da seguimiento a la capacitación en materia de transparencia, acceso a la información, protección de datos personales y temas relacionados, </a:t>
            </a:r>
            <a:r>
              <a:rPr lang="es-ES" sz="2400" dirty="0">
                <a:latin typeface="Century Gothic" panose="020B0502020202020204" pitchFamily="34" charset="0"/>
              </a:rPr>
              <a:t>y de esa manera contribuir al fortalecimiento de una cultura en estos temas.</a:t>
            </a:r>
          </a:p>
        </p:txBody>
      </p:sp>
    </p:spTree>
    <p:extLst>
      <p:ext uri="{BB962C8B-B14F-4D97-AF65-F5344CB8AC3E}">
        <p14:creationId xmlns:p14="http://schemas.microsoft.com/office/powerpoint/2010/main" val="1109300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84" y="1323473"/>
            <a:ext cx="12384258" cy="6430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Indicador de Participación en la RETAIP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7" y="1804525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1760871" y="2126034"/>
            <a:ext cx="8845617" cy="6851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s-MX" sz="3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46435" y="1949633"/>
            <a:ext cx="67407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400" dirty="0">
                <a:latin typeface="Century Gothic" panose="020B0502020202020204" pitchFamily="34" charset="0"/>
              </a:rPr>
              <a:t>En la Dirección de Capacitación creamos el indicador denominado “</a:t>
            </a:r>
            <a:r>
              <a:rPr lang="es-MX" sz="2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Indicador de Participación de los Sujetos Obligados en la Red de Capacitación (IPR), </a:t>
            </a:r>
            <a:r>
              <a:rPr lang="es-MX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con el objeto de medir la participación de los sujetos obligados en la RETAIP-Capacitación, con la finalidad de determinar su eficacia como mecanismo de coordinación de actividades de capacitación entre el organismo garante (INFO CDMX) y los sujetos obligados.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4.4.1.- Indicadores de Resultados | LA EVALUACIÓN COMO PUNTO DE PARTIDA  PARA LA MEJORA DE LOS CENTROS EDUCATIVOS">
            <a:extLst>
              <a:ext uri="{FF2B5EF4-FFF2-40B4-BE49-F238E27FC236}">
                <a16:creationId xmlns:a16="http://schemas.microsoft.com/office/drawing/2014/main" id="{D153DD7E-6727-4E4D-8464-F6083ABB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09" y="1926935"/>
            <a:ext cx="3838107" cy="20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20DBF3C-3042-4EF5-8156-3516E56F4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580858"/>
              </p:ext>
            </p:extLst>
          </p:nvPr>
        </p:nvGraphicFramePr>
        <p:xfrm>
          <a:off x="8002789" y="4135354"/>
          <a:ext cx="4064000" cy="164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049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10" y="1298504"/>
            <a:ext cx="10508566" cy="6430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Centro de documentación del INFOCDMX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7" y="1804525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6579214" y="3725974"/>
            <a:ext cx="4668101" cy="163121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419" sz="2000" dirty="0">
                <a:latin typeface="Century Gothic" panose="020B0502020202020204" pitchFamily="34" charset="0"/>
              </a:rPr>
              <a:t>Derivado de la emergencia sanitaria, en 2020 no se contó con las condiciones para publicar la invitación-convocatoria a donar materiales bibliográficos.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447458" y="3572447"/>
            <a:ext cx="11529060" cy="94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s-MX" sz="3600" b="1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1760871" y="2126034"/>
            <a:ext cx="8845617" cy="6851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s-MX" sz="3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579861" y="2018283"/>
            <a:ext cx="7967341" cy="13234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419" sz="2000" dirty="0">
                <a:latin typeface="Century Gothic" panose="020B0502020202020204" pitchFamily="34" charset="0"/>
              </a:rPr>
              <a:t>Es el espacio físico al interior de las oficinas del INFO CDMX, donde se concentra un acervo documental de diversos temas</a:t>
            </a:r>
            <a:r>
              <a:rPr lang="es-ES" sz="2000" dirty="0">
                <a:latin typeface="Century Gothic" panose="020B0502020202020204" pitchFamily="34" charset="0"/>
              </a:rPr>
              <a:t>, en las materia relacionadas con los derechos que protege el INFO CDMX y temas afines.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61141F-00D0-4123-B4ED-2F83596CB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1" y="1933084"/>
            <a:ext cx="3201938" cy="258800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6DF99B-E6A1-4793-95B7-2AD4AE1A5FD9}"/>
              </a:ext>
            </a:extLst>
          </p:cNvPr>
          <p:cNvSpPr txBox="1"/>
          <p:nvPr/>
        </p:nvSpPr>
        <p:spPr>
          <a:xfrm>
            <a:off x="260425" y="4579153"/>
            <a:ext cx="5951563" cy="1538883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419" sz="2000" dirty="0">
                <a:latin typeface="Century Gothic" panose="020B0502020202020204" pitchFamily="34" charset="0"/>
              </a:rPr>
              <a:t>En la liga </a:t>
            </a:r>
            <a:r>
              <a:rPr lang="es-419" sz="1400" dirty="0">
                <a:latin typeface="Century Gothic" panose="020B0502020202020204" pitchFamily="34" charset="0"/>
                <a:hlinkClick r:id="rId3"/>
              </a:rPr>
              <a:t>http://www.infocdmx.org.mx/index.php/nuestras-actividades-y-servicios/centro-de-documentacion.html</a:t>
            </a:r>
            <a:r>
              <a:rPr lang="es-419" sz="1400" dirty="0">
                <a:latin typeface="Century Gothic" panose="020B0502020202020204" pitchFamily="34" charset="0"/>
              </a:rPr>
              <a:t>  </a:t>
            </a:r>
            <a:r>
              <a:rPr lang="es-419" sz="2000" dirty="0">
                <a:latin typeface="Century Gothic" panose="020B0502020202020204" pitchFamily="34" charset="0"/>
              </a:rPr>
              <a:t>podrán consultar el acervo bibliográfico y próximamente los Criterios de Operación del Centro de Documentación del INFO CDMX.</a:t>
            </a:r>
          </a:p>
        </p:txBody>
      </p:sp>
    </p:spTree>
    <p:extLst>
      <p:ext uri="{BB962C8B-B14F-4D97-AF65-F5344CB8AC3E}">
        <p14:creationId xmlns:p14="http://schemas.microsoft.com/office/powerpoint/2010/main" val="245032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111800" y="2149591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C7117EC-481D-4657-9056-BD97D409E4BD}"/>
              </a:ext>
            </a:extLst>
          </p:cNvPr>
          <p:cNvSpPr/>
          <p:nvPr/>
        </p:nvSpPr>
        <p:spPr>
          <a:xfrm>
            <a:off x="0" y="2416579"/>
            <a:ext cx="11943470" cy="24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i="1" u="sng" dirty="0">
                <a:solidFill>
                  <a:srgbClr val="800080"/>
                </a:solidFill>
                <a:latin typeface="Century Gothic" panose="020B0502020202020204" pitchFamily="34" charset="0"/>
                <a:hlinkClick r:id="rId2"/>
              </a:rPr>
              <a:t>laura.castelazo@infocdmx.org.mx</a:t>
            </a:r>
            <a:endParaRPr lang="es-ES" sz="3600" i="1" u="sng" dirty="0">
              <a:solidFill>
                <a:srgbClr val="80008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3600" i="1" u="sng" dirty="0">
                <a:solidFill>
                  <a:srgbClr val="800080"/>
                </a:solidFill>
                <a:latin typeface="Century Gothic" panose="020B0502020202020204" pitchFamily="34" charset="0"/>
                <a:hlinkClick r:id="rId3"/>
              </a:rPr>
              <a:t>guelmi.cortez@infocdmx.org.mx</a:t>
            </a:r>
            <a:endParaRPr lang="es-ES" sz="3600" i="1" u="sng" dirty="0">
              <a:solidFill>
                <a:srgbClr val="80008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3600" i="1" u="sng" dirty="0">
                <a:solidFill>
                  <a:srgbClr val="800080"/>
                </a:solidFill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ES" sz="3600" i="1" u="sng" dirty="0">
                <a:solidFill>
                  <a:srgbClr val="80008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AB743D-CBAA-4EB2-8C4A-0C812F6D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61" y="1475755"/>
            <a:ext cx="12251500" cy="813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Atención de dudas, comentarios, sugerencias</a:t>
            </a:r>
          </a:p>
        </p:txBody>
      </p:sp>
    </p:spTree>
    <p:extLst>
      <p:ext uri="{BB962C8B-B14F-4D97-AF65-F5344CB8AC3E}">
        <p14:creationId xmlns:p14="http://schemas.microsoft.com/office/powerpoint/2010/main" val="2476622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C4966-4E81-48EE-9C52-62B9BC231829}"/>
              </a:ext>
            </a:extLst>
          </p:cNvPr>
          <p:cNvSpPr txBox="1">
            <a:spLocks/>
          </p:cNvSpPr>
          <p:nvPr/>
        </p:nvSpPr>
        <p:spPr>
          <a:xfrm>
            <a:off x="947451" y="1989986"/>
            <a:ext cx="9565578" cy="30462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MX" sz="4000" b="1" i="1" dirty="0">
                <a:latin typeface="Century Gothic" panose="020B0502020202020204" pitchFamily="34" charset="0"/>
              </a:rPr>
              <a:t>“</a:t>
            </a:r>
            <a:r>
              <a:rPr lang="es-MX" sz="4000" b="0" i="0" dirty="0">
                <a:solidFill>
                  <a:srgbClr val="303030"/>
                </a:solidFill>
                <a:effectLst/>
                <a:latin typeface="Century Gothic" panose="020B0502020202020204" pitchFamily="34" charset="0"/>
              </a:rPr>
              <a:t>Solos podemos hacer poco, juntos podemos hacer mucho</a:t>
            </a:r>
            <a:r>
              <a:rPr lang="es-MX" sz="4000" b="1" i="1" dirty="0">
                <a:latin typeface="Century Gothic" panose="020B0502020202020204" pitchFamily="34" charset="0"/>
              </a:rPr>
              <a:t>”</a:t>
            </a:r>
          </a:p>
          <a:p>
            <a:pPr marL="0" indent="0" algn="just">
              <a:buFont typeface="Arial"/>
              <a:buNone/>
            </a:pPr>
            <a:endParaRPr lang="es-MX" sz="4000" b="1" i="1" dirty="0">
              <a:latin typeface="Century Gothic" panose="020B0502020202020204" pitchFamily="34" charset="0"/>
            </a:endParaRPr>
          </a:p>
          <a:p>
            <a:pPr marL="0" indent="0" algn="r">
              <a:buFont typeface="Arial"/>
              <a:buNone/>
            </a:pPr>
            <a:r>
              <a:rPr lang="es-MX" sz="4000" b="0" i="0" dirty="0">
                <a:solidFill>
                  <a:srgbClr val="303030"/>
                </a:solidFill>
                <a:effectLst/>
                <a:latin typeface="Century Gothic" panose="020B0502020202020204" pitchFamily="34" charset="0"/>
              </a:rPr>
              <a:t>Hellen Keller</a:t>
            </a:r>
            <a:endParaRPr lang="es-MX" sz="40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34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_CAPACITACION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79"/>
            <a:ext cx="12268200" cy="68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6227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2240331" y="949923"/>
            <a:ext cx="7886700" cy="7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Objetivo de la reunión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50760" y="3854053"/>
            <a:ext cx="6241824" cy="2434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sz="2400" b="1" dirty="0">
                <a:latin typeface="Century Gothic" panose="020B0502020202020204" pitchFamily="34" charset="0"/>
              </a:rPr>
              <a:t>Definir las </a:t>
            </a:r>
            <a:r>
              <a:rPr lang="es-ES" sz="2400" dirty="0">
                <a:latin typeface="Century Gothic" panose="020B0502020202020204" pitchFamily="34" charset="0"/>
              </a:rPr>
              <a:t>líneas de trabajo y compromisos para el año 2021, de acciones de capacitación en materia de transparencia, acceso a la información, protección de datos personales y temas relacionados.  </a:t>
            </a:r>
            <a:endParaRPr lang="es-MX" sz="2400" dirty="0">
              <a:latin typeface="Century Gothic" panose="020B0502020202020204" pitchFamily="34" charset="0"/>
            </a:endParaRPr>
          </a:p>
          <a:p>
            <a:pPr lvl="0" algn="just"/>
            <a:endParaRPr lang="es-ES" sz="2400" dirty="0">
              <a:latin typeface="Century Gothic" panose="020B0502020202020204" pitchFamily="34" charset="0"/>
            </a:endParaRPr>
          </a:p>
          <a:p>
            <a:pPr lvl="0" algn="just"/>
            <a:endParaRPr lang="es-MX" sz="2400" dirty="0">
              <a:latin typeface="Century Gothic" panose="020B0502020202020204" pitchFamily="34" charset="0"/>
            </a:endParaRPr>
          </a:p>
          <a:p>
            <a:pPr lvl="0" algn="just"/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Resultado de imagen para collaboration p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b="3291"/>
          <a:stretch/>
        </p:blipFill>
        <p:spPr bwMode="auto">
          <a:xfrm>
            <a:off x="7757426" y="3541547"/>
            <a:ext cx="3960961" cy="27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88970" y="3673579"/>
            <a:ext cx="5863390" cy="197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s-MX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A2A3AE-B4F9-4AAB-9C34-40F0C5ED1064}"/>
              </a:ext>
            </a:extLst>
          </p:cNvPr>
          <p:cNvSpPr txBox="1"/>
          <p:nvPr/>
        </p:nvSpPr>
        <p:spPr>
          <a:xfrm>
            <a:off x="5136569" y="2053108"/>
            <a:ext cx="6241824" cy="989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es-ES" sz="2400" b="1" dirty="0">
                <a:latin typeface="Century Gothic" panose="020B0502020202020204" pitchFamily="34" charset="0"/>
              </a:rPr>
              <a:t>Compartir </a:t>
            </a:r>
            <a:r>
              <a:rPr lang="es-ES" sz="2400" dirty="0">
                <a:latin typeface="Century Gothic" panose="020B0502020202020204" pitchFamily="34" charset="0"/>
              </a:rPr>
              <a:t>la información de los resultados alcanzados durante 2020. </a:t>
            </a:r>
          </a:p>
          <a:p>
            <a:pPr lvl="0" algn="just"/>
            <a:endParaRPr lang="es-ES" sz="2400" dirty="0">
              <a:latin typeface="Century Gothic" panose="020B0502020202020204" pitchFamily="34" charset="0"/>
            </a:endParaRPr>
          </a:p>
          <a:p>
            <a:pPr lvl="0" algn="just"/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2" descr="Resultado de imagen de IMAGEN DE NUMERALIA">
            <a:extLst>
              <a:ext uri="{FF2B5EF4-FFF2-40B4-BE49-F238E27FC236}">
                <a16:creationId xmlns:a16="http://schemas.microsoft.com/office/drawing/2014/main" id="{439C8ED9-C24C-4EE9-99D6-E69A152F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64" y="1862134"/>
            <a:ext cx="3512545" cy="15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9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0" y="1303020"/>
            <a:ext cx="7886700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Resultados 2020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9656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Resultado de imagen de IMAGEN DE NUME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50" y="2959601"/>
            <a:ext cx="5342020" cy="23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0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2270E4D-DE22-47A3-87B4-754230EE3CFA}"/>
              </a:ext>
            </a:extLst>
          </p:cNvPr>
          <p:cNvSpPr txBox="1">
            <a:spLocks/>
          </p:cNvSpPr>
          <p:nvPr/>
        </p:nvSpPr>
        <p:spPr>
          <a:xfrm>
            <a:off x="697281" y="1080348"/>
            <a:ext cx="10972800" cy="57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Capacitación presencial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192388A-DF53-4A2C-B492-2B5BEB7420B6}"/>
              </a:ext>
            </a:extLst>
          </p:cNvPr>
          <p:cNvCxnSpPr>
            <a:cxnSpLocks/>
          </p:cNvCxnSpPr>
          <p:nvPr/>
        </p:nvCxnSpPr>
        <p:spPr>
          <a:xfrm>
            <a:off x="988970" y="1650922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ursos y Capacitación | GRUPO AICO">
            <a:extLst>
              <a:ext uri="{FF2B5EF4-FFF2-40B4-BE49-F238E27FC236}">
                <a16:creationId xmlns:a16="http://schemas.microsoft.com/office/drawing/2014/main" id="{8FB4BC67-BF49-4F6C-BA2D-70D8578C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87" y="3397347"/>
            <a:ext cx="5711482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9540B95-B0C6-4A17-ABE6-918DC826F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81" y="1878803"/>
            <a:ext cx="10972800" cy="1806600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2400" dirty="0">
                <a:latin typeface="Century Gothic" panose="020B0502020202020204" pitchFamily="34" charset="0"/>
              </a:rPr>
              <a:t>Durante el primer trimestre del año, realizaron 38 acciones de capacitación, en las que se contó con la participación de 914 personas servidoras públicas pertenecientes a  95 sujetos obligados, realizadas en el aula de capacitación del INFOCDMX.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24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56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2270E4D-DE22-47A3-87B4-754230EE3CFA}"/>
              </a:ext>
            </a:extLst>
          </p:cNvPr>
          <p:cNvSpPr txBox="1">
            <a:spLocks/>
          </p:cNvSpPr>
          <p:nvPr/>
        </p:nvSpPr>
        <p:spPr>
          <a:xfrm>
            <a:off x="813607" y="817510"/>
            <a:ext cx="10972800" cy="57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Capacitación presencial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192388A-DF53-4A2C-B492-2B5BEB7420B6}"/>
              </a:ext>
            </a:extLst>
          </p:cNvPr>
          <p:cNvCxnSpPr>
            <a:cxnSpLocks/>
          </p:cNvCxnSpPr>
          <p:nvPr/>
        </p:nvCxnSpPr>
        <p:spPr>
          <a:xfrm>
            <a:off x="988970" y="137829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9D038BE-24FD-4483-984C-012D2C58C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86308"/>
              </p:ext>
            </p:extLst>
          </p:nvPr>
        </p:nvGraphicFramePr>
        <p:xfrm>
          <a:off x="1083212" y="1100137"/>
          <a:ext cx="10058399" cy="520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2863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2460EBECA45F45858DE489302054B0" ma:contentTypeVersion="12" ma:contentTypeDescription="Crear nuevo documento." ma:contentTypeScope="" ma:versionID="2c67e3a3a54623a548bd53e920745fda">
  <xsd:schema xmlns:xsd="http://www.w3.org/2001/XMLSchema" xmlns:xs="http://www.w3.org/2001/XMLSchema" xmlns:p="http://schemas.microsoft.com/office/2006/metadata/properties" xmlns:ns3="f8494fdb-3ffd-4ea0-960c-68677fcffa8c" xmlns:ns4="93278712-b4f5-4e58-b918-0a9b3d74acd9" targetNamespace="http://schemas.microsoft.com/office/2006/metadata/properties" ma:root="true" ma:fieldsID="e106e7bce3e223d96d28f8ccb7bf8551" ns3:_="" ns4:_="">
    <xsd:import namespace="f8494fdb-3ffd-4ea0-960c-68677fcffa8c"/>
    <xsd:import namespace="93278712-b4f5-4e58-b918-0a9b3d74ac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94fdb-3ffd-4ea0-960c-68677fcffa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78712-b4f5-4e58-b918-0a9b3d74a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EF411E-400D-4154-80A5-F3B1A4137961}">
  <ds:schemaRefs>
    <ds:schemaRef ds:uri="93278712-b4f5-4e58-b918-0a9b3d74acd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f8494fdb-3ffd-4ea0-960c-68677fcffa8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A72BB0-B9AC-4AA9-BB1E-5C1E93100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94fdb-3ffd-4ea0-960c-68677fcffa8c"/>
    <ds:schemaRef ds:uri="93278712-b4f5-4e58-b918-0a9b3d74a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98FF2A-F4C7-40FB-9DCA-B8BCB6E9E4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7615</TotalTime>
  <Words>3157</Words>
  <Application>Microsoft Office PowerPoint</Application>
  <PresentationFormat>Panorámica</PresentationFormat>
  <Paragraphs>409</Paragraphs>
  <Slides>54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Century Gothic</vt:lpstr>
      <vt:lpstr>Franklin Gothic Book</vt:lpstr>
      <vt:lpstr>Wingdings</vt:lpstr>
      <vt:lpstr>Tema de Office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Formato 1. Designación del Responsable de Capacitación</vt:lpstr>
      <vt:lpstr>Formato 2. Detección de Necesidades de Capacitación 2021</vt:lpstr>
      <vt:lpstr>Programa Anual de Capacitación (PAC)</vt:lpstr>
      <vt:lpstr>Presentación de PowerPoint</vt:lpstr>
      <vt:lpstr>Formato 4. Detección de Necesidades de Capacitación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Social Infodf</dc:creator>
  <cp:lastModifiedBy>Bertha Inés Juárez Lugo</cp:lastModifiedBy>
  <cp:revision>425</cp:revision>
  <dcterms:created xsi:type="dcterms:W3CDTF">2019-03-29T23:23:49Z</dcterms:created>
  <dcterms:modified xsi:type="dcterms:W3CDTF">2021-08-17T20:36:50Z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0x010100D12460EBECA45F45858DE489302054B0</vt:lpwstr>
  </property>
</Properties>
</file>